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32"/>
  </p:notesMasterIdLst>
  <p:sldIdLst>
    <p:sldId id="256" r:id="rId2"/>
    <p:sldId id="265" r:id="rId3"/>
    <p:sldId id="309" r:id="rId4"/>
    <p:sldId id="267" r:id="rId5"/>
    <p:sldId id="310" r:id="rId6"/>
    <p:sldId id="268" r:id="rId7"/>
    <p:sldId id="311" r:id="rId8"/>
    <p:sldId id="269" r:id="rId9"/>
    <p:sldId id="312" r:id="rId10"/>
    <p:sldId id="270" r:id="rId11"/>
    <p:sldId id="313" r:id="rId12"/>
    <p:sldId id="294" r:id="rId13"/>
    <p:sldId id="314" r:id="rId14"/>
    <p:sldId id="296" r:id="rId15"/>
    <p:sldId id="315" r:id="rId16"/>
    <p:sldId id="297" r:id="rId17"/>
    <p:sldId id="316" r:id="rId18"/>
    <p:sldId id="298" r:id="rId19"/>
    <p:sldId id="318" r:id="rId20"/>
    <p:sldId id="320" r:id="rId21"/>
    <p:sldId id="321" r:id="rId22"/>
    <p:sldId id="300" r:id="rId23"/>
    <p:sldId id="319" r:id="rId24"/>
    <p:sldId id="303" r:id="rId25"/>
    <p:sldId id="277" r:id="rId26"/>
    <p:sldId id="304" r:id="rId27"/>
    <p:sldId id="292" r:id="rId28"/>
    <p:sldId id="322" r:id="rId29"/>
    <p:sldId id="323" r:id="rId30"/>
    <p:sldId id="259"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423E71F-A8BC-481D-ADFE-02BD3FFDB73F}">
          <p14:sldIdLst>
            <p14:sldId id="256"/>
          </p14:sldIdLst>
        </p14:section>
        <p14:section name="INSTITUCIONAL DEL SERVICIO ASEO" id="{56A93F14-AA68-4E0F-A8D6-850B8C2FB12E}">
          <p14:sldIdLst>
            <p14:sldId id="265"/>
            <p14:sldId id="309"/>
          </p14:sldIdLst>
        </p14:section>
        <p14:section name="RECOLECCION TRANSPORTE Y TRANSFERENCIA DE RESIDUOS" id="{DA38D85D-2D5B-45C1-903C-DB027A95A103}">
          <p14:sldIdLst>
            <p14:sldId id="267"/>
            <p14:sldId id="310"/>
          </p14:sldIdLst>
        </p14:section>
        <p14:section name="BARRIDO Y LIMPIEZA DE VIAS Y AREAS PUBLICAS" id="{AC2E71F4-6AD6-4B8F-A767-0E6A227F6DC4}">
          <p14:sldIdLst>
            <p14:sldId id="268"/>
            <p14:sldId id="311"/>
          </p14:sldIdLst>
        </p14:section>
        <p14:section name="CORTE DE CESPED Y PODA DE ARBOLES" id="{5C42B587-DF5F-4183-9B75-A1D50311EBF5}">
          <p14:sldIdLst>
            <p14:sldId id="269"/>
            <p14:sldId id="312"/>
          </p14:sldIdLst>
        </p14:section>
        <p14:section name="LAVADO DE AREAS PUBLICAS" id="{94E44A0D-7E3D-4EB9-AA5E-2B119E91F78F}">
          <p14:sldIdLst>
            <p14:sldId id="270"/>
            <p14:sldId id="313"/>
          </p14:sldIdLst>
        </p14:section>
        <p14:section name="APROVECHAMIENTO" id="{D0FD14B0-756A-4CC1-8B9A-FA2AD8B8816E}">
          <p14:sldIdLst>
            <p14:sldId id="294"/>
            <p14:sldId id="314"/>
          </p14:sldIdLst>
        </p14:section>
        <p14:section name="RESIDUOS ORGANICOS" id="{81CE4DEB-0DFD-426A-B36C-AEFF9E8E0D54}">
          <p14:sldIdLst>
            <p14:sldId id="296"/>
            <p14:sldId id="315"/>
          </p14:sldIdLst>
        </p14:section>
        <p14:section name="INCLUSION POBLACION RECICLADORA" id="{22A7EBCA-88FC-4E62-AC18-8A5FE5DAF355}">
          <p14:sldIdLst>
            <p14:sldId id="297"/>
            <p14:sldId id="316"/>
          </p14:sldIdLst>
        </p14:section>
        <p14:section name="DISPOSICION FINAL" id="{F74F5008-2540-4D50-83DA-14457E7FDD51}">
          <p14:sldIdLst>
            <p14:sldId id="298"/>
            <p14:sldId id="318"/>
          </p14:sldIdLst>
        </p14:section>
        <p14:section name="GESTION DE RESIDUOS ESPECIALES" id="{050B376E-B736-4484-B87F-AE1CAB8088D8}">
          <p14:sldIdLst>
            <p14:sldId id="320"/>
            <p14:sldId id="321"/>
          </p14:sldIdLst>
        </p14:section>
        <p14:section name="RESIDUOS DE CONSTRUCCION Y DEMOLICION" id="{33836060-A95A-44BA-8849-1C6289F2B495}">
          <p14:sldIdLst>
            <p14:sldId id="300"/>
            <p14:sldId id="319"/>
          </p14:sldIdLst>
        </p14:section>
        <p14:section name="RURALIDAD" id="{6AF3D7E9-1B90-48D0-8528-87EBC781F106}">
          <p14:sldIdLst>
            <p14:sldId id="303"/>
            <p14:sldId id="277"/>
          </p14:sldIdLst>
        </p14:section>
        <p14:section name="GESTION DEL RIESGO" id="{5EF2D448-28C4-4579-8A91-414E99C70886}">
          <p14:sldIdLst>
            <p14:sldId id="304"/>
            <p14:sldId id="292"/>
          </p14:sldIdLst>
        </p14:section>
        <p14:section name="CULTURA CIUDADANA" id="{A13700B1-A068-4394-8D32-FB688CAB2C86}">
          <p14:sldIdLst>
            <p14:sldId id="322"/>
            <p14:sldId id="323"/>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p:scale>
          <a:sx n="70" d="100"/>
          <a:sy n="70" d="100"/>
        </p:scale>
        <p:origin x="4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6BFCB-1082-4AF4-B890-93F1D47D0184}" type="datetimeFigureOut">
              <a:rPr lang="es-CO" smtClean="0"/>
              <a:t>21/10/2020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669E7-A679-468E-80F2-87C84855E5DA}" type="slidenum">
              <a:rPr lang="es-CO" smtClean="0"/>
              <a:t>‹Nº›</a:t>
            </a:fld>
            <a:endParaRPr lang="es-CO"/>
          </a:p>
        </p:txBody>
      </p:sp>
    </p:spTree>
    <p:extLst>
      <p:ext uri="{BB962C8B-B14F-4D97-AF65-F5344CB8AC3E}">
        <p14:creationId xmlns:p14="http://schemas.microsoft.com/office/powerpoint/2010/main" val="415214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AD529B0-1D7C-AD49-BF5B-F135DABF1B72}" type="slidenum">
              <a:rPr lang="en-US" smtClean="0"/>
              <a:t>12</a:t>
            </a:fld>
            <a:endParaRPr lang="en-US"/>
          </a:p>
        </p:txBody>
      </p:sp>
    </p:spTree>
    <p:extLst>
      <p:ext uri="{BB962C8B-B14F-4D97-AF65-F5344CB8AC3E}">
        <p14:creationId xmlns:p14="http://schemas.microsoft.com/office/powerpoint/2010/main" val="9901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AD529B0-1D7C-AD49-BF5B-F135DABF1B72}" type="slidenum">
              <a:rPr lang="en-US" smtClean="0"/>
              <a:t>13</a:t>
            </a:fld>
            <a:endParaRPr lang="en-US"/>
          </a:p>
        </p:txBody>
      </p:sp>
    </p:spTree>
    <p:extLst>
      <p:ext uri="{BB962C8B-B14F-4D97-AF65-F5344CB8AC3E}">
        <p14:creationId xmlns:p14="http://schemas.microsoft.com/office/powerpoint/2010/main" val="149486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AD529B0-1D7C-AD49-BF5B-F135DABF1B72}" type="slidenum">
              <a:rPr lang="en-US" smtClean="0"/>
              <a:t>16</a:t>
            </a:fld>
            <a:endParaRPr lang="en-US"/>
          </a:p>
        </p:txBody>
      </p:sp>
    </p:spTree>
    <p:extLst>
      <p:ext uri="{BB962C8B-B14F-4D97-AF65-F5344CB8AC3E}">
        <p14:creationId xmlns:p14="http://schemas.microsoft.com/office/powerpoint/2010/main" val="100808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AD529B0-1D7C-AD49-BF5B-F135DABF1B72}" type="slidenum">
              <a:rPr lang="en-US" smtClean="0"/>
              <a:t>17</a:t>
            </a:fld>
            <a:endParaRPr lang="en-US"/>
          </a:p>
        </p:txBody>
      </p:sp>
    </p:spTree>
    <p:extLst>
      <p:ext uri="{BB962C8B-B14F-4D97-AF65-F5344CB8AC3E}">
        <p14:creationId xmlns:p14="http://schemas.microsoft.com/office/powerpoint/2010/main" val="200474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AD529B0-1D7C-AD49-BF5B-F135DABF1B72}" type="slidenum">
              <a:rPr lang="en-US" smtClean="0"/>
              <a:t>18</a:t>
            </a:fld>
            <a:endParaRPr lang="en-US"/>
          </a:p>
        </p:txBody>
      </p:sp>
    </p:spTree>
    <p:extLst>
      <p:ext uri="{BB962C8B-B14F-4D97-AF65-F5344CB8AC3E}">
        <p14:creationId xmlns:p14="http://schemas.microsoft.com/office/powerpoint/2010/main" val="385880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AD529B0-1D7C-AD49-BF5B-F135DABF1B72}" type="slidenum">
              <a:rPr lang="en-US" smtClean="0"/>
              <a:t>19</a:t>
            </a:fld>
            <a:endParaRPr lang="en-US"/>
          </a:p>
        </p:txBody>
      </p:sp>
    </p:spTree>
    <p:extLst>
      <p:ext uri="{BB962C8B-B14F-4D97-AF65-F5344CB8AC3E}">
        <p14:creationId xmlns:p14="http://schemas.microsoft.com/office/powerpoint/2010/main" val="419920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919C0B-72F5-4514-9C72-9ACBA2585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C8503D5B-F820-4969-BDAA-7DAC20E2D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FFB447D6-8D3F-4765-A889-D989E247A153}"/>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5" name="Marcador de pie de página 4">
            <a:extLst>
              <a:ext uri="{FF2B5EF4-FFF2-40B4-BE49-F238E27FC236}">
                <a16:creationId xmlns="" xmlns:a16="http://schemas.microsoft.com/office/drawing/2014/main" id="{6167C74E-A75A-4D92-8085-C62836E7EE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56389DCE-34B1-4305-952C-A29619928343}"/>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345819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50E220A-9E14-471C-BCF3-BBCCCC9F979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43A8171C-FFB0-48BD-8293-31DB09B689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BB089779-6700-4E00-8D41-8B46538E190B}"/>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5" name="Marcador de pie de página 4">
            <a:extLst>
              <a:ext uri="{FF2B5EF4-FFF2-40B4-BE49-F238E27FC236}">
                <a16:creationId xmlns="" xmlns:a16="http://schemas.microsoft.com/office/drawing/2014/main" id="{6B59AD6E-1A5C-4F26-8756-60EED9024A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57CDB0E8-D0A0-4AC9-8EF0-52A49240DC97}"/>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50107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F1897BD8-CFC1-4A92-BC2D-719EFB541E1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2A5FDE28-3A27-4B7A-8A6B-023D9ECC79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57C7524D-043F-4CB5-A3F6-5968F5FDE1A5}"/>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5" name="Marcador de pie de página 4">
            <a:extLst>
              <a:ext uri="{FF2B5EF4-FFF2-40B4-BE49-F238E27FC236}">
                <a16:creationId xmlns="" xmlns:a16="http://schemas.microsoft.com/office/drawing/2014/main" id="{E75EB882-D7E8-4FA6-BF93-4D18FDE4DF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C9421A54-8925-4C55-A333-45F4D66811D8}"/>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36123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A07417-15CF-4F0A-8041-0CD47CB61A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AB3797E9-8D7E-4567-AE91-6EA358881C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B8A0B448-58C8-4381-B2BC-FDF0AAA54473}"/>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5" name="Marcador de pie de página 4">
            <a:extLst>
              <a:ext uri="{FF2B5EF4-FFF2-40B4-BE49-F238E27FC236}">
                <a16:creationId xmlns="" xmlns:a16="http://schemas.microsoft.com/office/drawing/2014/main" id="{E8D17526-9BA7-4B1A-98CE-35558D0B35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1DC34BA0-8AC7-4763-8C1D-7C3A78579CBF}"/>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215944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FC14F4-D9E8-4FA5-8762-ADF4210A8BC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0378D83F-A03C-4DA1-AB51-B64DA3D926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701790DA-F6C6-476C-857B-4FEC223AC5B8}"/>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5" name="Marcador de pie de página 4">
            <a:extLst>
              <a:ext uri="{FF2B5EF4-FFF2-40B4-BE49-F238E27FC236}">
                <a16:creationId xmlns="" xmlns:a16="http://schemas.microsoft.com/office/drawing/2014/main" id="{AE5FBD69-8C46-46AE-81F1-F52268698E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5FB3A95E-571F-4846-A505-4CACB5796386}"/>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2069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F27146-9BB9-48C5-A799-7CBBC844447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5A731C70-8260-49D1-B473-143EF03FB81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DBE66371-72BA-4FC1-A7C5-C08C81196D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FE881BE2-627B-4018-8834-AF8D65F2E117}"/>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6" name="Marcador de pie de página 5">
            <a:extLst>
              <a:ext uri="{FF2B5EF4-FFF2-40B4-BE49-F238E27FC236}">
                <a16:creationId xmlns="" xmlns:a16="http://schemas.microsoft.com/office/drawing/2014/main" id="{88B2DFFE-22A7-4ADA-9883-335E944C917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E702FE7D-F2AF-40B7-BA07-DE36F4F6EA2E}"/>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311699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EFD1D2-5E92-4B76-BE43-7870663E52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2AE6ED09-6F8D-4D81-A93C-75C223CFA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562314B7-64D9-4782-A228-7BC4E09D3A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51C8DEB5-331E-48AC-8E8D-675FBC27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A0821158-39E6-4A82-8BA8-6BF1B5A4F11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0933A9A2-E182-449E-8A64-F62E83811F4A}"/>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8" name="Marcador de pie de página 7">
            <a:extLst>
              <a:ext uri="{FF2B5EF4-FFF2-40B4-BE49-F238E27FC236}">
                <a16:creationId xmlns="" xmlns:a16="http://schemas.microsoft.com/office/drawing/2014/main" id="{3C8EE256-508D-4DD8-8384-2778DBA7FB3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3C95E275-6544-4F9E-869E-C80D4886375B}"/>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300812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7B50FD5-BF99-41E1-A32F-724CB6318DD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5287EEEE-4B71-4150-B4CC-FA19AB5672C3}"/>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4" name="Marcador de pie de página 3">
            <a:extLst>
              <a:ext uri="{FF2B5EF4-FFF2-40B4-BE49-F238E27FC236}">
                <a16:creationId xmlns="" xmlns:a16="http://schemas.microsoft.com/office/drawing/2014/main" id="{7056B384-73D1-4B3A-8FA7-8D928BA4CFA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8D2319D7-DA55-47E4-A1AF-F4A838914B66}"/>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94618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82DBB01-A530-43ED-9825-C9FC482E8FA6}"/>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3" name="Marcador de pie de página 2">
            <a:extLst>
              <a:ext uri="{FF2B5EF4-FFF2-40B4-BE49-F238E27FC236}">
                <a16:creationId xmlns="" xmlns:a16="http://schemas.microsoft.com/office/drawing/2014/main" id="{9729A751-6588-49E5-9F0F-04AD0BCE2F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C8EE020C-5B0D-4482-9205-8CBC7CA48E00}"/>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36681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8871075-794C-4893-9D3F-38C61E7468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3228AB5-C1F8-448D-A742-0BEF6D38A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87CA4686-1803-47AD-A727-84BE435E6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8D2621B2-91C1-4D71-8BC0-CEB2AC7F3B56}"/>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6" name="Marcador de pie de página 5">
            <a:extLst>
              <a:ext uri="{FF2B5EF4-FFF2-40B4-BE49-F238E27FC236}">
                <a16:creationId xmlns="" xmlns:a16="http://schemas.microsoft.com/office/drawing/2014/main" id="{3166D8CD-55B0-4DCE-8B42-E848EADEEC2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4219FA1F-03F7-44C1-8F9F-F160DEE92AC8}"/>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6567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6BA7FC-B658-4BC9-B14B-0DB0EA93C6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FE1F2FE8-DDD4-41EA-8DD6-9A113CD40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8F517D5A-8D6E-4782-B998-E71F74A0A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9E3461DB-4D25-40E3-BDDF-6B47B02667C0}"/>
              </a:ext>
            </a:extLst>
          </p:cNvPr>
          <p:cNvSpPr>
            <a:spLocks noGrp="1"/>
          </p:cNvSpPr>
          <p:nvPr>
            <p:ph type="dt" sz="half" idx="10"/>
          </p:nvPr>
        </p:nvSpPr>
        <p:spPr/>
        <p:txBody>
          <a:bodyPr/>
          <a:lstStyle/>
          <a:p>
            <a:fld id="{8AA72894-C4B2-442F-826E-6A12CF3F28B4}" type="datetimeFigureOut">
              <a:rPr lang="es-ES" smtClean="0"/>
              <a:t>21/10/2020</a:t>
            </a:fld>
            <a:endParaRPr lang="es-ES"/>
          </a:p>
        </p:txBody>
      </p:sp>
      <p:sp>
        <p:nvSpPr>
          <p:cNvPr id="6" name="Marcador de pie de página 5">
            <a:extLst>
              <a:ext uri="{FF2B5EF4-FFF2-40B4-BE49-F238E27FC236}">
                <a16:creationId xmlns="" xmlns:a16="http://schemas.microsoft.com/office/drawing/2014/main" id="{241E340D-5DC1-4A78-839D-344E41025EA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BF0FC202-7AFA-4A05-BF97-2F79DC49D1E0}"/>
              </a:ext>
            </a:extLst>
          </p:cNvPr>
          <p:cNvSpPr>
            <a:spLocks noGrp="1"/>
          </p:cNvSpPr>
          <p:nvPr>
            <p:ph type="sldNum" sz="quarter" idx="12"/>
          </p:nvPr>
        </p:nvSpPr>
        <p:spPr/>
        <p:txBody>
          <a:bodyPr/>
          <a:lstStyle/>
          <a:p>
            <a:fld id="{B4B7E97D-4665-4267-95F6-2F6E7FF1141E}" type="slidenum">
              <a:rPr lang="es-ES" smtClean="0"/>
              <a:t>‹Nº›</a:t>
            </a:fld>
            <a:endParaRPr lang="es-ES"/>
          </a:p>
        </p:txBody>
      </p:sp>
    </p:spTree>
    <p:extLst>
      <p:ext uri="{BB962C8B-B14F-4D97-AF65-F5344CB8AC3E}">
        <p14:creationId xmlns:p14="http://schemas.microsoft.com/office/powerpoint/2010/main" val="125627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37F390F-FBEA-4FA5-A76B-C7D55C14D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208B4BC8-AA77-4905-A139-05F55E438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C5E327A4-5CA2-45B1-9F14-A3F6F7899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72894-C4B2-442F-826E-6A12CF3F28B4}" type="datetimeFigureOut">
              <a:rPr lang="es-ES" smtClean="0"/>
              <a:t>21/10/2020</a:t>
            </a:fld>
            <a:endParaRPr lang="es-ES"/>
          </a:p>
        </p:txBody>
      </p:sp>
      <p:sp>
        <p:nvSpPr>
          <p:cNvPr id="5" name="Marcador de pie de página 4">
            <a:extLst>
              <a:ext uri="{FF2B5EF4-FFF2-40B4-BE49-F238E27FC236}">
                <a16:creationId xmlns="" xmlns:a16="http://schemas.microsoft.com/office/drawing/2014/main" id="{CE501DCF-17F2-4C4C-89E5-AC6E1D8B3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2B900495-7603-4F52-8A69-C775402DE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E97D-4665-4267-95F6-2F6E7FF1141E}" type="slidenum">
              <a:rPr lang="es-ES" smtClean="0"/>
              <a:t>‹Nº›</a:t>
            </a:fld>
            <a:endParaRPr lang="es-ES"/>
          </a:p>
        </p:txBody>
      </p:sp>
    </p:spTree>
    <p:extLst>
      <p:ext uri="{BB962C8B-B14F-4D97-AF65-F5344CB8AC3E}">
        <p14:creationId xmlns:p14="http://schemas.microsoft.com/office/powerpoint/2010/main" val="405629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86F614-76EC-452D-85D4-61E3002DD0CF}"/>
              </a:ext>
            </a:extLst>
          </p:cNvPr>
          <p:cNvSpPr txBox="1">
            <a:spLocks/>
          </p:cNvSpPr>
          <p:nvPr/>
        </p:nvSpPr>
        <p:spPr>
          <a:xfrm>
            <a:off x="7501682" y="4229353"/>
            <a:ext cx="6378208" cy="17126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400" b="1" dirty="0" smtClean="0">
                <a:solidFill>
                  <a:schemeClr val="bg1"/>
                </a:solidFill>
                <a:latin typeface="Arial Narrow"/>
                <a:cs typeface="Arial Narrow"/>
              </a:rPr>
              <a:t>ARBOLES DE PROBLEMAS Y OBJETIVOS</a:t>
            </a:r>
          </a:p>
          <a:p>
            <a:r>
              <a:rPr lang="es-ES" sz="1400" b="1" dirty="0" smtClean="0">
                <a:solidFill>
                  <a:schemeClr val="bg1"/>
                </a:solidFill>
                <a:latin typeface="Arial Narrow"/>
                <a:cs typeface="Arial Narrow"/>
              </a:rPr>
              <a:t>ACTUALIZACION PGIRS</a:t>
            </a:r>
          </a:p>
          <a:p>
            <a:r>
              <a:rPr lang="es-ES" sz="1400" b="1" dirty="0" smtClean="0">
                <a:solidFill>
                  <a:schemeClr val="bg1"/>
                </a:solidFill>
                <a:latin typeface="Arial Narrow"/>
                <a:cs typeface="Arial Narrow"/>
              </a:rPr>
              <a:t> </a:t>
            </a:r>
            <a:endParaRPr lang="es-ES" sz="1400" b="1" dirty="0">
              <a:solidFill>
                <a:schemeClr val="bg1"/>
              </a:solidFill>
              <a:latin typeface="Arial Narrow"/>
              <a:cs typeface="Arial Narrow"/>
            </a:endParaRPr>
          </a:p>
        </p:txBody>
      </p:sp>
    </p:spTree>
    <p:extLst>
      <p:ext uri="{BB962C8B-B14F-4D97-AF65-F5344CB8AC3E}">
        <p14:creationId xmlns:p14="http://schemas.microsoft.com/office/powerpoint/2010/main" val="133789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3392"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a:t>
            </a:r>
            <a:r>
              <a:rPr lang="es-ES" sz="1200" dirty="0">
                <a:latin typeface="Arial" panose="020B0604020202020204" pitchFamily="34" charset="0"/>
                <a:cs typeface="Arial" panose="020B0604020202020204" pitchFamily="34" charset="0"/>
              </a:rPr>
              <a:t>LAVADO DE ÁREAS PÚBLICAS</a:t>
            </a:r>
            <a:endParaRPr lang="es-CO" sz="12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B6100DE-E5D5-B34F-8B12-2D315DCECEAD}"/>
              </a:ext>
            </a:extLst>
          </p:cNvPr>
          <p:cNvSpPr/>
          <p:nvPr/>
        </p:nvSpPr>
        <p:spPr>
          <a:xfrm>
            <a:off x="3529361" y="3514281"/>
            <a:ext cx="5741035" cy="33464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Bajos niveles de limpieza en áreas públicas afectados por el uso inadecuado de los espacios públicos</a:t>
            </a:r>
            <a:endParaRPr lang="es-CO" sz="1200">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64C25D4-364C-5E47-AB8E-8EAB15D3EC17}"/>
              </a:ext>
            </a:extLst>
          </p:cNvPr>
          <p:cNvSpPr/>
          <p:nvPr/>
        </p:nvSpPr>
        <p:spPr>
          <a:xfrm>
            <a:off x="3427761" y="4420426"/>
            <a:ext cx="1620520" cy="6515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la generación de puntos críticos sanitarios en la ciudad</a:t>
            </a:r>
            <a:endParaRPr lang="es-CO" sz="120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292A447-0CDC-E342-93AE-EEA81A06AFBA}"/>
              </a:ext>
            </a:extLst>
          </p:cNvPr>
          <p:cNvSpPr/>
          <p:nvPr/>
        </p:nvSpPr>
        <p:spPr>
          <a:xfrm>
            <a:off x="5881401" y="4356926"/>
            <a:ext cx="1795145" cy="7150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Adherencia de material particulado MP2.5 en las estructuras de los puentes peatonales</a:t>
            </a:r>
            <a:endParaRPr lang="es-CO" sz="1200">
              <a:effectLst/>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6E58FA5-1AC4-DA42-8CA4-CC760274166C}"/>
              </a:ext>
            </a:extLst>
          </p:cNvPr>
          <p:cNvSpPr/>
          <p:nvPr/>
        </p:nvSpPr>
        <p:spPr>
          <a:xfrm>
            <a:off x="8234076" y="4348036"/>
            <a:ext cx="1515110" cy="67818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Bajas frecuencias de ejecución de la actividad de lavado regulado</a:t>
            </a:r>
            <a:endParaRPr lang="es-CO" sz="1200">
              <a:effectLst/>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FF387AE-361C-6B49-BCBD-4AF1A3EF9E5E}"/>
              </a:ext>
            </a:extLst>
          </p:cNvPr>
          <p:cNvSpPr/>
          <p:nvPr/>
        </p:nvSpPr>
        <p:spPr>
          <a:xfrm>
            <a:off x="2376836" y="2410651"/>
            <a:ext cx="2027555" cy="542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Contaminación ambiental y sanitaria (proliferación de vectores y generación de olores ofensivos)</a:t>
            </a:r>
            <a:endParaRPr lang="es-CO" sz="1200">
              <a:effectLst/>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DE29892-7291-B94F-A151-126515C57720}"/>
              </a:ext>
            </a:extLst>
          </p:cNvPr>
          <p:cNvSpPr/>
          <p:nvPr/>
        </p:nvSpPr>
        <p:spPr>
          <a:xfrm>
            <a:off x="5310536" y="2455736"/>
            <a:ext cx="1784985" cy="38925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el deterioro de las áreas públicas de la ciudad</a:t>
            </a:r>
            <a:endParaRPr lang="es-CO" sz="1200">
              <a:effectLst/>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D67998C-A4E3-194E-8EA1-EE52E11FE713}"/>
              </a:ext>
            </a:extLst>
          </p:cNvPr>
          <p:cNvSpPr/>
          <p:nvPr/>
        </p:nvSpPr>
        <p:spPr>
          <a:xfrm>
            <a:off x="9004966" y="2229041"/>
            <a:ext cx="1513840" cy="7785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Baja percepción del concepto de área limpia en la ciudad, generando inconformidad del usuario</a:t>
            </a:r>
            <a:endParaRPr lang="es-CO" sz="1200">
              <a:effectLst/>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77DD1CB-9465-EC43-BCFA-A9AE44551220}"/>
              </a:ext>
            </a:extLst>
          </p:cNvPr>
          <p:cNvSpPr/>
          <p:nvPr/>
        </p:nvSpPr>
        <p:spPr>
          <a:xfrm>
            <a:off x="1668811" y="1134301"/>
            <a:ext cx="1759585" cy="64643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la recepción de PQR por parte de los prestadores del servicio</a:t>
            </a:r>
            <a:endParaRPr lang="es-CO" sz="1200">
              <a:effectLst/>
              <a:latin typeface="Times New Roman" panose="02020603050405020304" pitchFamily="18" charset="0"/>
              <a:ea typeface="Times New Roman" panose="02020603050405020304" pitchFamily="18" charset="0"/>
            </a:endParaRPr>
          </a:p>
        </p:txBody>
      </p:sp>
      <p:sp>
        <p:nvSpPr>
          <p:cNvPr id="14" name="Rectángulo 1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F7A1D56-35B1-0749-B166-6A775EA1654F}"/>
              </a:ext>
            </a:extLst>
          </p:cNvPr>
          <p:cNvSpPr/>
          <p:nvPr/>
        </p:nvSpPr>
        <p:spPr>
          <a:xfrm>
            <a:off x="3542696" y="1183831"/>
            <a:ext cx="1768475" cy="57912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Aumento de puntos críticos sanitarios en la ciudad</a:t>
            </a:r>
            <a:endParaRPr lang="es-CO" sz="1200" dirty="0">
              <a:effectLst/>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8AA6962-D5A0-D548-8996-B18597DE8220}"/>
              </a:ext>
            </a:extLst>
          </p:cNvPr>
          <p:cNvSpPr/>
          <p:nvPr/>
        </p:nvSpPr>
        <p:spPr>
          <a:xfrm>
            <a:off x="5400706" y="1056831"/>
            <a:ext cx="1542415" cy="75120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Deterioro de las infraestructuras del Distrito afectas a la actividad de lavado</a:t>
            </a:r>
            <a:endParaRPr lang="es-CO" sz="120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2DA69E2-9870-1247-A826-618B1810900E}"/>
              </a:ext>
            </a:extLst>
          </p:cNvPr>
          <p:cNvSpPr/>
          <p:nvPr/>
        </p:nvSpPr>
        <p:spPr>
          <a:xfrm>
            <a:off x="7091711" y="908876"/>
            <a:ext cx="1814195" cy="1000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los costos de mantenimiento de las estructuras afectas a la actividad de lavado</a:t>
            </a:r>
            <a:endParaRPr lang="es-CO" sz="1200">
              <a:effectLst/>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F9FF7A9-6DA3-3948-BA3E-F62DC3686017}"/>
              </a:ext>
            </a:extLst>
          </p:cNvPr>
          <p:cNvSpPr/>
          <p:nvPr/>
        </p:nvSpPr>
        <p:spPr>
          <a:xfrm>
            <a:off x="2305081" y="5498021"/>
            <a:ext cx="1882775" cy="57912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Insuficiencia de  oferta de baños públicos en la ciudad</a:t>
            </a:r>
            <a:endParaRPr lang="es-CO" sz="1200">
              <a:effectLst/>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83A2203-DE5C-5442-8443-F2FBC9CAF44D}"/>
              </a:ext>
            </a:extLst>
          </p:cNvPr>
          <p:cNvSpPr/>
          <p:nvPr/>
        </p:nvSpPr>
        <p:spPr>
          <a:xfrm>
            <a:off x="4351686" y="5498021"/>
            <a:ext cx="1945640" cy="51562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Falta de cultura ciudadana</a:t>
            </a:r>
            <a:endParaRPr lang="es-CO" sz="1200">
              <a:effectLst/>
              <a:latin typeface="Times New Roman" panose="02020603050405020304" pitchFamily="18" charset="0"/>
              <a:ea typeface="Times New Roman" panose="02020603050405020304" pitchFamily="18" charset="0"/>
            </a:endParaRPr>
          </a:p>
        </p:txBody>
      </p:sp>
      <p:sp>
        <p:nvSpPr>
          <p:cNvPr id="19" name="Rectángulo 1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22299D01-4450-324A-96B1-8965CFCF6B0D}"/>
              </a:ext>
            </a:extLst>
          </p:cNvPr>
          <p:cNvSpPr/>
          <p:nvPr/>
        </p:nvSpPr>
        <p:spPr>
          <a:xfrm>
            <a:off x="9004966" y="1160971"/>
            <a:ext cx="1424305" cy="45212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Inconformidad de usuario</a:t>
            </a:r>
            <a:endParaRPr lang="es-CO" sz="1200">
              <a:effectLst/>
              <a:latin typeface="Times New Roman" panose="02020603050405020304" pitchFamily="18" charset="0"/>
              <a:ea typeface="Times New Roman" panose="02020603050405020304" pitchFamily="18" charset="0"/>
            </a:endParaRPr>
          </a:p>
        </p:txBody>
      </p:sp>
      <p:cxnSp>
        <p:nvCxnSpPr>
          <p:cNvPr id="20" name="Conector recto 19"/>
          <p:cNvCxnSpPr/>
          <p:nvPr/>
        </p:nvCxnSpPr>
        <p:spPr>
          <a:xfrm flipV="1">
            <a:off x="3174396" y="3253296"/>
            <a:ext cx="6575425" cy="1778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21" name="Conector recto de flecha 20"/>
          <p:cNvCxnSpPr/>
          <p:nvPr/>
        </p:nvCxnSpPr>
        <p:spPr>
          <a:xfrm flipV="1">
            <a:off x="3168046" y="2953576"/>
            <a:ext cx="0" cy="31623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p:cNvCxnSpPr/>
          <p:nvPr/>
        </p:nvCxnSpPr>
        <p:spPr>
          <a:xfrm flipV="1">
            <a:off x="9749821" y="3007551"/>
            <a:ext cx="0" cy="24447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p:cNvCxnSpPr/>
          <p:nvPr/>
        </p:nvCxnSpPr>
        <p:spPr>
          <a:xfrm flipV="1">
            <a:off x="6297326" y="2844991"/>
            <a:ext cx="0" cy="40703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Conector recto 23"/>
          <p:cNvCxnSpPr/>
          <p:nvPr/>
        </p:nvCxnSpPr>
        <p:spPr>
          <a:xfrm>
            <a:off x="4061491" y="4094036"/>
            <a:ext cx="494347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5" name="Conector recto de flecha 24"/>
          <p:cNvCxnSpPr/>
          <p:nvPr/>
        </p:nvCxnSpPr>
        <p:spPr>
          <a:xfrm flipV="1">
            <a:off x="2957226" y="5289741"/>
            <a:ext cx="0" cy="2076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Conector recto de flecha 25"/>
          <p:cNvCxnSpPr/>
          <p:nvPr/>
        </p:nvCxnSpPr>
        <p:spPr>
          <a:xfrm flipV="1">
            <a:off x="2649251" y="1804226"/>
            <a:ext cx="0" cy="30797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p:cNvCxnSpPr/>
          <p:nvPr/>
        </p:nvCxnSpPr>
        <p:spPr>
          <a:xfrm flipV="1">
            <a:off x="4659026" y="1780731"/>
            <a:ext cx="0" cy="33083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p:cNvCxnSpPr/>
          <p:nvPr/>
        </p:nvCxnSpPr>
        <p:spPr>
          <a:xfrm flipV="1">
            <a:off x="3545871" y="2111566"/>
            <a:ext cx="0" cy="29845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p:cNvCxnSpPr/>
          <p:nvPr/>
        </p:nvCxnSpPr>
        <p:spPr>
          <a:xfrm flipV="1">
            <a:off x="5745511" y="1777556"/>
            <a:ext cx="0" cy="44767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p:cNvCxnSpPr/>
          <p:nvPr/>
        </p:nvCxnSpPr>
        <p:spPr>
          <a:xfrm flipH="1" flipV="1">
            <a:off x="9747281" y="1613726"/>
            <a:ext cx="3175" cy="60706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1" name="CuadroTexto 112"/>
          <p:cNvSpPr txBox="1"/>
          <p:nvPr/>
        </p:nvSpPr>
        <p:spPr>
          <a:xfrm rot="16200004">
            <a:off x="419480" y="2030603"/>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32" name="CuadroTexto 112"/>
          <p:cNvSpPr txBox="1"/>
          <p:nvPr/>
        </p:nvSpPr>
        <p:spPr>
          <a:xfrm rot="16200004">
            <a:off x="309942" y="4620767"/>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cxnSp>
        <p:nvCxnSpPr>
          <p:cNvPr id="33" name="Conector recto de flecha 32"/>
          <p:cNvCxnSpPr/>
          <p:nvPr/>
        </p:nvCxnSpPr>
        <p:spPr>
          <a:xfrm flipV="1">
            <a:off x="6332886" y="3851466"/>
            <a:ext cx="0" cy="24320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5" name="Conector recto 34"/>
          <p:cNvCxnSpPr/>
          <p:nvPr/>
        </p:nvCxnSpPr>
        <p:spPr>
          <a:xfrm>
            <a:off x="2649251" y="2111566"/>
            <a:ext cx="20097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5738335" y="2229168"/>
            <a:ext cx="2334895"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38" name="Conector recto de flecha 37"/>
          <p:cNvCxnSpPr/>
          <p:nvPr/>
        </p:nvCxnSpPr>
        <p:spPr>
          <a:xfrm flipV="1">
            <a:off x="8073230" y="1909001"/>
            <a:ext cx="0" cy="311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V="1">
            <a:off x="6462108" y="2229041"/>
            <a:ext cx="0" cy="22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V="1">
            <a:off x="6297326" y="3269807"/>
            <a:ext cx="1" cy="244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V="1">
            <a:off x="4061491" y="4094036"/>
            <a:ext cx="0" cy="30606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a:stCxn id="8" idx="0"/>
          </p:cNvCxnSpPr>
          <p:nvPr/>
        </p:nvCxnSpPr>
        <p:spPr>
          <a:xfrm flipH="1" flipV="1">
            <a:off x="6775704" y="4094036"/>
            <a:ext cx="3270" cy="26289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a:stCxn id="9" idx="0"/>
          </p:cNvCxnSpPr>
          <p:nvPr/>
        </p:nvCxnSpPr>
        <p:spPr>
          <a:xfrm flipV="1">
            <a:off x="8991631" y="4094036"/>
            <a:ext cx="13335" cy="2540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18" idx="0"/>
          </p:cNvCxnSpPr>
          <p:nvPr/>
        </p:nvCxnSpPr>
        <p:spPr>
          <a:xfrm flipH="1" flipV="1">
            <a:off x="5310536" y="5289741"/>
            <a:ext cx="13970" cy="20828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2957226" y="5289741"/>
            <a:ext cx="235331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a:endCxn id="7" idx="2"/>
          </p:cNvCxnSpPr>
          <p:nvPr/>
        </p:nvCxnSpPr>
        <p:spPr>
          <a:xfrm flipH="1" flipV="1">
            <a:off x="4238021" y="5071936"/>
            <a:ext cx="13939" cy="2178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36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3392" y="320040"/>
            <a:ext cx="8567928" cy="276999"/>
          </a:xfrm>
          <a:prstGeom prst="rect">
            <a:avLst/>
          </a:prstGeom>
          <a:noFill/>
        </p:spPr>
        <p:txBody>
          <a:bodyPr wrap="square" rtlCol="0">
            <a:spAutoFit/>
          </a:bodyPr>
          <a:lstStyle/>
          <a:p>
            <a:pPr algn="ctr"/>
            <a:r>
              <a:rPr lang="es-ES" sz="1100" dirty="0" smtClean="0">
                <a:latin typeface="Arial" panose="020B0604020202020204" pitchFamily="34" charset="0"/>
                <a:cs typeface="Arial" panose="020B0604020202020204" pitchFamily="34" charset="0"/>
              </a:rPr>
              <a:t>ARBOL DE </a:t>
            </a:r>
            <a:r>
              <a:rPr lang="es-ES" sz="1200" dirty="0" smtClean="0">
                <a:latin typeface="Arial" panose="020B0604020202020204" pitchFamily="34" charset="0"/>
                <a:cs typeface="Arial" panose="020B0604020202020204" pitchFamily="34" charset="0"/>
              </a:rPr>
              <a:t>OBJETIVOS</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LAVADO DE ÁREAS PÚBLICAS</a:t>
            </a:r>
            <a:endParaRPr lang="es-CO" sz="1100" dirty="0">
              <a:latin typeface="Arial" panose="020B0604020202020204" pitchFamily="34" charset="0"/>
              <a:cs typeface="Arial" panose="020B0604020202020204" pitchFamily="34" charset="0"/>
            </a:endParaRPr>
          </a:p>
        </p:txBody>
      </p:sp>
      <p:sp>
        <p:nvSpPr>
          <p:cNvPr id="3" name="Rectángulo 9">
            <a:extLst>
              <a:ext uri="{FF2B5EF4-FFF2-40B4-BE49-F238E27FC236}">
                <a16:creationId xmlns="" xmlns:a16="http://schemas.microsoft.com/office/drawing/2014/main" id="{3176BF13-73DF-E944-B0F5-C11F7244AA76}"/>
              </a:ext>
            </a:extLst>
          </p:cNvPr>
          <p:cNvSpPr/>
          <p:nvPr/>
        </p:nvSpPr>
        <p:spPr>
          <a:xfrm>
            <a:off x="2429201" y="3850620"/>
            <a:ext cx="7518593" cy="5191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a:latin typeface="Arial" panose="020B0604020202020204" pitchFamily="34" charset="0"/>
                <a:ea typeface="+mn-lt"/>
                <a:cs typeface="Arial" panose="020B0604020202020204" pitchFamily="34" charset="0"/>
              </a:rPr>
              <a:t>Aumentar los niveles de limpieza en áreas públicas afectados por el uso inadecuado de las mismas</a:t>
            </a:r>
            <a:endParaRPr lang="es-ES" sz="900" dirty="0">
              <a:latin typeface="Arial" panose="020B0604020202020204" pitchFamily="34" charset="0"/>
              <a:cs typeface="Arial" panose="020B0604020202020204" pitchFamily="34" charset="0"/>
            </a:endParaRPr>
          </a:p>
        </p:txBody>
      </p:sp>
      <p:sp>
        <p:nvSpPr>
          <p:cNvPr id="5" name="Rectángulo 10">
            <a:extLst>
              <a:ext uri="{FF2B5EF4-FFF2-40B4-BE49-F238E27FC236}">
                <a16:creationId xmlns="" xmlns:a16="http://schemas.microsoft.com/office/drawing/2014/main" id="{8C4070B9-3C17-724B-A24C-A34002D4CB21}"/>
              </a:ext>
            </a:extLst>
          </p:cNvPr>
          <p:cNvSpPr/>
          <p:nvPr/>
        </p:nvSpPr>
        <p:spPr>
          <a:xfrm>
            <a:off x="2749837" y="4686807"/>
            <a:ext cx="2756119" cy="7113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smtClean="0">
                <a:latin typeface="Arial" panose="020B0604020202020204" pitchFamily="34" charset="0"/>
                <a:ea typeface="+mn-lt"/>
                <a:cs typeface="Arial" panose="020B0604020202020204" pitchFamily="34" charset="0"/>
              </a:rPr>
              <a:t>Reducir </a:t>
            </a:r>
            <a:r>
              <a:rPr lang="es-CO" sz="900" dirty="0">
                <a:latin typeface="Arial" panose="020B0604020202020204" pitchFamily="34" charset="0"/>
                <a:ea typeface="+mn-lt"/>
                <a:cs typeface="Arial" panose="020B0604020202020204" pitchFamily="34" charset="0"/>
              </a:rPr>
              <a:t>los puntos críticos sanitarios en la ciudad.</a:t>
            </a:r>
            <a:endParaRPr lang="es-CO" sz="900" dirty="0">
              <a:latin typeface="Arial" panose="020B0604020202020204" pitchFamily="34" charset="0"/>
              <a:cs typeface="Arial" panose="020B0604020202020204" pitchFamily="34" charset="0"/>
            </a:endParaRPr>
          </a:p>
        </p:txBody>
      </p:sp>
      <p:sp>
        <p:nvSpPr>
          <p:cNvPr id="6" name="Rectángulo 11">
            <a:extLst>
              <a:ext uri="{FF2B5EF4-FFF2-40B4-BE49-F238E27FC236}">
                <a16:creationId xmlns="" xmlns:a16="http://schemas.microsoft.com/office/drawing/2014/main" id="{B5A0C0C4-28B0-784C-B61A-FD1866686865}"/>
              </a:ext>
            </a:extLst>
          </p:cNvPr>
          <p:cNvSpPr/>
          <p:nvPr/>
        </p:nvSpPr>
        <p:spPr>
          <a:xfrm>
            <a:off x="6731000" y="4631216"/>
            <a:ext cx="2500323" cy="778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Articular </a:t>
            </a:r>
            <a:r>
              <a:rPr lang="es-CO" sz="900" dirty="0">
                <a:latin typeface="Arial" panose="020B0604020202020204" pitchFamily="34" charset="0"/>
                <a:ea typeface="+mn-lt"/>
                <a:cs typeface="Arial" panose="020B0604020202020204" pitchFamily="34" charset="0"/>
              </a:rPr>
              <a:t>entre las entidades competentes, las acciones para la disminución del material particulado MP2.5 adherido en las estructuras de los puentes peatonales.</a:t>
            </a:r>
            <a:endParaRPr lang="es-CO" sz="900" dirty="0">
              <a:latin typeface="Arial" panose="020B0604020202020204" pitchFamily="34" charset="0"/>
              <a:cs typeface="Arial" panose="020B0604020202020204" pitchFamily="34" charset="0"/>
            </a:endParaRPr>
          </a:p>
        </p:txBody>
      </p:sp>
      <p:sp>
        <p:nvSpPr>
          <p:cNvPr id="7" name="Rectángulo 12">
            <a:extLst>
              <a:ext uri="{FF2B5EF4-FFF2-40B4-BE49-F238E27FC236}">
                <a16:creationId xmlns="" xmlns:a16="http://schemas.microsoft.com/office/drawing/2014/main" id="{FC05B6B6-5DCA-F643-BF28-AB6D3BA50D72}"/>
              </a:ext>
            </a:extLst>
          </p:cNvPr>
          <p:cNvSpPr/>
          <p:nvPr/>
        </p:nvSpPr>
        <p:spPr>
          <a:xfrm>
            <a:off x="9693811" y="4597120"/>
            <a:ext cx="1953428" cy="847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Optimizar </a:t>
            </a:r>
            <a:r>
              <a:rPr lang="es-CO" sz="900" dirty="0">
                <a:latin typeface="Arial" panose="020B0604020202020204" pitchFamily="34" charset="0"/>
                <a:ea typeface="+mn-lt"/>
                <a:cs typeface="Arial" panose="020B0604020202020204" pitchFamily="34" charset="0"/>
              </a:rPr>
              <a:t>las frecuencias en los sitios identificados que requerien la actividad de lavado priorizado</a:t>
            </a:r>
            <a:endParaRPr lang="es-CO" sz="900" dirty="0">
              <a:latin typeface="Arial" panose="020B0604020202020204" pitchFamily="34" charset="0"/>
              <a:cs typeface="Arial" panose="020B0604020202020204" pitchFamily="34" charset="0"/>
            </a:endParaRPr>
          </a:p>
        </p:txBody>
      </p:sp>
      <p:sp>
        <p:nvSpPr>
          <p:cNvPr id="8" name="Rectángulo 16">
            <a:extLst>
              <a:ext uri="{FF2B5EF4-FFF2-40B4-BE49-F238E27FC236}">
                <a16:creationId xmlns="" xmlns:a16="http://schemas.microsoft.com/office/drawing/2014/main" id="{43DB2A51-B6DB-7A41-BA9C-745483949BED}"/>
              </a:ext>
            </a:extLst>
          </p:cNvPr>
          <p:cNvSpPr/>
          <p:nvPr/>
        </p:nvSpPr>
        <p:spPr>
          <a:xfrm>
            <a:off x="1489413" y="2694083"/>
            <a:ext cx="2484084" cy="6790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b="1" dirty="0">
              <a:latin typeface="Arial" panose="020B0604020202020204" pitchFamily="34" charset="0"/>
              <a:cs typeface="Arial" panose="020B0604020202020204" pitchFamily="34" charset="0"/>
            </a:endParaRPr>
          </a:p>
          <a:p>
            <a:pPr algn="ctr"/>
            <a:r>
              <a:rPr lang="es-CO" sz="900" dirty="0">
                <a:latin typeface="Arial" panose="020B0604020202020204" pitchFamily="34" charset="0"/>
                <a:ea typeface="+mn-lt"/>
                <a:cs typeface="Arial" panose="020B0604020202020204" pitchFamily="34" charset="0"/>
              </a:rPr>
              <a:t>Reducción de la contaminación ambiental y sanitaria.</a:t>
            </a:r>
            <a:endParaRPr lang="es-CO" sz="900" dirty="0">
              <a:latin typeface="Arial" panose="020B0604020202020204" pitchFamily="34" charset="0"/>
              <a:cs typeface="Arial" panose="020B0604020202020204" pitchFamily="34" charset="0"/>
            </a:endParaRPr>
          </a:p>
        </p:txBody>
      </p:sp>
      <p:sp>
        <p:nvSpPr>
          <p:cNvPr id="9" name="Rectángulo 17">
            <a:extLst>
              <a:ext uri="{FF2B5EF4-FFF2-40B4-BE49-F238E27FC236}">
                <a16:creationId xmlns="" xmlns:a16="http://schemas.microsoft.com/office/drawing/2014/main" id="{49F91E7E-61B0-2D41-8532-FB68D16A9AC0}"/>
              </a:ext>
            </a:extLst>
          </p:cNvPr>
          <p:cNvSpPr/>
          <p:nvPr/>
        </p:nvSpPr>
        <p:spPr>
          <a:xfrm>
            <a:off x="705630" y="1181259"/>
            <a:ext cx="1917142" cy="921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de las PQR asociadas al lavado de áreas públicas. </a:t>
            </a:r>
            <a:endParaRPr lang="es-CO" sz="900" dirty="0">
              <a:latin typeface="Arial" panose="020B0604020202020204" pitchFamily="34" charset="0"/>
              <a:cs typeface="Arial" panose="020B0604020202020204" pitchFamily="34" charset="0"/>
            </a:endParaRPr>
          </a:p>
        </p:txBody>
      </p:sp>
      <p:sp>
        <p:nvSpPr>
          <p:cNvPr id="10" name="Rectángulo 18">
            <a:extLst>
              <a:ext uri="{FF2B5EF4-FFF2-40B4-BE49-F238E27FC236}">
                <a16:creationId xmlns="" xmlns:a16="http://schemas.microsoft.com/office/drawing/2014/main" id="{C4E3EA03-4471-A640-80BE-B558B076B620}"/>
              </a:ext>
            </a:extLst>
          </p:cNvPr>
          <p:cNvSpPr/>
          <p:nvPr/>
        </p:nvSpPr>
        <p:spPr>
          <a:xfrm>
            <a:off x="2731454" y="1192914"/>
            <a:ext cx="1917142" cy="921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de los puntos </a:t>
            </a:r>
            <a:r>
              <a:rPr lang="es-CO" sz="900" dirty="0" smtClean="0">
                <a:latin typeface="Arial" panose="020B0604020202020204" pitchFamily="34" charset="0"/>
                <a:ea typeface="+mn-lt"/>
                <a:cs typeface="Arial" panose="020B0604020202020204" pitchFamily="34" charset="0"/>
              </a:rPr>
              <a:t>críticos </a:t>
            </a:r>
            <a:r>
              <a:rPr lang="es-CO" sz="900" dirty="0">
                <a:latin typeface="Arial" panose="020B0604020202020204" pitchFamily="34" charset="0"/>
                <a:ea typeface="+mn-lt"/>
                <a:cs typeface="Arial" panose="020B0604020202020204" pitchFamily="34" charset="0"/>
              </a:rPr>
              <a:t>sanitarios en la ciudad.</a:t>
            </a:r>
            <a:endParaRPr lang="es-CO" sz="900" dirty="0">
              <a:latin typeface="Arial" panose="020B0604020202020204" pitchFamily="34" charset="0"/>
              <a:cs typeface="Arial" panose="020B0604020202020204" pitchFamily="34" charset="0"/>
            </a:endParaRPr>
          </a:p>
        </p:txBody>
      </p:sp>
      <p:sp>
        <p:nvSpPr>
          <p:cNvPr id="11" name="Rectángulo 19">
            <a:extLst>
              <a:ext uri="{FF2B5EF4-FFF2-40B4-BE49-F238E27FC236}">
                <a16:creationId xmlns="" xmlns:a16="http://schemas.microsoft.com/office/drawing/2014/main" id="{25D579A9-C67C-DA4E-9F3C-5AD94E9D5D04}"/>
              </a:ext>
            </a:extLst>
          </p:cNvPr>
          <p:cNvSpPr/>
          <p:nvPr/>
        </p:nvSpPr>
        <p:spPr>
          <a:xfrm>
            <a:off x="5219700" y="2673920"/>
            <a:ext cx="2545587" cy="719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Disminuir </a:t>
            </a:r>
            <a:r>
              <a:rPr lang="es-CO" sz="900" dirty="0">
                <a:latin typeface="Arial" panose="020B0604020202020204" pitchFamily="34" charset="0"/>
                <a:ea typeface="+mn-lt"/>
                <a:cs typeface="Arial" panose="020B0604020202020204" pitchFamily="34" charset="0"/>
              </a:rPr>
              <a:t>las frecuencias adicionales de lavado de los puentes peatonales </a:t>
            </a:r>
            <a:endParaRPr lang="es-CO" sz="900" dirty="0">
              <a:latin typeface="Arial" panose="020B0604020202020204" pitchFamily="34" charset="0"/>
              <a:cs typeface="Arial" panose="020B0604020202020204" pitchFamily="34" charset="0"/>
            </a:endParaRPr>
          </a:p>
        </p:txBody>
      </p:sp>
      <p:sp>
        <p:nvSpPr>
          <p:cNvPr id="12" name="Rectángulo 20">
            <a:extLst>
              <a:ext uri="{FF2B5EF4-FFF2-40B4-BE49-F238E27FC236}">
                <a16:creationId xmlns="" xmlns:a16="http://schemas.microsoft.com/office/drawing/2014/main" id="{8385EA48-EB9D-3942-91CA-50A060D5130F}"/>
              </a:ext>
            </a:extLst>
          </p:cNvPr>
          <p:cNvSpPr/>
          <p:nvPr/>
        </p:nvSpPr>
        <p:spPr>
          <a:xfrm>
            <a:off x="4865960" y="1230480"/>
            <a:ext cx="1917142" cy="921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Mantener </a:t>
            </a:r>
            <a:r>
              <a:rPr lang="es-CO" sz="900" dirty="0">
                <a:latin typeface="Arial" panose="020B0604020202020204" pitchFamily="34" charset="0"/>
                <a:ea typeface="+mn-lt"/>
                <a:cs typeface="Arial" panose="020B0604020202020204" pitchFamily="34" charset="0"/>
              </a:rPr>
              <a:t>limpia la infraestructura urbana del Distrito.</a:t>
            </a:r>
            <a:endParaRPr lang="es-CO" sz="900" dirty="0">
              <a:latin typeface="Arial" panose="020B0604020202020204" pitchFamily="34" charset="0"/>
              <a:cs typeface="Arial" panose="020B0604020202020204" pitchFamily="34" charset="0"/>
            </a:endParaRPr>
          </a:p>
        </p:txBody>
      </p:sp>
      <p:sp>
        <p:nvSpPr>
          <p:cNvPr id="13" name="Rectángulo 21">
            <a:extLst>
              <a:ext uri="{FF2B5EF4-FFF2-40B4-BE49-F238E27FC236}">
                <a16:creationId xmlns="" xmlns:a16="http://schemas.microsoft.com/office/drawing/2014/main" id="{4B4558DA-1B26-2847-B77C-B983A4EE50F9}"/>
              </a:ext>
            </a:extLst>
          </p:cNvPr>
          <p:cNvSpPr/>
          <p:nvPr/>
        </p:nvSpPr>
        <p:spPr>
          <a:xfrm>
            <a:off x="6852657" y="1230481"/>
            <a:ext cx="1917142" cy="921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Reducción </a:t>
            </a:r>
            <a:r>
              <a:rPr lang="es-CO" sz="900" dirty="0">
                <a:latin typeface="Arial" panose="020B0604020202020204" pitchFamily="34" charset="0"/>
                <a:ea typeface="+mn-lt"/>
                <a:cs typeface="Arial" panose="020B0604020202020204" pitchFamily="34" charset="0"/>
              </a:rPr>
              <a:t>en los costos de mantenimiento de las infraestructuras.</a:t>
            </a:r>
            <a:endParaRPr lang="es-CO" sz="900" dirty="0">
              <a:latin typeface="Arial" panose="020B0604020202020204" pitchFamily="34" charset="0"/>
              <a:cs typeface="Arial" panose="020B0604020202020204" pitchFamily="34" charset="0"/>
            </a:endParaRPr>
          </a:p>
        </p:txBody>
      </p:sp>
      <p:sp>
        <p:nvSpPr>
          <p:cNvPr id="14" name="Rectángulo 22">
            <a:extLst>
              <a:ext uri="{FF2B5EF4-FFF2-40B4-BE49-F238E27FC236}">
                <a16:creationId xmlns="" xmlns:a16="http://schemas.microsoft.com/office/drawing/2014/main" id="{6BDF1B90-F754-E24B-BA2F-5F6F61FCFD4D}"/>
              </a:ext>
            </a:extLst>
          </p:cNvPr>
          <p:cNvSpPr/>
          <p:nvPr/>
        </p:nvSpPr>
        <p:spPr>
          <a:xfrm>
            <a:off x="8750300" y="2673919"/>
            <a:ext cx="3021671" cy="719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Percepción </a:t>
            </a:r>
            <a:r>
              <a:rPr lang="es-CO" sz="900" dirty="0">
                <a:latin typeface="Arial" panose="020B0604020202020204" pitchFamily="34" charset="0"/>
                <a:ea typeface="+mn-lt"/>
                <a:cs typeface="Arial" panose="020B0604020202020204" pitchFamily="34" charset="0"/>
              </a:rPr>
              <a:t>de calidad en las condiciones de limpieza de la ciudad por parte de los habitantes del Distrito Capital</a:t>
            </a:r>
            <a:endParaRPr lang="es-CO" sz="900" dirty="0">
              <a:latin typeface="Arial" panose="020B0604020202020204" pitchFamily="34" charset="0"/>
              <a:cs typeface="Arial" panose="020B0604020202020204" pitchFamily="34" charset="0"/>
            </a:endParaRPr>
          </a:p>
        </p:txBody>
      </p:sp>
      <p:sp>
        <p:nvSpPr>
          <p:cNvPr id="15" name="Rectángulo 23">
            <a:extLst>
              <a:ext uri="{FF2B5EF4-FFF2-40B4-BE49-F238E27FC236}">
                <a16:creationId xmlns="" xmlns:a16="http://schemas.microsoft.com/office/drawing/2014/main" id="{D1F57D95-CFF3-CA4E-BC49-04E28F76C58D}"/>
              </a:ext>
            </a:extLst>
          </p:cNvPr>
          <p:cNvSpPr/>
          <p:nvPr/>
        </p:nvSpPr>
        <p:spPr>
          <a:xfrm>
            <a:off x="9302564" y="1163388"/>
            <a:ext cx="1917142" cy="1048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Aporte </a:t>
            </a:r>
            <a:r>
              <a:rPr lang="es-CO" sz="900" dirty="0">
                <a:latin typeface="Arial" panose="020B0604020202020204" pitchFamily="34" charset="0"/>
                <a:ea typeface="+mn-lt"/>
                <a:cs typeface="Arial" panose="020B0604020202020204" pitchFamily="34" charset="0"/>
              </a:rPr>
              <a:t>a uno de los factores que condicionan un lugar seguro en las áreas públicas del Distrito. </a:t>
            </a:r>
          </a:p>
          <a:p>
            <a:pPr algn="ctr"/>
            <a:endParaRPr lang="es-CO" sz="900" dirty="0">
              <a:latin typeface="Arial" panose="020B0604020202020204" pitchFamily="34" charset="0"/>
              <a:ea typeface="+mn-lt"/>
              <a:cs typeface="Arial" panose="020B0604020202020204" pitchFamily="34" charset="0"/>
            </a:endParaRPr>
          </a:p>
        </p:txBody>
      </p:sp>
      <p:sp>
        <p:nvSpPr>
          <p:cNvPr id="16" name="Rectángulo 15">
            <a:extLst>
              <a:ext uri="{FF2B5EF4-FFF2-40B4-BE49-F238E27FC236}">
                <a16:creationId xmlns="" xmlns:a16="http://schemas.microsoft.com/office/drawing/2014/main" id="{D25571C4-84D9-4CEF-9A75-3161DC2EF3E5}"/>
              </a:ext>
            </a:extLst>
          </p:cNvPr>
          <p:cNvSpPr/>
          <p:nvPr/>
        </p:nvSpPr>
        <p:spPr>
          <a:xfrm>
            <a:off x="1514061" y="5659606"/>
            <a:ext cx="2471551" cy="720619"/>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Articulación </a:t>
            </a:r>
            <a:r>
              <a:rPr lang="es-CO" sz="900" dirty="0">
                <a:latin typeface="Arial" panose="020B0604020202020204" pitchFamily="34" charset="0"/>
                <a:ea typeface="+mn-lt"/>
                <a:cs typeface="Arial" panose="020B0604020202020204" pitchFamily="34" charset="0"/>
              </a:rPr>
              <a:t>entre las entidades competentes para el aumento de oferta de baños públicos en la ciudad.</a:t>
            </a:r>
          </a:p>
        </p:txBody>
      </p:sp>
      <p:sp>
        <p:nvSpPr>
          <p:cNvPr id="17" name="Rectángulo 16">
            <a:extLst>
              <a:ext uri="{FF2B5EF4-FFF2-40B4-BE49-F238E27FC236}">
                <a16:creationId xmlns="" xmlns:a16="http://schemas.microsoft.com/office/drawing/2014/main" id="{18A2A7B3-AB61-4566-AE9F-3E51391EDCA4}"/>
              </a:ext>
            </a:extLst>
          </p:cNvPr>
          <p:cNvSpPr/>
          <p:nvPr/>
        </p:nvSpPr>
        <p:spPr>
          <a:xfrm>
            <a:off x="4378512" y="5659606"/>
            <a:ext cx="2352488" cy="727817"/>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Apropiación </a:t>
            </a:r>
            <a:r>
              <a:rPr lang="es-CO" sz="900" dirty="0">
                <a:latin typeface="Arial" panose="020B0604020202020204" pitchFamily="34" charset="0"/>
                <a:ea typeface="+mn-lt"/>
                <a:cs typeface="Arial" panose="020B0604020202020204" pitchFamily="34" charset="0"/>
              </a:rPr>
              <a:t>social del espacio público a través de la cultura ciudadana. </a:t>
            </a:r>
            <a:endParaRPr lang="es-CO" sz="900" dirty="0">
              <a:latin typeface="Arial" panose="020B0604020202020204" pitchFamily="34" charset="0"/>
              <a:cs typeface="Arial" panose="020B0604020202020204" pitchFamily="34" charset="0"/>
            </a:endParaRPr>
          </a:p>
        </p:txBody>
      </p:sp>
      <p:cxnSp>
        <p:nvCxnSpPr>
          <p:cNvPr id="18" name="Conector angular 17"/>
          <p:cNvCxnSpPr>
            <a:stCxn id="8" idx="0"/>
            <a:endCxn id="9" idx="2"/>
          </p:cNvCxnSpPr>
          <p:nvPr/>
        </p:nvCxnSpPr>
        <p:spPr>
          <a:xfrm rot="16200000" flipV="1">
            <a:off x="1902123" y="1864751"/>
            <a:ext cx="591411" cy="10672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8" idx="0"/>
            <a:endCxn id="10" idx="2"/>
          </p:cNvCxnSpPr>
          <p:nvPr/>
        </p:nvCxnSpPr>
        <p:spPr>
          <a:xfrm rot="5400000" flipH="1" flipV="1">
            <a:off x="2920862" y="1924920"/>
            <a:ext cx="579756" cy="9585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p:cNvCxnSpPr>
            <a:stCxn id="11" idx="0"/>
            <a:endCxn id="12" idx="2"/>
          </p:cNvCxnSpPr>
          <p:nvPr/>
        </p:nvCxnSpPr>
        <p:spPr>
          <a:xfrm rot="16200000" flipV="1">
            <a:off x="5897500" y="2078925"/>
            <a:ext cx="522027" cy="6679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p:cNvCxnSpPr>
            <a:stCxn id="11" idx="0"/>
            <a:endCxn id="13" idx="2"/>
          </p:cNvCxnSpPr>
          <p:nvPr/>
        </p:nvCxnSpPr>
        <p:spPr>
          <a:xfrm rot="5400000" flipH="1" flipV="1">
            <a:off x="6890848" y="1753540"/>
            <a:ext cx="522026" cy="13187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14" idx="0"/>
            <a:endCxn id="15" idx="2"/>
          </p:cNvCxnSpPr>
          <p:nvPr/>
        </p:nvCxnSpPr>
        <p:spPr>
          <a:xfrm flipH="1" flipV="1">
            <a:off x="10261135" y="2211609"/>
            <a:ext cx="1" cy="462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stCxn id="3" idx="0"/>
            <a:endCxn id="8" idx="2"/>
          </p:cNvCxnSpPr>
          <p:nvPr/>
        </p:nvCxnSpPr>
        <p:spPr>
          <a:xfrm rot="16200000" flipV="1">
            <a:off x="4221211" y="1883332"/>
            <a:ext cx="477533" cy="34570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3" idx="0"/>
            <a:endCxn id="14" idx="2"/>
          </p:cNvCxnSpPr>
          <p:nvPr/>
        </p:nvCxnSpPr>
        <p:spPr>
          <a:xfrm rot="5400000" flipH="1" flipV="1">
            <a:off x="7996131" y="1585615"/>
            <a:ext cx="457372" cy="40726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3" idx="0"/>
          </p:cNvCxnSpPr>
          <p:nvPr/>
        </p:nvCxnSpPr>
        <p:spPr>
          <a:xfrm flipH="1" flipV="1">
            <a:off x="6188497" y="3432803"/>
            <a:ext cx="1" cy="41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5" idx="0"/>
            <a:endCxn id="3" idx="2"/>
          </p:cNvCxnSpPr>
          <p:nvPr/>
        </p:nvCxnSpPr>
        <p:spPr>
          <a:xfrm rot="5400000" flipH="1" flipV="1">
            <a:off x="4999697" y="3498007"/>
            <a:ext cx="317000" cy="206060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6" idx="0"/>
            <a:endCxn id="3" idx="2"/>
          </p:cNvCxnSpPr>
          <p:nvPr/>
        </p:nvCxnSpPr>
        <p:spPr>
          <a:xfrm rot="16200000" flipV="1">
            <a:off x="6954126" y="3604180"/>
            <a:ext cx="261409" cy="179266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7" idx="0"/>
            <a:endCxn id="3" idx="2"/>
          </p:cNvCxnSpPr>
          <p:nvPr/>
        </p:nvCxnSpPr>
        <p:spPr>
          <a:xfrm rot="16200000" flipV="1">
            <a:off x="8315856" y="2242450"/>
            <a:ext cx="227313" cy="448202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angular 42"/>
          <p:cNvCxnSpPr>
            <a:stCxn id="16" idx="0"/>
            <a:endCxn id="5" idx="2"/>
          </p:cNvCxnSpPr>
          <p:nvPr/>
        </p:nvCxnSpPr>
        <p:spPr>
          <a:xfrm rot="5400000" flipH="1" flipV="1">
            <a:off x="3308163" y="4839872"/>
            <a:ext cx="261409" cy="137806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a:stCxn id="17" idx="0"/>
            <a:endCxn id="5" idx="2"/>
          </p:cNvCxnSpPr>
          <p:nvPr/>
        </p:nvCxnSpPr>
        <p:spPr>
          <a:xfrm rot="16200000" flipV="1">
            <a:off x="4710623" y="4815472"/>
            <a:ext cx="261409" cy="142685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 xmlns:a16="http://schemas.microsoft.com/office/drawing/2014/main" id="{51F1C8F7-1A5E-429C-8F9D-353D23CFBE34}"/>
              </a:ext>
            </a:extLst>
          </p:cNvPr>
          <p:cNvSpPr txBox="1"/>
          <p:nvPr/>
        </p:nvSpPr>
        <p:spPr>
          <a:xfrm rot="16200000">
            <a:off x="-59252" y="5309648"/>
            <a:ext cx="664069" cy="2242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MEDIOS</a:t>
            </a:r>
          </a:p>
        </p:txBody>
      </p:sp>
      <p:sp>
        <p:nvSpPr>
          <p:cNvPr id="47" name="CuadroTexto 46">
            <a:extLst>
              <a:ext uri="{FF2B5EF4-FFF2-40B4-BE49-F238E27FC236}">
                <a16:creationId xmlns="" xmlns:a16="http://schemas.microsoft.com/office/drawing/2014/main" id="{FCAE130A-E7D7-4F1C-8A79-CE343FB6FC0E}"/>
              </a:ext>
            </a:extLst>
          </p:cNvPr>
          <p:cNvSpPr txBox="1"/>
          <p:nvPr/>
        </p:nvSpPr>
        <p:spPr>
          <a:xfrm rot="16200000">
            <a:off x="58931" y="1812799"/>
            <a:ext cx="664069" cy="2242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FINES</a:t>
            </a:r>
          </a:p>
        </p:txBody>
      </p:sp>
    </p:spTree>
    <p:extLst>
      <p:ext uri="{BB962C8B-B14F-4D97-AF65-F5344CB8AC3E}">
        <p14:creationId xmlns:p14="http://schemas.microsoft.com/office/powerpoint/2010/main" val="420356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4501464" y="3553101"/>
            <a:ext cx="3424687" cy="230832"/>
          </a:xfrm>
          <a:prstGeom prst="rect">
            <a:avLst/>
          </a:prstGeom>
          <a:noFill/>
          <a:ln>
            <a:solidFill>
              <a:schemeClr val="tx1"/>
            </a:solidFill>
          </a:ln>
        </p:spPr>
        <p:txBody>
          <a:bodyPr wrap="square" rtlCol="0">
            <a:spAutoFit/>
          </a:bodyPr>
          <a:lstStyle/>
          <a:p>
            <a:pPr algn="ctr"/>
            <a:r>
              <a:rPr lang="es-ES" sz="900" dirty="0" smtClean="0"/>
              <a:t>Baja efectividad del esquema actual de aprovechamiento</a:t>
            </a:r>
            <a:endParaRPr lang="es-ES" sz="900" dirty="0"/>
          </a:p>
        </p:txBody>
      </p:sp>
      <p:sp>
        <p:nvSpPr>
          <p:cNvPr id="5" name="CuadroTexto 4">
            <a:extLst>
              <a:ext uri="{FF2B5EF4-FFF2-40B4-BE49-F238E27FC236}">
                <a16:creationId xmlns="" xmlns:a16="http://schemas.microsoft.com/office/drawing/2014/main" id="{E31D1D11-7BD7-4CDE-B50B-9E492282DC0E}"/>
              </a:ext>
            </a:extLst>
          </p:cNvPr>
          <p:cNvSpPr txBox="1"/>
          <p:nvPr/>
        </p:nvSpPr>
        <p:spPr>
          <a:xfrm>
            <a:off x="3074164" y="4048792"/>
            <a:ext cx="956846" cy="290464"/>
          </a:xfrm>
          <a:prstGeom prst="rect">
            <a:avLst/>
          </a:prstGeom>
          <a:noFill/>
          <a:ln>
            <a:solidFill>
              <a:schemeClr val="tx1"/>
            </a:solidFill>
          </a:ln>
        </p:spPr>
        <p:txBody>
          <a:bodyPr wrap="square" rtlCol="0">
            <a:spAutoFit/>
          </a:bodyPr>
          <a:lstStyle/>
          <a:p>
            <a:pPr algn="ctr"/>
            <a:r>
              <a:rPr lang="es-CO" sz="429" dirty="0">
                <a:latin typeface="Calibri"/>
                <a:cs typeface="Calibri"/>
              </a:rPr>
              <a:t>Alta dificultad para lograr el  aprovechamiento de Residuos Sólidos con el modelo lineal actual</a:t>
            </a:r>
            <a:endParaRPr lang="es-CO" sz="429" dirty="0"/>
          </a:p>
        </p:txBody>
      </p:sp>
      <p:sp>
        <p:nvSpPr>
          <p:cNvPr id="6" name="CuadroTexto 5">
            <a:extLst>
              <a:ext uri="{FF2B5EF4-FFF2-40B4-BE49-F238E27FC236}">
                <a16:creationId xmlns="" xmlns:a16="http://schemas.microsoft.com/office/drawing/2014/main" id="{97002C70-2C59-424A-B014-F38E35D839AF}"/>
              </a:ext>
            </a:extLst>
          </p:cNvPr>
          <p:cNvSpPr txBox="1"/>
          <p:nvPr/>
        </p:nvSpPr>
        <p:spPr>
          <a:xfrm>
            <a:off x="4812158" y="4050657"/>
            <a:ext cx="1024830" cy="356508"/>
          </a:xfrm>
          <a:prstGeom prst="rect">
            <a:avLst/>
          </a:prstGeom>
          <a:noFill/>
          <a:ln>
            <a:solidFill>
              <a:schemeClr val="tx1"/>
            </a:solidFill>
          </a:ln>
        </p:spPr>
        <p:txBody>
          <a:bodyPr wrap="square" rtlCol="0">
            <a:spAutoFit/>
          </a:bodyPr>
          <a:lstStyle/>
          <a:p>
            <a:pPr algn="ctr"/>
            <a:r>
              <a:rPr lang="es-ES_tradnl" sz="429" dirty="0">
                <a:ea typeface="+mn-lt"/>
                <a:cs typeface="+mn-lt"/>
              </a:rPr>
              <a:t>Baja articulación de acciones y medidas para el aprovechamiento entre las entidades nacionales y distritales</a:t>
            </a:r>
            <a:endParaRPr lang="es-ES" sz="429" dirty="0"/>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6377307" y="3942803"/>
            <a:ext cx="1107356" cy="422552"/>
          </a:xfrm>
          <a:prstGeom prst="rect">
            <a:avLst/>
          </a:prstGeom>
          <a:noFill/>
          <a:ln>
            <a:solidFill>
              <a:schemeClr val="tx1"/>
            </a:solidFill>
          </a:ln>
        </p:spPr>
        <p:txBody>
          <a:bodyPr wrap="square" rtlCol="0">
            <a:spAutoFit/>
          </a:bodyPr>
          <a:lstStyle/>
          <a:p>
            <a:pPr algn="ctr"/>
            <a:r>
              <a:rPr lang="es-ES_tradnl" sz="429" dirty="0">
                <a:latin typeface="Calibri"/>
                <a:cs typeface="Calibri"/>
              </a:rPr>
              <a:t>Alta inestabilidad e incertidumbre en los  avances hacia la transición de un modelo optimizado  de aprovechamiento por cambios según visión y voluntad de cada administración </a:t>
            </a:r>
            <a:endParaRPr lang="es-ES_tradnl" sz="429"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ABB7D695-32D2-4F19-B488-2FEB51ECD40A}"/>
              </a:ext>
            </a:extLst>
          </p:cNvPr>
          <p:cNvSpPr txBox="1"/>
          <p:nvPr/>
        </p:nvSpPr>
        <p:spPr>
          <a:xfrm>
            <a:off x="1651758" y="4559001"/>
            <a:ext cx="738654" cy="422552"/>
          </a:xfrm>
          <a:prstGeom prst="rect">
            <a:avLst/>
          </a:prstGeom>
          <a:noFill/>
          <a:ln>
            <a:solidFill>
              <a:schemeClr val="tx1"/>
            </a:solidFill>
          </a:ln>
        </p:spPr>
        <p:txBody>
          <a:bodyPr wrap="square" rtlCol="0">
            <a:spAutoFit/>
          </a:bodyPr>
          <a:lstStyle/>
          <a:p>
            <a:pPr algn="ctr"/>
            <a:r>
              <a:rPr lang="es-ES_tradnl" sz="429" dirty="0">
                <a:ea typeface="+mn-lt"/>
                <a:cs typeface="+mn-lt"/>
              </a:rPr>
              <a:t>Alta presencia de comportamientos anti-éticos en el modelo actual de prestación del servicio de aseo</a:t>
            </a:r>
            <a:endParaRPr lang="es-ES" sz="429" dirty="0"/>
          </a:p>
        </p:txBody>
      </p:sp>
      <p:sp>
        <p:nvSpPr>
          <p:cNvPr id="12" name="CuadroTexto 11">
            <a:extLst>
              <a:ext uri="{FF2B5EF4-FFF2-40B4-BE49-F238E27FC236}">
                <a16:creationId xmlns="" xmlns:a16="http://schemas.microsoft.com/office/drawing/2014/main" id="{86104C83-D5E5-45D9-87F7-4C07E236F1B6}"/>
              </a:ext>
            </a:extLst>
          </p:cNvPr>
          <p:cNvSpPr txBox="1"/>
          <p:nvPr/>
        </p:nvSpPr>
        <p:spPr>
          <a:xfrm>
            <a:off x="2709783" y="5094388"/>
            <a:ext cx="479490" cy="752770"/>
          </a:xfrm>
          <a:prstGeom prst="rect">
            <a:avLst/>
          </a:prstGeom>
          <a:noFill/>
          <a:ln>
            <a:solidFill>
              <a:schemeClr val="tx1"/>
            </a:solidFill>
          </a:ln>
        </p:spPr>
        <p:txBody>
          <a:bodyPr wrap="square" rtlCol="0">
            <a:spAutoFit/>
          </a:bodyPr>
          <a:lstStyle/>
          <a:p>
            <a:pPr algn="ctr"/>
            <a:r>
              <a:rPr lang="es-ES_tradnl" sz="429" dirty="0">
                <a:ea typeface="+mn-lt"/>
                <a:cs typeface="+mn-lt"/>
              </a:rPr>
              <a:t>Baja calidad de la información reportada por  los prestadores de la actividad de aprovechamiento</a:t>
            </a:r>
            <a:endParaRPr lang="es-ES" sz="429" dirty="0">
              <a:cs typeface="Calibri"/>
            </a:endParaRPr>
          </a:p>
        </p:txBody>
      </p:sp>
      <p:sp>
        <p:nvSpPr>
          <p:cNvPr id="18" name="CuadroTexto 17">
            <a:extLst>
              <a:ext uri="{FF2B5EF4-FFF2-40B4-BE49-F238E27FC236}">
                <a16:creationId xmlns="" xmlns:a16="http://schemas.microsoft.com/office/drawing/2014/main" id="{67B6B52C-E1DE-4128-9F46-DFBEE07E843F}"/>
              </a:ext>
            </a:extLst>
          </p:cNvPr>
          <p:cNvSpPr txBox="1"/>
          <p:nvPr/>
        </p:nvSpPr>
        <p:spPr>
          <a:xfrm>
            <a:off x="9210717" y="3817126"/>
            <a:ext cx="1342559" cy="356508"/>
          </a:xfrm>
          <a:prstGeom prst="rect">
            <a:avLst/>
          </a:prstGeom>
          <a:noFill/>
          <a:ln>
            <a:solidFill>
              <a:schemeClr val="tx1"/>
            </a:solidFill>
          </a:ln>
        </p:spPr>
        <p:txBody>
          <a:bodyPr wrap="square" rtlCol="0">
            <a:spAutoFit/>
          </a:bodyPr>
          <a:lstStyle/>
          <a:p>
            <a:pPr algn="ctr"/>
            <a:r>
              <a:rPr lang="es-ES_tradnl" sz="429" dirty="0">
                <a:ea typeface="+mn-lt"/>
                <a:cs typeface="+mn-lt"/>
              </a:rPr>
              <a:t>Baja difusión, apropiación y direccionamiento ciudadano e institucional para avanzar hacia una </a:t>
            </a:r>
            <a:r>
              <a:rPr lang="es-ES" sz="429" dirty="0">
                <a:ea typeface="+mn-lt"/>
                <a:cs typeface="+mn-lt"/>
              </a:rPr>
              <a:t>visión conjunta de ciudad  (territorio) sustentable a largo plazo</a:t>
            </a:r>
          </a:p>
        </p:txBody>
      </p:sp>
      <p:cxnSp>
        <p:nvCxnSpPr>
          <p:cNvPr id="59" name="Conector: angular 58">
            <a:extLst>
              <a:ext uri="{FF2B5EF4-FFF2-40B4-BE49-F238E27FC236}">
                <a16:creationId xmlns="" xmlns:a16="http://schemas.microsoft.com/office/drawing/2014/main" id="{1B1000CB-3DD1-4B36-89D2-1997AC9702DC}"/>
              </a:ext>
            </a:extLst>
          </p:cNvPr>
          <p:cNvCxnSpPr>
            <a:cxnSpLocks/>
            <a:stCxn id="18" idx="0"/>
            <a:endCxn id="4" idx="2"/>
          </p:cNvCxnSpPr>
          <p:nvPr/>
        </p:nvCxnSpPr>
        <p:spPr>
          <a:xfrm rot="16200000" flipV="1">
            <a:off x="8031307" y="1966435"/>
            <a:ext cx="33193" cy="3668189"/>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79" name="Conector: angular 78">
            <a:extLst>
              <a:ext uri="{FF2B5EF4-FFF2-40B4-BE49-F238E27FC236}">
                <a16:creationId xmlns="" xmlns:a16="http://schemas.microsoft.com/office/drawing/2014/main" id="{95AA097F-81D1-4C8E-902C-1D949AFE4DC2}"/>
              </a:ext>
            </a:extLst>
          </p:cNvPr>
          <p:cNvCxnSpPr>
            <a:cxnSpLocks/>
            <a:stCxn id="4" idx="0"/>
            <a:endCxn id="90" idx="2"/>
          </p:cNvCxnSpPr>
          <p:nvPr/>
        </p:nvCxnSpPr>
        <p:spPr>
          <a:xfrm rot="16200000" flipV="1">
            <a:off x="4000646" y="1339938"/>
            <a:ext cx="235982" cy="419034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57" name="CuadroTexto 56">
            <a:extLst>
              <a:ext uri="{FF2B5EF4-FFF2-40B4-BE49-F238E27FC236}">
                <a16:creationId xmlns="" xmlns:a16="http://schemas.microsoft.com/office/drawing/2014/main" id="{B2CABF23-CB6E-48A0-9997-AE9FFC0BEC1D}"/>
              </a:ext>
            </a:extLst>
          </p:cNvPr>
          <p:cNvSpPr txBox="1"/>
          <p:nvPr/>
        </p:nvSpPr>
        <p:spPr>
          <a:xfrm>
            <a:off x="3517303" y="4559001"/>
            <a:ext cx="662429"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Baja gestión de residuos orgánicos en el esquema actual de aprovechamiento</a:t>
            </a:r>
            <a:endParaRPr lang="es-ES_tradnl" sz="429" dirty="0">
              <a:latin typeface="Calibri" panose="020F0502020204030204" pitchFamily="34" charset="0"/>
              <a:cs typeface="Calibri" panose="020F0502020204030204" pitchFamily="34" charset="0"/>
            </a:endParaRPr>
          </a:p>
        </p:txBody>
      </p:sp>
      <p:sp>
        <p:nvSpPr>
          <p:cNvPr id="58" name="CuadroTexto 57">
            <a:extLst>
              <a:ext uri="{FF2B5EF4-FFF2-40B4-BE49-F238E27FC236}">
                <a16:creationId xmlns="" xmlns:a16="http://schemas.microsoft.com/office/drawing/2014/main" id="{BC30F619-73AA-4D51-92CB-69255E9665A8}"/>
              </a:ext>
            </a:extLst>
          </p:cNvPr>
          <p:cNvSpPr txBox="1"/>
          <p:nvPr/>
        </p:nvSpPr>
        <p:spPr>
          <a:xfrm>
            <a:off x="4681877" y="4488509"/>
            <a:ext cx="609700" cy="488595"/>
          </a:xfrm>
          <a:prstGeom prst="rect">
            <a:avLst/>
          </a:prstGeom>
          <a:noFill/>
          <a:ln>
            <a:solidFill>
              <a:schemeClr val="tx1"/>
            </a:solidFill>
          </a:ln>
        </p:spPr>
        <p:txBody>
          <a:bodyPr wrap="square" rtlCol="0">
            <a:spAutoFit/>
          </a:bodyPr>
          <a:lstStyle/>
          <a:p>
            <a:pPr algn="ctr"/>
            <a:r>
              <a:rPr lang="es-CO" sz="429" dirty="0">
                <a:cs typeface="Arial"/>
              </a:rPr>
              <a:t>Baja veracidad en la información reportada por  los prestadores de la actividad de aprovechamiento</a:t>
            </a:r>
            <a:endParaRPr lang="en-US" sz="429" dirty="0"/>
          </a:p>
        </p:txBody>
      </p:sp>
      <p:sp>
        <p:nvSpPr>
          <p:cNvPr id="60" name="CuadroTexto 59">
            <a:extLst>
              <a:ext uri="{FF2B5EF4-FFF2-40B4-BE49-F238E27FC236}">
                <a16:creationId xmlns="" xmlns:a16="http://schemas.microsoft.com/office/drawing/2014/main" id="{6F1E49F2-7640-4076-B3E9-3EDDDB2591EC}"/>
              </a:ext>
            </a:extLst>
          </p:cNvPr>
          <p:cNvSpPr txBox="1"/>
          <p:nvPr/>
        </p:nvSpPr>
        <p:spPr>
          <a:xfrm>
            <a:off x="5421859" y="4486115"/>
            <a:ext cx="609700" cy="356508"/>
          </a:xfrm>
          <a:prstGeom prst="rect">
            <a:avLst/>
          </a:prstGeom>
          <a:noFill/>
          <a:ln>
            <a:solidFill>
              <a:schemeClr val="tx1"/>
            </a:solidFill>
          </a:ln>
        </p:spPr>
        <p:txBody>
          <a:bodyPr wrap="square" rtlCol="0">
            <a:spAutoFit/>
          </a:bodyPr>
          <a:lstStyle/>
          <a:p>
            <a:pPr algn="ctr"/>
            <a:r>
              <a:rPr lang="es-ES_tradnl" sz="429" dirty="0">
                <a:ea typeface="+mn-lt"/>
                <a:cs typeface="+mn-lt"/>
              </a:rPr>
              <a:t>Baja inclusión de externalidades ambientales </a:t>
            </a:r>
            <a:r>
              <a:rPr lang="es-ES" sz="429" dirty="0">
                <a:ea typeface="+mn-lt"/>
                <a:cs typeface="+mn-lt"/>
              </a:rPr>
              <a:t> en el marco tarifario</a:t>
            </a:r>
          </a:p>
        </p:txBody>
      </p:sp>
      <p:sp>
        <p:nvSpPr>
          <p:cNvPr id="61" name="CuadroTexto 60">
            <a:extLst>
              <a:ext uri="{FF2B5EF4-FFF2-40B4-BE49-F238E27FC236}">
                <a16:creationId xmlns="" xmlns:a16="http://schemas.microsoft.com/office/drawing/2014/main" id="{EFB69CE2-AB34-4816-B364-C49337E2CAA9}"/>
              </a:ext>
            </a:extLst>
          </p:cNvPr>
          <p:cNvSpPr txBox="1"/>
          <p:nvPr/>
        </p:nvSpPr>
        <p:spPr>
          <a:xfrm>
            <a:off x="6149569" y="4489569"/>
            <a:ext cx="629404" cy="488595"/>
          </a:xfrm>
          <a:prstGeom prst="rect">
            <a:avLst/>
          </a:prstGeom>
          <a:noFill/>
          <a:ln>
            <a:solidFill>
              <a:schemeClr val="tx1"/>
            </a:solidFill>
          </a:ln>
        </p:spPr>
        <p:txBody>
          <a:bodyPr wrap="square" rtlCol="0">
            <a:spAutoFit/>
          </a:bodyPr>
          <a:lstStyle/>
          <a:p>
            <a:pPr algn="ctr"/>
            <a:r>
              <a:rPr lang="es-ES_tradnl" sz="429" dirty="0">
                <a:ea typeface="+mn-lt"/>
                <a:cs typeface="+mn-lt"/>
              </a:rPr>
              <a:t>Baja difusión y apropiación de una cultura de producción y consumo responsable</a:t>
            </a:r>
            <a:endParaRPr lang="es-ES" sz="429" dirty="0"/>
          </a:p>
        </p:txBody>
      </p:sp>
      <p:sp>
        <p:nvSpPr>
          <p:cNvPr id="62" name="CuadroTexto 61">
            <a:extLst>
              <a:ext uri="{FF2B5EF4-FFF2-40B4-BE49-F238E27FC236}">
                <a16:creationId xmlns="" xmlns:a16="http://schemas.microsoft.com/office/drawing/2014/main" id="{7B8516C1-78EB-4EC4-B028-82008D112845}"/>
              </a:ext>
            </a:extLst>
          </p:cNvPr>
          <p:cNvSpPr txBox="1"/>
          <p:nvPr/>
        </p:nvSpPr>
        <p:spPr>
          <a:xfrm>
            <a:off x="6809987" y="4585965"/>
            <a:ext cx="522292" cy="620683"/>
          </a:xfrm>
          <a:prstGeom prst="rect">
            <a:avLst/>
          </a:prstGeom>
          <a:noFill/>
          <a:ln>
            <a:solidFill>
              <a:schemeClr val="tx1"/>
            </a:solidFill>
          </a:ln>
        </p:spPr>
        <p:txBody>
          <a:bodyPr wrap="square" rtlCol="0">
            <a:spAutoFit/>
          </a:bodyPr>
          <a:lstStyle/>
          <a:p>
            <a:pPr algn="ctr"/>
            <a:r>
              <a:rPr lang="es-ES" sz="429" dirty="0">
                <a:ea typeface="+mn-lt"/>
                <a:cs typeface="+mn-lt"/>
              </a:rPr>
              <a:t>Baja diferenciación de residuos desde la fuente enfocada al aprovechamiento</a:t>
            </a:r>
            <a:endParaRPr lang="es-ES" sz="429" dirty="0">
              <a:cs typeface="Calibri"/>
            </a:endParaRPr>
          </a:p>
        </p:txBody>
      </p:sp>
      <p:sp>
        <p:nvSpPr>
          <p:cNvPr id="63" name="CuadroTexto 62">
            <a:extLst>
              <a:ext uri="{FF2B5EF4-FFF2-40B4-BE49-F238E27FC236}">
                <a16:creationId xmlns="" xmlns:a16="http://schemas.microsoft.com/office/drawing/2014/main" id="{D4C2379A-BA9E-42F5-A8AE-23B439D02067}"/>
              </a:ext>
            </a:extLst>
          </p:cNvPr>
          <p:cNvSpPr txBox="1"/>
          <p:nvPr/>
        </p:nvSpPr>
        <p:spPr>
          <a:xfrm>
            <a:off x="7441573" y="4486081"/>
            <a:ext cx="637939" cy="356508"/>
          </a:xfrm>
          <a:prstGeom prst="rect">
            <a:avLst/>
          </a:prstGeom>
          <a:noFill/>
          <a:ln>
            <a:solidFill>
              <a:schemeClr val="tx1"/>
            </a:solidFill>
          </a:ln>
        </p:spPr>
        <p:txBody>
          <a:bodyPr wrap="square" rtlCol="0">
            <a:spAutoFit/>
          </a:bodyPr>
          <a:lstStyle/>
          <a:p>
            <a:pPr algn="ctr"/>
            <a:r>
              <a:rPr lang="es-ES" sz="429" dirty="0">
                <a:ea typeface="+mn-lt"/>
                <a:cs typeface="+mn-lt"/>
              </a:rPr>
              <a:t>Bajo uso de tecnologías para el aprovechamiento de residuos sólidos</a:t>
            </a:r>
          </a:p>
        </p:txBody>
      </p:sp>
      <p:sp>
        <p:nvSpPr>
          <p:cNvPr id="64" name="CuadroTexto 63">
            <a:extLst>
              <a:ext uri="{FF2B5EF4-FFF2-40B4-BE49-F238E27FC236}">
                <a16:creationId xmlns="" xmlns:a16="http://schemas.microsoft.com/office/drawing/2014/main" id="{144F1234-E378-43CD-B48C-06529724DD9C}"/>
              </a:ext>
            </a:extLst>
          </p:cNvPr>
          <p:cNvSpPr txBox="1"/>
          <p:nvPr/>
        </p:nvSpPr>
        <p:spPr>
          <a:xfrm>
            <a:off x="8863635" y="4422465"/>
            <a:ext cx="498230" cy="554639"/>
          </a:xfrm>
          <a:prstGeom prst="rect">
            <a:avLst/>
          </a:prstGeom>
          <a:noFill/>
          <a:ln>
            <a:solidFill>
              <a:schemeClr val="tx1"/>
            </a:solidFill>
          </a:ln>
        </p:spPr>
        <p:txBody>
          <a:bodyPr wrap="square" rtlCol="0">
            <a:spAutoFit/>
          </a:bodyPr>
          <a:lstStyle/>
          <a:p>
            <a:pPr algn="ctr"/>
            <a:r>
              <a:rPr lang="es-ES_tradnl" sz="429" dirty="0">
                <a:latin typeface="Calibri"/>
                <a:cs typeface="Calibri"/>
              </a:rPr>
              <a:t>Baja adecuación de Infraestructura para el aprovechamiento</a:t>
            </a:r>
          </a:p>
        </p:txBody>
      </p:sp>
      <p:sp>
        <p:nvSpPr>
          <p:cNvPr id="65" name="CuadroTexto 64">
            <a:extLst>
              <a:ext uri="{FF2B5EF4-FFF2-40B4-BE49-F238E27FC236}">
                <a16:creationId xmlns="" xmlns:a16="http://schemas.microsoft.com/office/drawing/2014/main" id="{783B4D6F-FC7D-4A9C-88ED-73D18CADDD0D}"/>
              </a:ext>
            </a:extLst>
          </p:cNvPr>
          <p:cNvSpPr txBox="1"/>
          <p:nvPr/>
        </p:nvSpPr>
        <p:spPr>
          <a:xfrm>
            <a:off x="10172110" y="4428088"/>
            <a:ext cx="761211" cy="554639"/>
          </a:xfrm>
          <a:prstGeom prst="rect">
            <a:avLst/>
          </a:prstGeom>
          <a:noFill/>
          <a:ln>
            <a:solidFill>
              <a:schemeClr val="tx1"/>
            </a:solidFill>
          </a:ln>
        </p:spPr>
        <p:txBody>
          <a:bodyPr wrap="square" rtlCol="0">
            <a:spAutoFit/>
          </a:bodyPr>
          <a:lstStyle/>
          <a:p>
            <a:pPr algn="ctr"/>
            <a:r>
              <a:rPr lang="es-ES_tradnl" sz="429" dirty="0">
                <a:cs typeface="Calibri"/>
              </a:rPr>
              <a:t>Alta desarticulación con herramientas institucionales  para el uso del suelo que faciliten la instalación de plantas de tratamiento y espacios de aprovechamiento</a:t>
            </a:r>
          </a:p>
        </p:txBody>
      </p:sp>
      <p:sp>
        <p:nvSpPr>
          <p:cNvPr id="68" name="CuadroTexto 67">
            <a:extLst>
              <a:ext uri="{FF2B5EF4-FFF2-40B4-BE49-F238E27FC236}">
                <a16:creationId xmlns="" xmlns:a16="http://schemas.microsoft.com/office/drawing/2014/main" id="{3AA0B784-A0C6-4A6A-B85A-DD8677F2CBC1}"/>
              </a:ext>
            </a:extLst>
          </p:cNvPr>
          <p:cNvSpPr txBox="1"/>
          <p:nvPr/>
        </p:nvSpPr>
        <p:spPr>
          <a:xfrm>
            <a:off x="1667660" y="5169925"/>
            <a:ext cx="738654" cy="488595"/>
          </a:xfrm>
          <a:prstGeom prst="rect">
            <a:avLst/>
          </a:prstGeom>
          <a:noFill/>
          <a:ln>
            <a:solidFill>
              <a:schemeClr val="tx1"/>
            </a:solidFill>
          </a:ln>
        </p:spPr>
        <p:txBody>
          <a:bodyPr wrap="square" rtlCol="0">
            <a:spAutoFit/>
          </a:bodyPr>
          <a:lstStyle/>
          <a:p>
            <a:pPr algn="ctr"/>
            <a:r>
              <a:rPr lang="es-ES_tradnl" sz="429" dirty="0">
                <a:ea typeface="+mn-lt"/>
                <a:cs typeface="+mn-lt"/>
              </a:rPr>
              <a:t>Alta presencia  y beneficio de intereses particulares con el modelo actual de prestación del servicio de aseo</a:t>
            </a:r>
            <a:endParaRPr lang="es-ES" sz="429" dirty="0"/>
          </a:p>
        </p:txBody>
      </p:sp>
      <p:sp>
        <p:nvSpPr>
          <p:cNvPr id="70" name="CuadroTexto 69">
            <a:extLst>
              <a:ext uri="{FF2B5EF4-FFF2-40B4-BE49-F238E27FC236}">
                <a16:creationId xmlns="" xmlns:a16="http://schemas.microsoft.com/office/drawing/2014/main" id="{EB0679F7-6629-4776-A4B9-CD532B17ABDB}"/>
              </a:ext>
            </a:extLst>
          </p:cNvPr>
          <p:cNvSpPr txBox="1"/>
          <p:nvPr/>
        </p:nvSpPr>
        <p:spPr>
          <a:xfrm>
            <a:off x="2710899" y="4510467"/>
            <a:ext cx="479490" cy="488595"/>
          </a:xfrm>
          <a:prstGeom prst="rect">
            <a:avLst/>
          </a:prstGeom>
          <a:noFill/>
          <a:ln>
            <a:solidFill>
              <a:schemeClr val="tx1"/>
            </a:solidFill>
          </a:ln>
        </p:spPr>
        <p:txBody>
          <a:bodyPr wrap="square" rtlCol="0">
            <a:spAutoFit/>
          </a:bodyPr>
          <a:lstStyle/>
          <a:p>
            <a:pPr algn="ctr"/>
            <a:r>
              <a:rPr lang="es-ES_tradnl" sz="429" dirty="0">
                <a:cs typeface="Calibri"/>
              </a:rPr>
              <a:t>Baja articulación entre los actores de la cadena de reciclaje</a:t>
            </a:r>
          </a:p>
        </p:txBody>
      </p:sp>
      <p:sp>
        <p:nvSpPr>
          <p:cNvPr id="71" name="CuadroTexto 70">
            <a:extLst>
              <a:ext uri="{FF2B5EF4-FFF2-40B4-BE49-F238E27FC236}">
                <a16:creationId xmlns="" xmlns:a16="http://schemas.microsoft.com/office/drawing/2014/main" id="{BCA84356-5511-46F2-9917-5F950E51069D}"/>
              </a:ext>
            </a:extLst>
          </p:cNvPr>
          <p:cNvSpPr txBox="1"/>
          <p:nvPr/>
        </p:nvSpPr>
        <p:spPr>
          <a:xfrm>
            <a:off x="3489704" y="5065847"/>
            <a:ext cx="661776" cy="620683"/>
          </a:xfrm>
          <a:prstGeom prst="rect">
            <a:avLst/>
          </a:prstGeom>
          <a:noFill/>
          <a:ln>
            <a:solidFill>
              <a:schemeClr val="tx1"/>
            </a:solidFill>
          </a:ln>
        </p:spPr>
        <p:txBody>
          <a:bodyPr wrap="square" rtlCol="0">
            <a:spAutoFit/>
          </a:bodyPr>
          <a:lstStyle/>
          <a:p>
            <a:pPr algn="ctr"/>
            <a:r>
              <a:rPr lang="es-ES_tradnl" sz="429" dirty="0">
                <a:ea typeface="+mn-lt"/>
                <a:cs typeface="+mn-lt"/>
              </a:rPr>
              <a:t>Altos limitantes para la comercialización de algunos materiales con potencial de aprovechamiento, entre ellos los residuos orgánicos</a:t>
            </a:r>
            <a:endParaRPr lang="es-ES" sz="429" dirty="0">
              <a:cs typeface="Calibri"/>
            </a:endParaRPr>
          </a:p>
        </p:txBody>
      </p:sp>
      <p:sp>
        <p:nvSpPr>
          <p:cNvPr id="73" name="CuadroTexto 72">
            <a:extLst>
              <a:ext uri="{FF2B5EF4-FFF2-40B4-BE49-F238E27FC236}">
                <a16:creationId xmlns="" xmlns:a16="http://schemas.microsoft.com/office/drawing/2014/main" id="{8C46F2B8-4AA8-4604-8690-98FBDD3B8252}"/>
              </a:ext>
            </a:extLst>
          </p:cNvPr>
          <p:cNvSpPr txBox="1"/>
          <p:nvPr/>
        </p:nvSpPr>
        <p:spPr>
          <a:xfrm>
            <a:off x="4681877" y="5059687"/>
            <a:ext cx="609700" cy="488595"/>
          </a:xfrm>
          <a:prstGeom prst="rect">
            <a:avLst/>
          </a:prstGeom>
          <a:noFill/>
          <a:ln>
            <a:solidFill>
              <a:schemeClr val="tx1"/>
            </a:solidFill>
          </a:ln>
        </p:spPr>
        <p:txBody>
          <a:bodyPr wrap="square" rtlCol="0">
            <a:spAutoFit/>
          </a:bodyPr>
          <a:lstStyle/>
          <a:p>
            <a:pPr algn="ctr"/>
            <a:r>
              <a:rPr lang="es-CO" sz="429">
                <a:ea typeface="+mn-lt"/>
                <a:cs typeface="+mn-lt"/>
              </a:rPr>
              <a:t>Baja rentabilidad en los costos de operación para la gestión de algunos residuos</a:t>
            </a:r>
            <a:endParaRPr lang="es-CO" sz="429">
              <a:cs typeface="Calibri"/>
            </a:endParaRPr>
          </a:p>
        </p:txBody>
      </p:sp>
      <p:sp>
        <p:nvSpPr>
          <p:cNvPr id="74" name="CuadroTexto 73">
            <a:extLst>
              <a:ext uri="{FF2B5EF4-FFF2-40B4-BE49-F238E27FC236}">
                <a16:creationId xmlns="" xmlns:a16="http://schemas.microsoft.com/office/drawing/2014/main" id="{C8D39133-2E0B-4F51-BAC8-D3ECFE510127}"/>
              </a:ext>
            </a:extLst>
          </p:cNvPr>
          <p:cNvSpPr txBox="1"/>
          <p:nvPr/>
        </p:nvSpPr>
        <p:spPr>
          <a:xfrm>
            <a:off x="5421859" y="5058121"/>
            <a:ext cx="609700" cy="356508"/>
          </a:xfrm>
          <a:prstGeom prst="rect">
            <a:avLst/>
          </a:prstGeom>
          <a:noFill/>
          <a:ln>
            <a:solidFill>
              <a:schemeClr val="tx1"/>
            </a:solidFill>
          </a:ln>
        </p:spPr>
        <p:txBody>
          <a:bodyPr wrap="square" rtlCol="0">
            <a:spAutoFit/>
          </a:bodyPr>
          <a:lstStyle/>
          <a:p>
            <a:pPr algn="ctr"/>
            <a:r>
              <a:rPr lang="es-CO" sz="429">
                <a:latin typeface="Calibri"/>
                <a:cs typeface="Calibri"/>
              </a:rPr>
              <a:t>Baja cobertura para lograr recolección selectiva</a:t>
            </a:r>
          </a:p>
        </p:txBody>
      </p:sp>
      <p:sp>
        <p:nvSpPr>
          <p:cNvPr id="75" name="CuadroTexto 74">
            <a:extLst>
              <a:ext uri="{FF2B5EF4-FFF2-40B4-BE49-F238E27FC236}">
                <a16:creationId xmlns="" xmlns:a16="http://schemas.microsoft.com/office/drawing/2014/main" id="{9D0780A3-0D79-446F-867D-361C6B459129}"/>
              </a:ext>
            </a:extLst>
          </p:cNvPr>
          <p:cNvSpPr txBox="1"/>
          <p:nvPr/>
        </p:nvSpPr>
        <p:spPr>
          <a:xfrm>
            <a:off x="6149569" y="5242725"/>
            <a:ext cx="1161743" cy="356508"/>
          </a:xfrm>
          <a:prstGeom prst="rect">
            <a:avLst/>
          </a:prstGeom>
          <a:noFill/>
          <a:ln>
            <a:solidFill>
              <a:schemeClr val="tx1"/>
            </a:solidFill>
          </a:ln>
        </p:spPr>
        <p:txBody>
          <a:bodyPr wrap="square" rtlCol="0">
            <a:spAutoFit/>
          </a:bodyPr>
          <a:lstStyle/>
          <a:p>
            <a:pPr algn="ctr"/>
            <a:r>
              <a:rPr lang="es-ES_tradnl" sz="429" dirty="0">
                <a:ea typeface="+mn-lt"/>
                <a:cs typeface="+mn-lt"/>
              </a:rPr>
              <a:t>Baja cantidad y pertinencia de incentivos económicos para la gestión y aprovechamiento de los residuos, incluyendo los orgánicos</a:t>
            </a:r>
            <a:endParaRPr lang="es-ES" sz="429" dirty="0"/>
          </a:p>
        </p:txBody>
      </p:sp>
      <p:sp>
        <p:nvSpPr>
          <p:cNvPr id="77" name="CuadroTexto 76">
            <a:extLst>
              <a:ext uri="{FF2B5EF4-FFF2-40B4-BE49-F238E27FC236}">
                <a16:creationId xmlns="" xmlns:a16="http://schemas.microsoft.com/office/drawing/2014/main" id="{08693FB4-E1A0-4064-AB68-C16798F0EFB8}"/>
              </a:ext>
            </a:extLst>
          </p:cNvPr>
          <p:cNvSpPr txBox="1"/>
          <p:nvPr/>
        </p:nvSpPr>
        <p:spPr>
          <a:xfrm>
            <a:off x="7460112" y="5155537"/>
            <a:ext cx="637939" cy="554639"/>
          </a:xfrm>
          <a:prstGeom prst="rect">
            <a:avLst/>
          </a:prstGeom>
          <a:noFill/>
          <a:ln>
            <a:solidFill>
              <a:schemeClr val="tx1"/>
            </a:solidFill>
          </a:ln>
        </p:spPr>
        <p:txBody>
          <a:bodyPr wrap="square" rtlCol="0">
            <a:spAutoFit/>
          </a:bodyPr>
          <a:lstStyle/>
          <a:p>
            <a:pPr algn="ctr"/>
            <a:r>
              <a:rPr lang="es-ES" sz="429" dirty="0">
                <a:cs typeface="Calibri"/>
              </a:rPr>
              <a:t>Baja disponibilidad, calidad y accesibilidad de información técnica para la separación en la fuente adecuada</a:t>
            </a:r>
            <a:endParaRPr lang="es-ES" sz="429" dirty="0"/>
          </a:p>
        </p:txBody>
      </p:sp>
      <p:sp>
        <p:nvSpPr>
          <p:cNvPr id="78" name="CuadroTexto 77">
            <a:extLst>
              <a:ext uri="{FF2B5EF4-FFF2-40B4-BE49-F238E27FC236}">
                <a16:creationId xmlns="" xmlns:a16="http://schemas.microsoft.com/office/drawing/2014/main" id="{6965EB5F-21E4-424A-912E-06882322F78C}"/>
              </a:ext>
            </a:extLst>
          </p:cNvPr>
          <p:cNvSpPr txBox="1"/>
          <p:nvPr/>
        </p:nvSpPr>
        <p:spPr>
          <a:xfrm>
            <a:off x="8675093" y="5174399"/>
            <a:ext cx="637939" cy="554639"/>
          </a:xfrm>
          <a:prstGeom prst="rect">
            <a:avLst/>
          </a:prstGeom>
          <a:noFill/>
          <a:ln>
            <a:solidFill>
              <a:schemeClr val="tx1"/>
            </a:solidFill>
          </a:ln>
        </p:spPr>
        <p:txBody>
          <a:bodyPr wrap="square" rtlCol="0">
            <a:spAutoFit/>
          </a:bodyPr>
          <a:lstStyle/>
          <a:p>
            <a:pPr algn="ctr"/>
            <a:r>
              <a:rPr lang="es-ES_tradnl" sz="429" dirty="0">
                <a:ea typeface="+mn-lt"/>
                <a:cs typeface="+mn-lt"/>
              </a:rPr>
              <a:t>Altos limitantes técnicos y sociales en los procesos de formalización y fortalecimiento de los Recicladores de Oficio</a:t>
            </a:r>
            <a:endParaRPr lang="es-ES_tradnl" sz="429" dirty="0">
              <a:cs typeface="Calibri"/>
            </a:endParaRPr>
          </a:p>
        </p:txBody>
      </p:sp>
      <p:sp>
        <p:nvSpPr>
          <p:cNvPr id="80" name="CuadroTexto 79">
            <a:extLst>
              <a:ext uri="{FF2B5EF4-FFF2-40B4-BE49-F238E27FC236}">
                <a16:creationId xmlns="" xmlns:a16="http://schemas.microsoft.com/office/drawing/2014/main" id="{21E4761A-43FE-4820-BB71-82EE8E36389B}"/>
              </a:ext>
            </a:extLst>
          </p:cNvPr>
          <p:cNvSpPr txBox="1"/>
          <p:nvPr/>
        </p:nvSpPr>
        <p:spPr>
          <a:xfrm>
            <a:off x="10147409" y="5221580"/>
            <a:ext cx="761211" cy="422552"/>
          </a:xfrm>
          <a:prstGeom prst="rect">
            <a:avLst/>
          </a:prstGeom>
          <a:noFill/>
          <a:ln>
            <a:solidFill>
              <a:schemeClr val="tx1"/>
            </a:solidFill>
          </a:ln>
        </p:spPr>
        <p:txBody>
          <a:bodyPr wrap="square" rtlCol="0">
            <a:spAutoFit/>
          </a:bodyPr>
          <a:lstStyle/>
          <a:p>
            <a:pPr algn="ctr"/>
            <a:r>
              <a:rPr lang="es-ES" sz="429" dirty="0">
                <a:latin typeface="Calibri"/>
                <a:cs typeface="Calibri"/>
              </a:rPr>
              <a:t>Baja efectividad en la aplicación de sanciones relacionadas con inadecuada gestión de residuos</a:t>
            </a:r>
            <a:endParaRPr lang="es-ES" sz="429" dirty="0">
              <a:cs typeface="Calibri"/>
            </a:endParaRPr>
          </a:p>
        </p:txBody>
      </p:sp>
      <p:sp>
        <p:nvSpPr>
          <p:cNvPr id="81" name="CuadroTexto 80">
            <a:extLst>
              <a:ext uri="{FF2B5EF4-FFF2-40B4-BE49-F238E27FC236}">
                <a16:creationId xmlns="" xmlns:a16="http://schemas.microsoft.com/office/drawing/2014/main" id="{85AC5D17-BBE9-4DCD-83D0-530BF00A6398}"/>
              </a:ext>
            </a:extLst>
          </p:cNvPr>
          <p:cNvSpPr txBox="1"/>
          <p:nvPr/>
        </p:nvSpPr>
        <p:spPr>
          <a:xfrm>
            <a:off x="4725580" y="5793624"/>
            <a:ext cx="522292" cy="488595"/>
          </a:xfrm>
          <a:prstGeom prst="rect">
            <a:avLst/>
          </a:prstGeom>
          <a:noFill/>
          <a:ln>
            <a:solidFill>
              <a:schemeClr val="tx1"/>
            </a:solidFill>
          </a:ln>
        </p:spPr>
        <p:txBody>
          <a:bodyPr wrap="square" rtlCol="0">
            <a:spAutoFit/>
          </a:bodyPr>
          <a:lstStyle/>
          <a:p>
            <a:pPr algn="ctr"/>
            <a:r>
              <a:rPr lang="es-ES" sz="429" dirty="0">
                <a:ea typeface="+mn-lt"/>
                <a:cs typeface="+mn-lt"/>
              </a:rPr>
              <a:t>Baja supervisión local de la actividad de aprovechamiento</a:t>
            </a:r>
            <a:endParaRPr lang="es-ES" sz="429" dirty="0">
              <a:cs typeface="Calibri"/>
            </a:endParaRPr>
          </a:p>
        </p:txBody>
      </p:sp>
      <p:sp>
        <p:nvSpPr>
          <p:cNvPr id="82" name="CuadroTexto 81">
            <a:extLst>
              <a:ext uri="{FF2B5EF4-FFF2-40B4-BE49-F238E27FC236}">
                <a16:creationId xmlns="" xmlns:a16="http://schemas.microsoft.com/office/drawing/2014/main" id="{4977C812-FD1E-41E5-9C04-FD7727EEAB75}"/>
              </a:ext>
            </a:extLst>
          </p:cNvPr>
          <p:cNvSpPr txBox="1"/>
          <p:nvPr/>
        </p:nvSpPr>
        <p:spPr>
          <a:xfrm>
            <a:off x="3124832" y="6126247"/>
            <a:ext cx="738654"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Alto enfoque de enterramiento en el  modelo actual de gestión de residuos sólidos</a:t>
            </a:r>
            <a:endParaRPr lang="es-ES" sz="429" dirty="0"/>
          </a:p>
        </p:txBody>
      </p:sp>
      <p:sp>
        <p:nvSpPr>
          <p:cNvPr id="84" name="CuadroTexto 83">
            <a:extLst>
              <a:ext uri="{FF2B5EF4-FFF2-40B4-BE49-F238E27FC236}">
                <a16:creationId xmlns="" xmlns:a16="http://schemas.microsoft.com/office/drawing/2014/main" id="{D944270D-10AF-4E6B-B37E-3743DE467728}"/>
              </a:ext>
            </a:extLst>
          </p:cNvPr>
          <p:cNvSpPr txBox="1"/>
          <p:nvPr/>
        </p:nvSpPr>
        <p:spPr>
          <a:xfrm>
            <a:off x="5416289" y="5786003"/>
            <a:ext cx="620839" cy="554639"/>
          </a:xfrm>
          <a:prstGeom prst="rect">
            <a:avLst/>
          </a:prstGeom>
          <a:noFill/>
          <a:ln>
            <a:solidFill>
              <a:schemeClr val="tx1"/>
            </a:solidFill>
          </a:ln>
        </p:spPr>
        <p:txBody>
          <a:bodyPr wrap="square" rtlCol="0">
            <a:spAutoFit/>
          </a:bodyPr>
          <a:lstStyle/>
          <a:p>
            <a:pPr algn="ctr"/>
            <a:r>
              <a:rPr lang="es-ES_tradnl" sz="429" dirty="0">
                <a:cs typeface="Calibri"/>
              </a:rPr>
              <a:t>Bajo conocimiento por parte de los diferentes actores de la normatividad SISO, ambiental y de prestación del servicio vigente.</a:t>
            </a:r>
          </a:p>
        </p:txBody>
      </p:sp>
      <p:sp>
        <p:nvSpPr>
          <p:cNvPr id="85" name="CuadroTexto 84">
            <a:extLst>
              <a:ext uri="{FF2B5EF4-FFF2-40B4-BE49-F238E27FC236}">
                <a16:creationId xmlns="" xmlns:a16="http://schemas.microsoft.com/office/drawing/2014/main" id="{4876A220-E836-4256-BE4B-C7733594B459}"/>
              </a:ext>
            </a:extLst>
          </p:cNvPr>
          <p:cNvSpPr txBox="1"/>
          <p:nvPr/>
        </p:nvSpPr>
        <p:spPr>
          <a:xfrm>
            <a:off x="6193885" y="5787105"/>
            <a:ext cx="609700" cy="620683"/>
          </a:xfrm>
          <a:prstGeom prst="rect">
            <a:avLst/>
          </a:prstGeom>
          <a:noFill/>
          <a:ln>
            <a:solidFill>
              <a:schemeClr val="tx1"/>
            </a:solidFill>
          </a:ln>
        </p:spPr>
        <p:txBody>
          <a:bodyPr wrap="square" rtlCol="0">
            <a:spAutoFit/>
          </a:bodyPr>
          <a:lstStyle/>
          <a:p>
            <a:pPr algn="ctr"/>
            <a:r>
              <a:rPr lang="es-ES_tradnl" sz="429" dirty="0">
                <a:ea typeface="+mn-lt"/>
                <a:cs typeface="+mn-lt"/>
              </a:rPr>
              <a:t>Bajo interés a los procesos de formalización y fortalecimiento empresarial por parte de las organizaciones de recicladores</a:t>
            </a:r>
            <a:endParaRPr lang="es-ES" sz="429" dirty="0">
              <a:cs typeface="Calibri"/>
            </a:endParaRPr>
          </a:p>
        </p:txBody>
      </p:sp>
      <p:sp>
        <p:nvSpPr>
          <p:cNvPr id="86" name="CuadroTexto 85">
            <a:extLst>
              <a:ext uri="{FF2B5EF4-FFF2-40B4-BE49-F238E27FC236}">
                <a16:creationId xmlns="" xmlns:a16="http://schemas.microsoft.com/office/drawing/2014/main" id="{D779057F-441E-4015-8BDE-2AF405F732BD}"/>
              </a:ext>
            </a:extLst>
          </p:cNvPr>
          <p:cNvSpPr txBox="1"/>
          <p:nvPr/>
        </p:nvSpPr>
        <p:spPr>
          <a:xfrm>
            <a:off x="6865124" y="5881949"/>
            <a:ext cx="1009355" cy="422552"/>
          </a:xfrm>
          <a:prstGeom prst="rect">
            <a:avLst/>
          </a:prstGeom>
          <a:noFill/>
          <a:ln>
            <a:solidFill>
              <a:schemeClr val="tx1"/>
            </a:solidFill>
          </a:ln>
        </p:spPr>
        <p:txBody>
          <a:bodyPr wrap="square" rtlCol="0">
            <a:spAutoFit/>
          </a:bodyPr>
          <a:lstStyle/>
          <a:p>
            <a:pPr algn="ctr"/>
            <a:r>
              <a:rPr lang="es-ES_tradnl" sz="429" dirty="0">
                <a:cs typeface="Calibri"/>
              </a:rPr>
              <a:t>Baja disponibilidad y puesta en marcha de programas de</a:t>
            </a:r>
            <a:r>
              <a:rPr lang="es-ES_tradnl" sz="429" b="1" dirty="0">
                <a:cs typeface="Calibri"/>
              </a:rPr>
              <a:t> </a:t>
            </a:r>
            <a:r>
              <a:rPr lang="es-ES_tradnl" sz="429" dirty="0">
                <a:cs typeface="Calibri"/>
              </a:rPr>
              <a:t>aprovechamiento de residuos orgánicos a gran escala (escala visible) que incentiven la separación</a:t>
            </a:r>
            <a:endParaRPr lang="es-ES_tradnl" sz="429" b="1" dirty="0">
              <a:cs typeface="Calibri"/>
            </a:endParaRPr>
          </a:p>
        </p:txBody>
      </p:sp>
      <p:sp>
        <p:nvSpPr>
          <p:cNvPr id="87" name="CuadroTexto 86">
            <a:extLst>
              <a:ext uri="{FF2B5EF4-FFF2-40B4-BE49-F238E27FC236}">
                <a16:creationId xmlns="" xmlns:a16="http://schemas.microsoft.com/office/drawing/2014/main" id="{9E7F0D0E-379B-4707-B498-1B5ADD8A6716}"/>
              </a:ext>
            </a:extLst>
          </p:cNvPr>
          <p:cNvSpPr txBox="1"/>
          <p:nvPr/>
        </p:nvSpPr>
        <p:spPr>
          <a:xfrm>
            <a:off x="8442031" y="5914971"/>
            <a:ext cx="1033759"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Baja compilación técnico - operativa y disponibilidad de planes de contingencia para la prestación de la actividad de aprovechamiento</a:t>
            </a:r>
          </a:p>
        </p:txBody>
      </p:sp>
      <p:sp>
        <p:nvSpPr>
          <p:cNvPr id="89" name="CuadroTexto 88">
            <a:extLst>
              <a:ext uri="{FF2B5EF4-FFF2-40B4-BE49-F238E27FC236}">
                <a16:creationId xmlns="" xmlns:a16="http://schemas.microsoft.com/office/drawing/2014/main" id="{704B02D7-0DC7-4FFA-A47C-03C4AD6A30AE}"/>
              </a:ext>
            </a:extLst>
          </p:cNvPr>
          <p:cNvSpPr txBox="1"/>
          <p:nvPr/>
        </p:nvSpPr>
        <p:spPr>
          <a:xfrm>
            <a:off x="10869431" y="5852046"/>
            <a:ext cx="803888" cy="422552"/>
          </a:xfrm>
          <a:prstGeom prst="rect">
            <a:avLst/>
          </a:prstGeom>
          <a:noFill/>
          <a:ln>
            <a:solidFill>
              <a:schemeClr val="tx1"/>
            </a:solidFill>
          </a:ln>
        </p:spPr>
        <p:txBody>
          <a:bodyPr wrap="square" rtlCol="0">
            <a:spAutoFit/>
          </a:bodyPr>
          <a:lstStyle/>
          <a:p>
            <a:pPr algn="ctr"/>
            <a:r>
              <a:rPr lang="es-CO" sz="429" dirty="0">
                <a:cs typeface="Calibri"/>
              </a:rPr>
              <a:t>Baja gestión de la  innovación en el desarrollo de la prestación de la actividad de aprovechamiento</a:t>
            </a:r>
          </a:p>
        </p:txBody>
      </p:sp>
      <p:sp>
        <p:nvSpPr>
          <p:cNvPr id="90" name="CuadroTexto 89">
            <a:extLst>
              <a:ext uri="{FF2B5EF4-FFF2-40B4-BE49-F238E27FC236}">
                <a16:creationId xmlns="" xmlns:a16="http://schemas.microsoft.com/office/drawing/2014/main" id="{2E67B126-9287-4E0F-B6F5-611CD250EC91}"/>
              </a:ext>
            </a:extLst>
          </p:cNvPr>
          <p:cNvSpPr txBox="1"/>
          <p:nvPr/>
        </p:nvSpPr>
        <p:spPr>
          <a:xfrm>
            <a:off x="1654138" y="2960611"/>
            <a:ext cx="738654"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Baja gestión, aprovechamiento  y manejo de los residuos orgánicos</a:t>
            </a:r>
          </a:p>
        </p:txBody>
      </p:sp>
      <p:sp>
        <p:nvSpPr>
          <p:cNvPr id="92" name="CuadroTexto 91">
            <a:extLst>
              <a:ext uri="{FF2B5EF4-FFF2-40B4-BE49-F238E27FC236}">
                <a16:creationId xmlns="" xmlns:a16="http://schemas.microsoft.com/office/drawing/2014/main" id="{24F0424F-AE55-4DAB-B979-4ADA8C0319BF}"/>
              </a:ext>
            </a:extLst>
          </p:cNvPr>
          <p:cNvSpPr txBox="1"/>
          <p:nvPr/>
        </p:nvSpPr>
        <p:spPr>
          <a:xfrm>
            <a:off x="3715758" y="2746331"/>
            <a:ext cx="548336" cy="620683"/>
          </a:xfrm>
          <a:prstGeom prst="rect">
            <a:avLst/>
          </a:prstGeom>
          <a:noFill/>
          <a:ln>
            <a:solidFill>
              <a:schemeClr val="tx1"/>
            </a:solidFill>
          </a:ln>
        </p:spPr>
        <p:txBody>
          <a:bodyPr wrap="square" rtlCol="0">
            <a:spAutoFit/>
          </a:bodyPr>
          <a:lstStyle/>
          <a:p>
            <a:pPr algn="ctr"/>
            <a:r>
              <a:rPr lang="es-CO" sz="429" dirty="0">
                <a:cs typeface="Arial"/>
              </a:rPr>
              <a:t>Duplicidad e ineficiencia en procesos de acompañamiento a organizaciones de recicladores de oficio</a:t>
            </a:r>
            <a:endParaRPr lang="es-ES_tradnl" sz="429" b="1" dirty="0">
              <a:cs typeface="Calibri" panose="020F0502020204030204" pitchFamily="34" charset="0"/>
            </a:endParaRPr>
          </a:p>
        </p:txBody>
      </p:sp>
      <p:sp>
        <p:nvSpPr>
          <p:cNvPr id="93" name="CuadroTexto 92">
            <a:extLst>
              <a:ext uri="{FF2B5EF4-FFF2-40B4-BE49-F238E27FC236}">
                <a16:creationId xmlns="" xmlns:a16="http://schemas.microsoft.com/office/drawing/2014/main" id="{A0CF8464-34E3-46CC-9B50-2D4BDF94CBBC}"/>
              </a:ext>
            </a:extLst>
          </p:cNvPr>
          <p:cNvSpPr txBox="1"/>
          <p:nvPr/>
        </p:nvSpPr>
        <p:spPr>
          <a:xfrm>
            <a:off x="4757634" y="2771932"/>
            <a:ext cx="609700" cy="554639"/>
          </a:xfrm>
          <a:prstGeom prst="rect">
            <a:avLst/>
          </a:prstGeom>
          <a:noFill/>
          <a:ln>
            <a:solidFill>
              <a:schemeClr val="tx1"/>
            </a:solidFill>
          </a:ln>
        </p:spPr>
        <p:txBody>
          <a:bodyPr wrap="square" rtlCol="0">
            <a:spAutoFit/>
          </a:bodyPr>
          <a:lstStyle/>
          <a:p>
            <a:pPr algn="ctr"/>
            <a:r>
              <a:rPr lang="es-ES_tradnl" sz="429" dirty="0">
                <a:ea typeface="+mn-lt"/>
                <a:cs typeface="+mn-lt"/>
              </a:rPr>
              <a:t>Alto desgaste institucional a nivel técnico y administrativo con baja rentabilidad social, económica y ambiental</a:t>
            </a:r>
            <a:endParaRPr lang="es-ES" sz="429" dirty="0"/>
          </a:p>
        </p:txBody>
      </p:sp>
      <p:sp>
        <p:nvSpPr>
          <p:cNvPr id="95" name="CuadroTexto 94">
            <a:extLst>
              <a:ext uri="{FF2B5EF4-FFF2-40B4-BE49-F238E27FC236}">
                <a16:creationId xmlns="" xmlns:a16="http://schemas.microsoft.com/office/drawing/2014/main" id="{18D590DA-3C83-4167-8C86-D8A659AADFF5}"/>
              </a:ext>
            </a:extLst>
          </p:cNvPr>
          <p:cNvSpPr txBox="1"/>
          <p:nvPr/>
        </p:nvSpPr>
        <p:spPr>
          <a:xfrm>
            <a:off x="5518615" y="2640028"/>
            <a:ext cx="609700" cy="620683"/>
          </a:xfrm>
          <a:prstGeom prst="rect">
            <a:avLst/>
          </a:prstGeom>
          <a:noFill/>
          <a:ln>
            <a:solidFill>
              <a:schemeClr val="tx1"/>
            </a:solidFill>
          </a:ln>
        </p:spPr>
        <p:txBody>
          <a:bodyPr wrap="square" rtlCol="0">
            <a:spAutoFit/>
          </a:bodyPr>
          <a:lstStyle/>
          <a:p>
            <a:pPr algn="ctr"/>
            <a:r>
              <a:rPr lang="es-ES_tradnl" sz="429" dirty="0">
                <a:cs typeface="Calibri"/>
              </a:rPr>
              <a:t>Alta pérdida del potencial de </a:t>
            </a:r>
            <a:r>
              <a:rPr lang="es-ES" sz="429" dirty="0">
                <a:ea typeface="+mn-lt"/>
                <a:cs typeface="+mn-lt"/>
              </a:rPr>
              <a:t>aprovechamiento de los residuos orgánicos</a:t>
            </a:r>
            <a:r>
              <a:rPr lang="es-ES_tradnl" sz="429" dirty="0">
                <a:cs typeface="Calibri"/>
              </a:rPr>
              <a:t> para la reconformación y reacondicionamiento del suelo.</a:t>
            </a:r>
          </a:p>
        </p:txBody>
      </p:sp>
      <p:sp>
        <p:nvSpPr>
          <p:cNvPr id="96" name="CuadroTexto 95">
            <a:extLst>
              <a:ext uri="{FF2B5EF4-FFF2-40B4-BE49-F238E27FC236}">
                <a16:creationId xmlns="" xmlns:a16="http://schemas.microsoft.com/office/drawing/2014/main" id="{444915CA-6E33-4235-BCFE-3C57DB8ADC97}"/>
              </a:ext>
            </a:extLst>
          </p:cNvPr>
          <p:cNvSpPr txBox="1"/>
          <p:nvPr/>
        </p:nvSpPr>
        <p:spPr>
          <a:xfrm>
            <a:off x="6251895" y="2573141"/>
            <a:ext cx="475021" cy="686726"/>
          </a:xfrm>
          <a:prstGeom prst="rect">
            <a:avLst/>
          </a:prstGeom>
          <a:noFill/>
          <a:ln>
            <a:solidFill>
              <a:schemeClr val="tx1"/>
            </a:solidFill>
          </a:ln>
        </p:spPr>
        <p:txBody>
          <a:bodyPr wrap="square" rtlCol="0">
            <a:spAutoFit/>
          </a:bodyPr>
          <a:lstStyle/>
          <a:p>
            <a:pPr algn="ctr"/>
            <a:r>
              <a:rPr lang="es-ES_tradnl" sz="429" dirty="0">
                <a:cs typeface="Calibri"/>
              </a:rPr>
              <a:t>Alta tasa de vertimiento de sustancias de interés ambiental y sanitario a las fuentes superficiales de la ciudad</a:t>
            </a:r>
          </a:p>
        </p:txBody>
      </p:sp>
      <p:sp>
        <p:nvSpPr>
          <p:cNvPr id="98" name="CuadroTexto 97">
            <a:extLst>
              <a:ext uri="{FF2B5EF4-FFF2-40B4-BE49-F238E27FC236}">
                <a16:creationId xmlns="" xmlns:a16="http://schemas.microsoft.com/office/drawing/2014/main" id="{58D55483-A881-4FC2-8C58-64B4A5D6FEEE}"/>
              </a:ext>
            </a:extLst>
          </p:cNvPr>
          <p:cNvSpPr txBox="1"/>
          <p:nvPr/>
        </p:nvSpPr>
        <p:spPr>
          <a:xfrm>
            <a:off x="6988838" y="2630890"/>
            <a:ext cx="522292" cy="620683"/>
          </a:xfrm>
          <a:prstGeom prst="rect">
            <a:avLst/>
          </a:prstGeom>
          <a:noFill/>
          <a:ln>
            <a:solidFill>
              <a:schemeClr val="tx1"/>
            </a:solidFill>
          </a:ln>
        </p:spPr>
        <p:txBody>
          <a:bodyPr wrap="square" rtlCol="0">
            <a:spAutoFit/>
          </a:bodyPr>
          <a:lstStyle/>
          <a:p>
            <a:pPr algn="ctr"/>
            <a:r>
              <a:rPr lang="es-ES" sz="429" dirty="0">
                <a:cs typeface="Calibri"/>
              </a:rPr>
              <a:t>Alta disposición de residuos en la estructura ecológica principal del Distrito Capital.</a:t>
            </a:r>
            <a:endParaRPr lang="es-ES" sz="429" dirty="0"/>
          </a:p>
        </p:txBody>
      </p:sp>
      <p:sp>
        <p:nvSpPr>
          <p:cNvPr id="99" name="CuadroTexto 98">
            <a:extLst>
              <a:ext uri="{FF2B5EF4-FFF2-40B4-BE49-F238E27FC236}">
                <a16:creationId xmlns="" xmlns:a16="http://schemas.microsoft.com/office/drawing/2014/main" id="{E3C4673F-8D81-45BA-A196-48F1691F6AFC}"/>
              </a:ext>
            </a:extLst>
          </p:cNvPr>
          <p:cNvSpPr txBox="1"/>
          <p:nvPr/>
        </p:nvSpPr>
        <p:spPr>
          <a:xfrm>
            <a:off x="7957257" y="2900939"/>
            <a:ext cx="637939" cy="422552"/>
          </a:xfrm>
          <a:prstGeom prst="rect">
            <a:avLst/>
          </a:prstGeom>
          <a:noFill/>
          <a:ln>
            <a:solidFill>
              <a:schemeClr val="tx1"/>
            </a:solidFill>
          </a:ln>
        </p:spPr>
        <p:txBody>
          <a:bodyPr wrap="square" rtlCol="0">
            <a:spAutoFit/>
          </a:bodyPr>
          <a:lstStyle/>
          <a:p>
            <a:pPr algn="ctr"/>
            <a:r>
              <a:rPr lang="es-ES" sz="429" dirty="0">
                <a:cs typeface="Calibri"/>
              </a:rPr>
              <a:t>Alto aumento en la informalidad de la prestación de la actividad de aprovechamiento</a:t>
            </a:r>
          </a:p>
        </p:txBody>
      </p:sp>
      <p:sp>
        <p:nvSpPr>
          <p:cNvPr id="101" name="CuadroTexto 100">
            <a:extLst>
              <a:ext uri="{FF2B5EF4-FFF2-40B4-BE49-F238E27FC236}">
                <a16:creationId xmlns="" xmlns:a16="http://schemas.microsoft.com/office/drawing/2014/main" id="{08FABE52-840F-4632-94C9-018EDD179532}"/>
              </a:ext>
            </a:extLst>
          </p:cNvPr>
          <p:cNvSpPr txBox="1"/>
          <p:nvPr/>
        </p:nvSpPr>
        <p:spPr>
          <a:xfrm>
            <a:off x="9525561" y="2965861"/>
            <a:ext cx="590301" cy="356508"/>
          </a:xfrm>
          <a:prstGeom prst="rect">
            <a:avLst/>
          </a:prstGeom>
          <a:noFill/>
          <a:ln>
            <a:solidFill>
              <a:schemeClr val="tx1"/>
            </a:solidFill>
          </a:ln>
        </p:spPr>
        <p:txBody>
          <a:bodyPr wrap="square" rtlCol="0">
            <a:spAutoFit/>
          </a:bodyPr>
          <a:lstStyle/>
          <a:p>
            <a:pPr algn="ctr"/>
            <a:r>
              <a:rPr lang="es-ES_tradnl" sz="429" dirty="0">
                <a:cs typeface="Calibri"/>
              </a:rPr>
              <a:t>Altos costos de operación de la recolección y transporte</a:t>
            </a:r>
          </a:p>
        </p:txBody>
      </p:sp>
      <p:sp>
        <p:nvSpPr>
          <p:cNvPr id="102" name="CuadroTexto 101">
            <a:extLst>
              <a:ext uri="{FF2B5EF4-FFF2-40B4-BE49-F238E27FC236}">
                <a16:creationId xmlns="" xmlns:a16="http://schemas.microsoft.com/office/drawing/2014/main" id="{BC4F0F35-8313-485E-9035-7AB873AE3563}"/>
              </a:ext>
            </a:extLst>
          </p:cNvPr>
          <p:cNvSpPr txBox="1"/>
          <p:nvPr/>
        </p:nvSpPr>
        <p:spPr>
          <a:xfrm>
            <a:off x="10483937" y="2956357"/>
            <a:ext cx="761211" cy="224420"/>
          </a:xfrm>
          <a:prstGeom prst="rect">
            <a:avLst/>
          </a:prstGeom>
          <a:noFill/>
          <a:ln>
            <a:solidFill>
              <a:schemeClr val="tx1"/>
            </a:solidFill>
          </a:ln>
        </p:spPr>
        <p:txBody>
          <a:bodyPr wrap="square" rtlCol="0">
            <a:spAutoFit/>
          </a:bodyPr>
          <a:lstStyle/>
          <a:p>
            <a:pPr algn="ctr"/>
            <a:r>
              <a:rPr lang="es-ES_tradnl" sz="429" dirty="0">
                <a:latin typeface="Calibri"/>
                <a:cs typeface="Calibri"/>
              </a:rPr>
              <a:t>Bajo cumplimiento de la normatividad vigente</a:t>
            </a:r>
          </a:p>
        </p:txBody>
      </p:sp>
      <p:sp>
        <p:nvSpPr>
          <p:cNvPr id="103" name="CuadroTexto 102">
            <a:extLst>
              <a:ext uri="{FF2B5EF4-FFF2-40B4-BE49-F238E27FC236}">
                <a16:creationId xmlns="" xmlns:a16="http://schemas.microsoft.com/office/drawing/2014/main" id="{D25CDB99-5575-4D04-B592-3BCBBFB54236}"/>
              </a:ext>
            </a:extLst>
          </p:cNvPr>
          <p:cNvSpPr txBox="1"/>
          <p:nvPr/>
        </p:nvSpPr>
        <p:spPr>
          <a:xfrm>
            <a:off x="2680687" y="2834874"/>
            <a:ext cx="557754" cy="488595"/>
          </a:xfrm>
          <a:prstGeom prst="rect">
            <a:avLst/>
          </a:prstGeom>
          <a:noFill/>
          <a:ln>
            <a:solidFill>
              <a:schemeClr val="tx1"/>
            </a:solidFill>
          </a:ln>
        </p:spPr>
        <p:txBody>
          <a:bodyPr wrap="square" rtlCol="0">
            <a:spAutoFit/>
          </a:bodyPr>
          <a:lstStyle/>
          <a:p>
            <a:pPr algn="ctr"/>
            <a:r>
              <a:rPr lang="es-ES_tradnl" sz="429" dirty="0">
                <a:cs typeface="Calibri"/>
              </a:rPr>
              <a:t>Alta disposición final en el RSDJ de materiales que pudieron ser tratados o aprovechados</a:t>
            </a:r>
          </a:p>
        </p:txBody>
      </p:sp>
      <p:sp>
        <p:nvSpPr>
          <p:cNvPr id="105" name="CuadroTexto 104">
            <a:extLst>
              <a:ext uri="{FF2B5EF4-FFF2-40B4-BE49-F238E27FC236}">
                <a16:creationId xmlns="" xmlns:a16="http://schemas.microsoft.com/office/drawing/2014/main" id="{3A9AB99A-2EC7-4680-A953-CEB82AA5883B}"/>
              </a:ext>
            </a:extLst>
          </p:cNvPr>
          <p:cNvSpPr txBox="1"/>
          <p:nvPr/>
        </p:nvSpPr>
        <p:spPr>
          <a:xfrm>
            <a:off x="2950644" y="2148302"/>
            <a:ext cx="657362" cy="356508"/>
          </a:xfrm>
          <a:prstGeom prst="rect">
            <a:avLst/>
          </a:prstGeom>
          <a:noFill/>
          <a:ln>
            <a:solidFill>
              <a:schemeClr val="tx1"/>
            </a:solidFill>
          </a:ln>
        </p:spPr>
        <p:txBody>
          <a:bodyPr wrap="square" rtlCol="0">
            <a:spAutoFit/>
          </a:bodyPr>
          <a:lstStyle/>
          <a:p>
            <a:pPr algn="ctr"/>
            <a:r>
              <a:rPr lang="es-ES_tradnl" sz="429" dirty="0">
                <a:cs typeface="Calibri"/>
              </a:rPr>
              <a:t>Alta tasa de agotamiento de la vida útil del Relleno Sanitario Doña Juana</a:t>
            </a:r>
          </a:p>
        </p:txBody>
      </p:sp>
      <p:sp>
        <p:nvSpPr>
          <p:cNvPr id="106" name="CuadroTexto 105">
            <a:extLst>
              <a:ext uri="{FF2B5EF4-FFF2-40B4-BE49-F238E27FC236}">
                <a16:creationId xmlns="" xmlns:a16="http://schemas.microsoft.com/office/drawing/2014/main" id="{85E7CA60-64C4-4657-BB5A-4367999EA60F}"/>
              </a:ext>
            </a:extLst>
          </p:cNvPr>
          <p:cNvSpPr txBox="1"/>
          <p:nvPr/>
        </p:nvSpPr>
        <p:spPr>
          <a:xfrm>
            <a:off x="1749431" y="2141951"/>
            <a:ext cx="738654" cy="356508"/>
          </a:xfrm>
          <a:prstGeom prst="rect">
            <a:avLst/>
          </a:prstGeom>
          <a:noFill/>
          <a:ln>
            <a:solidFill>
              <a:schemeClr val="tx1"/>
            </a:solidFill>
          </a:ln>
        </p:spPr>
        <p:txBody>
          <a:bodyPr wrap="square" rtlCol="0">
            <a:spAutoFit/>
          </a:bodyPr>
          <a:lstStyle/>
          <a:p>
            <a:pPr algn="ctr"/>
            <a:r>
              <a:rPr lang="es-CO" sz="429" dirty="0">
                <a:cs typeface="Arial"/>
              </a:rPr>
              <a:t>Alta Confusión en la ciudadanía sobre la gestión de materiales aprovechables</a:t>
            </a:r>
            <a:endParaRPr lang="es-ES_tradnl" sz="429" b="1" dirty="0">
              <a:cs typeface="Calibri" panose="020F0502020204030204" pitchFamily="34" charset="0"/>
            </a:endParaRPr>
          </a:p>
        </p:txBody>
      </p:sp>
      <p:sp>
        <p:nvSpPr>
          <p:cNvPr id="108" name="CuadroTexto 107">
            <a:extLst>
              <a:ext uri="{FF2B5EF4-FFF2-40B4-BE49-F238E27FC236}">
                <a16:creationId xmlns="" xmlns:a16="http://schemas.microsoft.com/office/drawing/2014/main" id="{F85C2E9C-4AED-4E71-9E40-96A12369D995}"/>
              </a:ext>
            </a:extLst>
          </p:cNvPr>
          <p:cNvSpPr txBox="1"/>
          <p:nvPr/>
        </p:nvSpPr>
        <p:spPr>
          <a:xfrm>
            <a:off x="3871813" y="2143940"/>
            <a:ext cx="759240" cy="356508"/>
          </a:xfrm>
          <a:prstGeom prst="rect">
            <a:avLst/>
          </a:prstGeom>
          <a:no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29" dirty="0">
                <a:ea typeface="+mn-lt"/>
                <a:cs typeface="+mn-lt"/>
              </a:rPr>
              <a:t>Aumento de prestadores de la actividad de aprovechamiento según la normatividad vigente</a:t>
            </a:r>
            <a:endParaRPr lang="es-ES" sz="429" dirty="0"/>
          </a:p>
        </p:txBody>
      </p:sp>
      <p:sp>
        <p:nvSpPr>
          <p:cNvPr id="109" name="CuadroTexto 108">
            <a:extLst>
              <a:ext uri="{FF2B5EF4-FFF2-40B4-BE49-F238E27FC236}">
                <a16:creationId xmlns="" xmlns:a16="http://schemas.microsoft.com/office/drawing/2014/main" id="{0C92C4D6-9EA6-4162-8676-7DFF0A8374AC}"/>
              </a:ext>
            </a:extLst>
          </p:cNvPr>
          <p:cNvSpPr txBox="1"/>
          <p:nvPr/>
        </p:nvSpPr>
        <p:spPr>
          <a:xfrm>
            <a:off x="2696342" y="1255588"/>
            <a:ext cx="609700" cy="356508"/>
          </a:xfrm>
          <a:prstGeom prst="rect">
            <a:avLst/>
          </a:prstGeom>
          <a:noFill/>
          <a:ln>
            <a:solidFill>
              <a:schemeClr val="tx1"/>
            </a:solidFill>
          </a:ln>
        </p:spPr>
        <p:txBody>
          <a:bodyPr wrap="square" rtlCol="0">
            <a:spAutoFit/>
          </a:bodyPr>
          <a:lstStyle/>
          <a:p>
            <a:pPr algn="ctr"/>
            <a:r>
              <a:rPr lang="es-ES_tradnl" sz="429" dirty="0">
                <a:cs typeface="Calibri"/>
              </a:rPr>
              <a:t>Alta Inequidad entre organizaciones de recicladores</a:t>
            </a:r>
            <a:endParaRPr lang="es-ES" sz="429" dirty="0"/>
          </a:p>
        </p:txBody>
      </p:sp>
      <p:sp>
        <p:nvSpPr>
          <p:cNvPr id="110" name="CuadroTexto 109">
            <a:extLst>
              <a:ext uri="{FF2B5EF4-FFF2-40B4-BE49-F238E27FC236}">
                <a16:creationId xmlns="" xmlns:a16="http://schemas.microsoft.com/office/drawing/2014/main" id="{151150FD-AD13-4DB3-8BB9-61DD5484707F}"/>
              </a:ext>
            </a:extLst>
          </p:cNvPr>
          <p:cNvSpPr txBox="1"/>
          <p:nvPr/>
        </p:nvSpPr>
        <p:spPr>
          <a:xfrm>
            <a:off x="5041633" y="1939090"/>
            <a:ext cx="806242" cy="488595"/>
          </a:xfrm>
          <a:prstGeom prst="rect">
            <a:avLst/>
          </a:prstGeom>
          <a:noFill/>
          <a:ln>
            <a:solidFill>
              <a:schemeClr val="tx1"/>
            </a:solidFill>
          </a:ln>
        </p:spPr>
        <p:txBody>
          <a:bodyPr wrap="square" rtlCol="0">
            <a:spAutoFit/>
          </a:bodyPr>
          <a:lstStyle/>
          <a:p>
            <a:pPr algn="ctr"/>
            <a:r>
              <a:rPr lang="es-ES_tradnl" sz="429" dirty="0">
                <a:ea typeface="+mn-lt"/>
                <a:cs typeface="+mn-lt"/>
              </a:rPr>
              <a:t>Alto aumento de la percepción ciudadana negativa frente  a la  institucionalidad por los aumentos relacionados con la tarifa de aseo</a:t>
            </a:r>
            <a:endParaRPr lang="es-ES" sz="429" dirty="0"/>
          </a:p>
        </p:txBody>
      </p:sp>
      <p:sp>
        <p:nvSpPr>
          <p:cNvPr id="111" name="CuadroTexto 110">
            <a:extLst>
              <a:ext uri="{FF2B5EF4-FFF2-40B4-BE49-F238E27FC236}">
                <a16:creationId xmlns="" xmlns:a16="http://schemas.microsoft.com/office/drawing/2014/main" id="{05F3D509-F225-4501-8E8E-856CC5DCDE43}"/>
              </a:ext>
            </a:extLst>
          </p:cNvPr>
          <p:cNvSpPr txBox="1"/>
          <p:nvPr/>
        </p:nvSpPr>
        <p:spPr>
          <a:xfrm>
            <a:off x="7226163" y="1898708"/>
            <a:ext cx="637939" cy="488595"/>
          </a:xfrm>
          <a:prstGeom prst="rect">
            <a:avLst/>
          </a:prstGeom>
          <a:noFill/>
          <a:ln>
            <a:solidFill>
              <a:schemeClr val="tx1"/>
            </a:solidFill>
          </a:ln>
        </p:spPr>
        <p:txBody>
          <a:bodyPr wrap="square" rtlCol="0">
            <a:spAutoFit/>
          </a:bodyPr>
          <a:lstStyle/>
          <a:p>
            <a:pPr algn="ctr"/>
            <a:r>
              <a:rPr lang="es-ES_tradnl" sz="429" dirty="0">
                <a:cs typeface="Calibri"/>
              </a:rPr>
              <a:t>Alta tasa de aumento en la necesidad de extracción de materia prima virgen.</a:t>
            </a:r>
          </a:p>
        </p:txBody>
      </p:sp>
      <p:sp>
        <p:nvSpPr>
          <p:cNvPr id="115" name="CuadroTexto 114">
            <a:extLst>
              <a:ext uri="{FF2B5EF4-FFF2-40B4-BE49-F238E27FC236}">
                <a16:creationId xmlns="" xmlns:a16="http://schemas.microsoft.com/office/drawing/2014/main" id="{CA8E1EE9-8D51-46DA-85E6-3FF69A8EF61E}"/>
              </a:ext>
            </a:extLst>
          </p:cNvPr>
          <p:cNvSpPr txBox="1"/>
          <p:nvPr/>
        </p:nvSpPr>
        <p:spPr>
          <a:xfrm>
            <a:off x="4986727" y="1206582"/>
            <a:ext cx="674549" cy="422552"/>
          </a:xfrm>
          <a:prstGeom prst="rect">
            <a:avLst/>
          </a:prstGeom>
          <a:noFill/>
          <a:ln>
            <a:solidFill>
              <a:schemeClr val="tx1"/>
            </a:solidFill>
          </a:ln>
        </p:spPr>
        <p:txBody>
          <a:bodyPr wrap="square" rtlCol="0">
            <a:spAutoFit/>
          </a:bodyPr>
          <a:lstStyle/>
          <a:p>
            <a:pPr algn="ctr"/>
            <a:r>
              <a:rPr lang="es-ES_tradnl" sz="429" dirty="0">
                <a:ea typeface="+mn-lt"/>
                <a:cs typeface="+mn-lt"/>
              </a:rPr>
              <a:t>Alta Tasa de Aumento en la tarifa de aseo a los ciudadanos con bajos  resultados en aprovechamiento</a:t>
            </a:r>
            <a:endParaRPr lang="es-ES" sz="429" dirty="0"/>
          </a:p>
        </p:txBody>
      </p:sp>
      <p:sp>
        <p:nvSpPr>
          <p:cNvPr id="116" name="CuadroTexto 115">
            <a:extLst>
              <a:ext uri="{FF2B5EF4-FFF2-40B4-BE49-F238E27FC236}">
                <a16:creationId xmlns="" xmlns:a16="http://schemas.microsoft.com/office/drawing/2014/main" id="{FBD78D15-BF0F-441B-A351-F5CB19A921E7}"/>
              </a:ext>
            </a:extLst>
          </p:cNvPr>
          <p:cNvSpPr txBox="1"/>
          <p:nvPr/>
        </p:nvSpPr>
        <p:spPr>
          <a:xfrm>
            <a:off x="8275065" y="1939090"/>
            <a:ext cx="637939" cy="488595"/>
          </a:xfrm>
          <a:prstGeom prst="rect">
            <a:avLst/>
          </a:prstGeom>
          <a:noFill/>
          <a:ln>
            <a:solidFill>
              <a:schemeClr val="tx1"/>
            </a:solidFill>
          </a:ln>
        </p:spPr>
        <p:txBody>
          <a:bodyPr wrap="square" rtlCol="0">
            <a:spAutoFit/>
          </a:bodyPr>
          <a:lstStyle/>
          <a:p>
            <a:pPr algn="ctr"/>
            <a:r>
              <a:rPr lang="es-CO" sz="429" dirty="0">
                <a:latin typeface="Calibri"/>
                <a:cs typeface="Calibri"/>
              </a:rPr>
              <a:t>Alta tasa de afectación de ecosistemas, y contaminación del  suelo, del aire y del agua.</a:t>
            </a:r>
          </a:p>
        </p:txBody>
      </p:sp>
      <p:sp>
        <p:nvSpPr>
          <p:cNvPr id="117" name="CuadroTexto 116">
            <a:extLst>
              <a:ext uri="{FF2B5EF4-FFF2-40B4-BE49-F238E27FC236}">
                <a16:creationId xmlns="" xmlns:a16="http://schemas.microsoft.com/office/drawing/2014/main" id="{24B00D3C-1DBC-43B1-A6F7-EDDCF3F3A263}"/>
              </a:ext>
            </a:extLst>
          </p:cNvPr>
          <p:cNvSpPr txBox="1"/>
          <p:nvPr/>
        </p:nvSpPr>
        <p:spPr>
          <a:xfrm>
            <a:off x="9230562" y="2005133"/>
            <a:ext cx="498230" cy="356508"/>
          </a:xfrm>
          <a:prstGeom prst="rect">
            <a:avLst/>
          </a:prstGeom>
          <a:noFill/>
          <a:ln>
            <a:solidFill>
              <a:schemeClr val="tx1"/>
            </a:solidFill>
          </a:ln>
        </p:spPr>
        <p:txBody>
          <a:bodyPr wrap="square" rtlCol="0">
            <a:spAutoFit/>
          </a:bodyPr>
          <a:lstStyle/>
          <a:p>
            <a:pPr algn="ctr"/>
            <a:r>
              <a:rPr lang="es-CO" sz="429" dirty="0">
                <a:cs typeface="Arial"/>
              </a:rPr>
              <a:t>Alta tasa de permanencia de puntos críticos</a:t>
            </a:r>
            <a:endParaRPr lang="en-US" sz="429" dirty="0">
              <a:cs typeface="Calibri" panose="020F0502020204030204"/>
            </a:endParaRPr>
          </a:p>
        </p:txBody>
      </p:sp>
      <p:sp>
        <p:nvSpPr>
          <p:cNvPr id="118" name="CuadroTexto 117">
            <a:extLst>
              <a:ext uri="{FF2B5EF4-FFF2-40B4-BE49-F238E27FC236}">
                <a16:creationId xmlns="" xmlns:a16="http://schemas.microsoft.com/office/drawing/2014/main" id="{74451CB8-490A-44DB-8CA2-C2778C435F42}"/>
              </a:ext>
            </a:extLst>
          </p:cNvPr>
          <p:cNvSpPr txBox="1"/>
          <p:nvPr/>
        </p:nvSpPr>
        <p:spPr>
          <a:xfrm>
            <a:off x="7738500" y="1114905"/>
            <a:ext cx="738660" cy="422552"/>
          </a:xfrm>
          <a:prstGeom prst="rect">
            <a:avLst/>
          </a:prstGeom>
          <a:noFill/>
          <a:ln>
            <a:solidFill>
              <a:schemeClr val="tx1"/>
            </a:solidFill>
          </a:ln>
        </p:spPr>
        <p:txBody>
          <a:bodyPr wrap="square" rtlCol="0">
            <a:spAutoFit/>
          </a:bodyPr>
          <a:lstStyle/>
          <a:p>
            <a:pPr algn="ctr"/>
            <a:r>
              <a:rPr lang="es-ES_tradnl" sz="429" dirty="0">
                <a:cs typeface="Calibri"/>
              </a:rPr>
              <a:t>Altos costos para la ciudad por los daños ambientales, afectaciones sociales e ineficiencias económicas</a:t>
            </a:r>
          </a:p>
        </p:txBody>
      </p:sp>
      <p:sp>
        <p:nvSpPr>
          <p:cNvPr id="119" name="CuadroTexto 118">
            <a:extLst>
              <a:ext uri="{FF2B5EF4-FFF2-40B4-BE49-F238E27FC236}">
                <a16:creationId xmlns="" xmlns:a16="http://schemas.microsoft.com/office/drawing/2014/main" id="{2D457099-2A1D-49B1-BA16-814FFAA8EF1A}"/>
              </a:ext>
            </a:extLst>
          </p:cNvPr>
          <p:cNvSpPr txBox="1"/>
          <p:nvPr/>
        </p:nvSpPr>
        <p:spPr>
          <a:xfrm>
            <a:off x="1554609" y="1352550"/>
            <a:ext cx="900409" cy="301762"/>
          </a:xfrm>
          <a:prstGeom prst="rect">
            <a:avLst/>
          </a:prstGeom>
          <a:noFill/>
          <a:ln>
            <a:solidFill>
              <a:schemeClr val="tx1"/>
            </a:solidFill>
          </a:ln>
        </p:spPr>
        <p:txBody>
          <a:bodyPr wrap="square" rtlCol="0">
            <a:spAutoFit/>
          </a:bodyPr>
          <a:lstStyle/>
          <a:p>
            <a:pPr algn="ctr"/>
            <a:r>
              <a:rPr lang="es-ES" sz="429" dirty="0">
                <a:ea typeface="+mn-lt"/>
                <a:cs typeface="+mn-lt"/>
              </a:rPr>
              <a:t>Baja credibilidad en los procesos de aprovechamiento de residuos</a:t>
            </a:r>
            <a:endParaRPr lang="es-ES" sz="429" dirty="0"/>
          </a:p>
        </p:txBody>
      </p:sp>
      <p:sp>
        <p:nvSpPr>
          <p:cNvPr id="120" name="CuadroTexto 119">
            <a:extLst>
              <a:ext uri="{FF2B5EF4-FFF2-40B4-BE49-F238E27FC236}">
                <a16:creationId xmlns="" xmlns:a16="http://schemas.microsoft.com/office/drawing/2014/main" id="{7BB04B38-6AEF-4397-8493-23A7A1E82D77}"/>
              </a:ext>
            </a:extLst>
          </p:cNvPr>
          <p:cNvSpPr txBox="1"/>
          <p:nvPr/>
        </p:nvSpPr>
        <p:spPr>
          <a:xfrm>
            <a:off x="10864543" y="1246322"/>
            <a:ext cx="738660" cy="422552"/>
          </a:xfrm>
          <a:prstGeom prst="rect">
            <a:avLst/>
          </a:prstGeom>
          <a:noFill/>
          <a:ln>
            <a:solidFill>
              <a:schemeClr val="tx1"/>
            </a:solidFill>
          </a:ln>
        </p:spPr>
        <p:txBody>
          <a:bodyPr wrap="square" rtlCol="0">
            <a:spAutoFit/>
          </a:bodyPr>
          <a:lstStyle/>
          <a:p>
            <a:pPr algn="ctr"/>
            <a:r>
              <a:rPr lang="es-ES_tradnl" sz="429" dirty="0">
                <a:cs typeface="Calibri"/>
              </a:rPr>
              <a:t>Alta disminución de la capacidad de resiliencia y deterioro de la estructura ecológica principal del Distrito</a:t>
            </a:r>
          </a:p>
        </p:txBody>
      </p:sp>
      <p:sp>
        <p:nvSpPr>
          <p:cNvPr id="121" name="CuadroTexto 120">
            <a:extLst>
              <a:ext uri="{FF2B5EF4-FFF2-40B4-BE49-F238E27FC236}">
                <a16:creationId xmlns="" xmlns:a16="http://schemas.microsoft.com/office/drawing/2014/main" id="{BE058D6B-CA75-41F6-9D8E-8FEDC83707D8}"/>
              </a:ext>
            </a:extLst>
          </p:cNvPr>
          <p:cNvSpPr txBox="1"/>
          <p:nvPr/>
        </p:nvSpPr>
        <p:spPr>
          <a:xfrm>
            <a:off x="9644926" y="1204766"/>
            <a:ext cx="609700"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Baja viabilidad de la sustentabilidad territorial de la ciudad</a:t>
            </a:r>
          </a:p>
        </p:txBody>
      </p:sp>
      <p:sp>
        <p:nvSpPr>
          <p:cNvPr id="122" name="CuadroTexto 121">
            <a:extLst>
              <a:ext uri="{FF2B5EF4-FFF2-40B4-BE49-F238E27FC236}">
                <a16:creationId xmlns="" xmlns:a16="http://schemas.microsoft.com/office/drawing/2014/main" id="{E7DD0C50-24E8-4B4F-96EB-0F07600D1DD9}"/>
              </a:ext>
            </a:extLst>
          </p:cNvPr>
          <p:cNvSpPr txBox="1"/>
          <p:nvPr/>
        </p:nvSpPr>
        <p:spPr>
          <a:xfrm>
            <a:off x="3810932" y="1213301"/>
            <a:ext cx="828529" cy="488595"/>
          </a:xfrm>
          <a:prstGeom prst="rect">
            <a:avLst/>
          </a:prstGeom>
          <a:noFill/>
          <a:ln>
            <a:solidFill>
              <a:schemeClr val="tx1"/>
            </a:solidFill>
          </a:ln>
        </p:spPr>
        <p:txBody>
          <a:bodyPr wrap="square" rtlCol="0">
            <a:spAutoFit/>
          </a:bodyPr>
          <a:lstStyle/>
          <a:p>
            <a:pPr algn="ctr"/>
            <a:r>
              <a:rPr lang="es-ES_tradnl" sz="429" dirty="0">
                <a:cs typeface="Calibri"/>
              </a:rPr>
              <a:t>Baja dinámica  de cambio de prácticas irregulares e ilegales por parte  de los actores actuales involucrados con la gestión de residuos sólidos</a:t>
            </a:r>
            <a:endParaRPr lang="es-ES_tradnl" sz="429" dirty="0"/>
          </a:p>
        </p:txBody>
      </p:sp>
      <p:cxnSp>
        <p:nvCxnSpPr>
          <p:cNvPr id="124" name="Conector: angular 123">
            <a:extLst>
              <a:ext uri="{FF2B5EF4-FFF2-40B4-BE49-F238E27FC236}">
                <a16:creationId xmlns="" xmlns:a16="http://schemas.microsoft.com/office/drawing/2014/main" id="{636A5DDA-D728-424C-A988-34B9E2C5AF9B}"/>
              </a:ext>
            </a:extLst>
          </p:cNvPr>
          <p:cNvCxnSpPr>
            <a:cxnSpLocks/>
            <a:stCxn id="7" idx="0"/>
            <a:endCxn id="4" idx="2"/>
          </p:cNvCxnSpPr>
          <p:nvPr/>
        </p:nvCxnSpPr>
        <p:spPr>
          <a:xfrm rot="16200000" flipV="1">
            <a:off x="6492962" y="3504779"/>
            <a:ext cx="158870" cy="71717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25" name="Conector: angular 124">
            <a:extLst>
              <a:ext uri="{FF2B5EF4-FFF2-40B4-BE49-F238E27FC236}">
                <a16:creationId xmlns="" xmlns:a16="http://schemas.microsoft.com/office/drawing/2014/main" id="{A7068814-023A-49D8-9ED4-A37E12F571E8}"/>
              </a:ext>
            </a:extLst>
          </p:cNvPr>
          <p:cNvCxnSpPr>
            <a:cxnSpLocks/>
            <a:stCxn id="6" idx="0"/>
            <a:endCxn id="4" idx="2"/>
          </p:cNvCxnSpPr>
          <p:nvPr/>
        </p:nvCxnSpPr>
        <p:spPr>
          <a:xfrm rot="5400000" flipH="1" flipV="1">
            <a:off x="5635828" y="3472678"/>
            <a:ext cx="266724" cy="889235"/>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26" name="Conector: angular 125">
            <a:extLst>
              <a:ext uri="{FF2B5EF4-FFF2-40B4-BE49-F238E27FC236}">
                <a16:creationId xmlns="" xmlns:a16="http://schemas.microsoft.com/office/drawing/2014/main" id="{10695490-A9AC-4489-87EF-81477CDF8398}"/>
              </a:ext>
            </a:extLst>
          </p:cNvPr>
          <p:cNvCxnSpPr>
            <a:cxnSpLocks/>
            <a:stCxn id="5" idx="0"/>
            <a:endCxn id="4" idx="2"/>
          </p:cNvCxnSpPr>
          <p:nvPr/>
        </p:nvCxnSpPr>
        <p:spPr>
          <a:xfrm rot="5400000" flipH="1" flipV="1">
            <a:off x="4750768" y="2585753"/>
            <a:ext cx="264859" cy="2661221"/>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1" name="Conector: angular 130">
            <a:extLst>
              <a:ext uri="{FF2B5EF4-FFF2-40B4-BE49-F238E27FC236}">
                <a16:creationId xmlns="" xmlns:a16="http://schemas.microsoft.com/office/drawing/2014/main" id="{19AA8AA6-D451-4B02-9EF6-0C400BD1D9D9}"/>
              </a:ext>
            </a:extLst>
          </p:cNvPr>
          <p:cNvCxnSpPr>
            <a:cxnSpLocks/>
            <a:stCxn id="11" idx="0"/>
            <a:endCxn id="5" idx="2"/>
          </p:cNvCxnSpPr>
          <p:nvPr/>
        </p:nvCxnSpPr>
        <p:spPr>
          <a:xfrm rot="5400000" flipH="1" flipV="1">
            <a:off x="2676964" y="3683378"/>
            <a:ext cx="219745" cy="1531502"/>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135" name="Conector: angular 134">
            <a:extLst>
              <a:ext uri="{FF2B5EF4-FFF2-40B4-BE49-F238E27FC236}">
                <a16:creationId xmlns="" xmlns:a16="http://schemas.microsoft.com/office/drawing/2014/main" id="{8D38B676-1A44-4EA3-85D6-6F5CEC92FAC2}"/>
              </a:ext>
            </a:extLst>
          </p:cNvPr>
          <p:cNvCxnSpPr>
            <a:cxnSpLocks/>
            <a:stCxn id="57" idx="0"/>
            <a:endCxn id="5" idx="2"/>
          </p:cNvCxnSpPr>
          <p:nvPr/>
        </p:nvCxnSpPr>
        <p:spPr>
          <a:xfrm rot="16200000" flipV="1">
            <a:off x="3590681" y="4301163"/>
            <a:ext cx="219745" cy="295931"/>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138" name="Conector: angular 137">
            <a:extLst>
              <a:ext uri="{FF2B5EF4-FFF2-40B4-BE49-F238E27FC236}">
                <a16:creationId xmlns="" xmlns:a16="http://schemas.microsoft.com/office/drawing/2014/main" id="{880D9AF8-86A5-4201-A4FD-896D548198E8}"/>
              </a:ext>
            </a:extLst>
          </p:cNvPr>
          <p:cNvCxnSpPr>
            <a:cxnSpLocks/>
            <a:stCxn id="70" idx="0"/>
            <a:endCxn id="5" idx="2"/>
          </p:cNvCxnSpPr>
          <p:nvPr/>
        </p:nvCxnSpPr>
        <p:spPr>
          <a:xfrm rot="5400000" flipH="1" flipV="1">
            <a:off x="3166010" y="4123891"/>
            <a:ext cx="171211" cy="60194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1" name="Conector: angular 140">
            <a:extLst>
              <a:ext uri="{FF2B5EF4-FFF2-40B4-BE49-F238E27FC236}">
                <a16:creationId xmlns="" xmlns:a16="http://schemas.microsoft.com/office/drawing/2014/main" id="{1B564530-F7A5-4067-A33A-4AC0115ECB0F}"/>
              </a:ext>
            </a:extLst>
          </p:cNvPr>
          <p:cNvCxnSpPr>
            <a:cxnSpLocks/>
            <a:stCxn id="68" idx="0"/>
            <a:endCxn id="11" idx="2"/>
          </p:cNvCxnSpPr>
          <p:nvPr/>
        </p:nvCxnSpPr>
        <p:spPr>
          <a:xfrm rot="16200000" flipV="1">
            <a:off x="1934850" y="5067788"/>
            <a:ext cx="188372" cy="1590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5" name="Conector: angular 144">
            <a:extLst>
              <a:ext uri="{FF2B5EF4-FFF2-40B4-BE49-F238E27FC236}">
                <a16:creationId xmlns="" xmlns:a16="http://schemas.microsoft.com/office/drawing/2014/main" id="{701B253C-BDDB-4A8A-9480-91996166EB2F}"/>
              </a:ext>
            </a:extLst>
          </p:cNvPr>
          <p:cNvCxnSpPr>
            <a:cxnSpLocks/>
            <a:stCxn id="12" idx="0"/>
            <a:endCxn id="70" idx="2"/>
          </p:cNvCxnSpPr>
          <p:nvPr/>
        </p:nvCxnSpPr>
        <p:spPr>
          <a:xfrm rot="5400000" flipH="1" flipV="1">
            <a:off x="2902423" y="5046167"/>
            <a:ext cx="95326" cy="111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8" name="Conector: angular 147">
            <a:extLst>
              <a:ext uri="{FF2B5EF4-FFF2-40B4-BE49-F238E27FC236}">
                <a16:creationId xmlns="" xmlns:a16="http://schemas.microsoft.com/office/drawing/2014/main" id="{68C9B610-B75A-4A98-AB96-91EFCAF4E62C}"/>
              </a:ext>
            </a:extLst>
          </p:cNvPr>
          <p:cNvCxnSpPr>
            <a:cxnSpLocks/>
            <a:stCxn id="71" idx="0"/>
            <a:endCxn id="57" idx="2"/>
          </p:cNvCxnSpPr>
          <p:nvPr/>
        </p:nvCxnSpPr>
        <p:spPr>
          <a:xfrm rot="5400000" flipH="1" flipV="1">
            <a:off x="3759386" y="4976715"/>
            <a:ext cx="150338" cy="2792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55" name="Conector: angular 154">
            <a:extLst>
              <a:ext uri="{FF2B5EF4-FFF2-40B4-BE49-F238E27FC236}">
                <a16:creationId xmlns="" xmlns:a16="http://schemas.microsoft.com/office/drawing/2014/main" id="{8AED8652-1355-4EFE-8B85-A9D1AA8E3CCE}"/>
              </a:ext>
            </a:extLst>
          </p:cNvPr>
          <p:cNvCxnSpPr>
            <a:cxnSpLocks/>
            <a:stCxn id="82" idx="0"/>
            <a:endCxn id="68" idx="2"/>
          </p:cNvCxnSpPr>
          <p:nvPr/>
        </p:nvCxnSpPr>
        <p:spPr>
          <a:xfrm rot="16200000" flipV="1">
            <a:off x="2531710" y="5163798"/>
            <a:ext cx="467727" cy="145717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59" name="Conector: angular 158">
            <a:extLst>
              <a:ext uri="{FF2B5EF4-FFF2-40B4-BE49-F238E27FC236}">
                <a16:creationId xmlns="" xmlns:a16="http://schemas.microsoft.com/office/drawing/2014/main" id="{11FD2500-BE75-42AA-BAD8-91908E2B6C60}"/>
              </a:ext>
            </a:extLst>
          </p:cNvPr>
          <p:cNvCxnSpPr>
            <a:cxnSpLocks/>
            <a:stCxn id="82" idx="0"/>
            <a:endCxn id="71" idx="2"/>
          </p:cNvCxnSpPr>
          <p:nvPr/>
        </p:nvCxnSpPr>
        <p:spPr>
          <a:xfrm rot="5400000" flipH="1" flipV="1">
            <a:off x="3437517" y="5743173"/>
            <a:ext cx="439717" cy="32643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66" name="Conector: angular 165">
            <a:extLst>
              <a:ext uri="{FF2B5EF4-FFF2-40B4-BE49-F238E27FC236}">
                <a16:creationId xmlns="" xmlns:a16="http://schemas.microsoft.com/office/drawing/2014/main" id="{7D90E005-DAB3-4FB0-85DE-ABFC00C5624E}"/>
              </a:ext>
            </a:extLst>
          </p:cNvPr>
          <p:cNvCxnSpPr>
            <a:cxnSpLocks/>
            <a:stCxn id="58" idx="0"/>
            <a:endCxn id="6" idx="2"/>
          </p:cNvCxnSpPr>
          <p:nvPr/>
        </p:nvCxnSpPr>
        <p:spPr>
          <a:xfrm rot="5400000" flipH="1" flipV="1">
            <a:off x="5114978" y="4278914"/>
            <a:ext cx="81344" cy="33784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69" name="Conector: angular 168">
            <a:extLst>
              <a:ext uri="{FF2B5EF4-FFF2-40B4-BE49-F238E27FC236}">
                <a16:creationId xmlns="" xmlns:a16="http://schemas.microsoft.com/office/drawing/2014/main" id="{4D8678A7-65BE-4301-A865-1330D7D76BC6}"/>
              </a:ext>
            </a:extLst>
          </p:cNvPr>
          <p:cNvCxnSpPr>
            <a:cxnSpLocks/>
            <a:stCxn id="60" idx="0"/>
            <a:endCxn id="6" idx="2"/>
          </p:cNvCxnSpPr>
          <p:nvPr/>
        </p:nvCxnSpPr>
        <p:spPr>
          <a:xfrm rot="16200000" flipV="1">
            <a:off x="5486166" y="4245572"/>
            <a:ext cx="78950" cy="40213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72" name="Conector: angular 171">
            <a:extLst>
              <a:ext uri="{FF2B5EF4-FFF2-40B4-BE49-F238E27FC236}">
                <a16:creationId xmlns="" xmlns:a16="http://schemas.microsoft.com/office/drawing/2014/main" id="{71E42D60-FF69-4710-8D69-4BAE0B9915EF}"/>
              </a:ext>
            </a:extLst>
          </p:cNvPr>
          <p:cNvCxnSpPr>
            <a:cxnSpLocks/>
            <a:stCxn id="73" idx="0"/>
            <a:endCxn id="58" idx="2"/>
          </p:cNvCxnSpPr>
          <p:nvPr/>
        </p:nvCxnSpPr>
        <p:spPr>
          <a:xfrm rot="5400000" flipH="1" flipV="1">
            <a:off x="4945436" y="5018396"/>
            <a:ext cx="82583" cy="1270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79" name="Conector: angular 178">
            <a:extLst>
              <a:ext uri="{FF2B5EF4-FFF2-40B4-BE49-F238E27FC236}">
                <a16:creationId xmlns="" xmlns:a16="http://schemas.microsoft.com/office/drawing/2014/main" id="{A82F0192-03F8-405F-9FA0-B000361C776A}"/>
              </a:ext>
            </a:extLst>
          </p:cNvPr>
          <p:cNvCxnSpPr>
            <a:cxnSpLocks/>
            <a:stCxn id="74" idx="0"/>
            <a:endCxn id="60" idx="2"/>
          </p:cNvCxnSpPr>
          <p:nvPr/>
        </p:nvCxnSpPr>
        <p:spPr>
          <a:xfrm rot="5400000" flipH="1" flipV="1">
            <a:off x="5618960" y="4950372"/>
            <a:ext cx="215498" cy="12700"/>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183" name="Conector: angular 182">
            <a:extLst>
              <a:ext uri="{FF2B5EF4-FFF2-40B4-BE49-F238E27FC236}">
                <a16:creationId xmlns="" xmlns:a16="http://schemas.microsoft.com/office/drawing/2014/main" id="{995C78BA-FC53-4578-A1A4-AD7CE267422A}"/>
              </a:ext>
            </a:extLst>
          </p:cNvPr>
          <p:cNvCxnSpPr>
            <a:cxnSpLocks/>
            <a:stCxn id="81" idx="0"/>
            <a:endCxn id="73" idx="2"/>
          </p:cNvCxnSpPr>
          <p:nvPr/>
        </p:nvCxnSpPr>
        <p:spPr>
          <a:xfrm rot="5400000" flipH="1" flipV="1">
            <a:off x="4864055" y="5670953"/>
            <a:ext cx="245342" cy="1"/>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186" name="Conector: angular 185">
            <a:extLst>
              <a:ext uri="{FF2B5EF4-FFF2-40B4-BE49-F238E27FC236}">
                <a16:creationId xmlns="" xmlns:a16="http://schemas.microsoft.com/office/drawing/2014/main" id="{82C7543C-1752-424A-A742-416503734BA9}"/>
              </a:ext>
            </a:extLst>
          </p:cNvPr>
          <p:cNvCxnSpPr>
            <a:cxnSpLocks/>
            <a:stCxn id="81" idx="0"/>
            <a:endCxn id="74" idx="2"/>
          </p:cNvCxnSpPr>
          <p:nvPr/>
        </p:nvCxnSpPr>
        <p:spPr>
          <a:xfrm rot="5400000" flipH="1" flipV="1">
            <a:off x="5167220" y="5234136"/>
            <a:ext cx="378995" cy="73998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94" name="Conector: angular 193">
            <a:extLst>
              <a:ext uri="{FF2B5EF4-FFF2-40B4-BE49-F238E27FC236}">
                <a16:creationId xmlns="" xmlns:a16="http://schemas.microsoft.com/office/drawing/2014/main" id="{6E781033-B0C0-41AE-94CF-B341445F7593}"/>
              </a:ext>
            </a:extLst>
          </p:cNvPr>
          <p:cNvCxnSpPr>
            <a:cxnSpLocks/>
            <a:stCxn id="75" idx="0"/>
            <a:endCxn id="60" idx="2"/>
          </p:cNvCxnSpPr>
          <p:nvPr/>
        </p:nvCxnSpPr>
        <p:spPr>
          <a:xfrm rot="16200000" flipV="1">
            <a:off x="6028524" y="4540808"/>
            <a:ext cx="400102" cy="100373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97" name="Conector: angular 196">
            <a:extLst>
              <a:ext uri="{FF2B5EF4-FFF2-40B4-BE49-F238E27FC236}">
                <a16:creationId xmlns="" xmlns:a16="http://schemas.microsoft.com/office/drawing/2014/main" id="{3DC551D6-80AC-44CB-8B5E-6317A49CE792}"/>
              </a:ext>
            </a:extLst>
          </p:cNvPr>
          <p:cNvCxnSpPr>
            <a:cxnSpLocks/>
            <a:stCxn id="75" idx="0"/>
            <a:endCxn id="61" idx="2"/>
          </p:cNvCxnSpPr>
          <p:nvPr/>
        </p:nvCxnSpPr>
        <p:spPr>
          <a:xfrm rot="16200000" flipV="1">
            <a:off x="6465076" y="4977360"/>
            <a:ext cx="264561" cy="26617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05" name="Conector: angular 204">
            <a:extLst>
              <a:ext uri="{FF2B5EF4-FFF2-40B4-BE49-F238E27FC236}">
                <a16:creationId xmlns="" xmlns:a16="http://schemas.microsoft.com/office/drawing/2014/main" id="{1B10BD03-D2FA-4BAC-837D-ACC0B62F7D24}"/>
              </a:ext>
            </a:extLst>
          </p:cNvPr>
          <p:cNvCxnSpPr>
            <a:cxnSpLocks/>
            <a:stCxn id="77" idx="0"/>
            <a:endCxn id="63" idx="2"/>
          </p:cNvCxnSpPr>
          <p:nvPr/>
        </p:nvCxnSpPr>
        <p:spPr>
          <a:xfrm rot="16200000" flipV="1">
            <a:off x="7613339" y="4989793"/>
            <a:ext cx="312948" cy="18539"/>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08" name="Conector: angular 207">
            <a:extLst>
              <a:ext uri="{FF2B5EF4-FFF2-40B4-BE49-F238E27FC236}">
                <a16:creationId xmlns="" xmlns:a16="http://schemas.microsoft.com/office/drawing/2014/main" id="{6C0243C1-EE1C-4F6A-93E0-6F1AC89AC9FF}"/>
              </a:ext>
            </a:extLst>
          </p:cNvPr>
          <p:cNvCxnSpPr>
            <a:cxnSpLocks/>
            <a:stCxn id="61" idx="0"/>
            <a:endCxn id="7" idx="2"/>
          </p:cNvCxnSpPr>
          <p:nvPr/>
        </p:nvCxnSpPr>
        <p:spPr>
          <a:xfrm rot="5400000" flipH="1" flipV="1">
            <a:off x="6635521" y="4194105"/>
            <a:ext cx="124214" cy="466714"/>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211" name="Conector: angular 210">
            <a:extLst>
              <a:ext uri="{FF2B5EF4-FFF2-40B4-BE49-F238E27FC236}">
                <a16:creationId xmlns="" xmlns:a16="http://schemas.microsoft.com/office/drawing/2014/main" id="{F00F6525-722D-480D-A3EE-58E7C6CA10AB}"/>
              </a:ext>
            </a:extLst>
          </p:cNvPr>
          <p:cNvCxnSpPr>
            <a:cxnSpLocks/>
            <a:stCxn id="62" idx="0"/>
            <a:endCxn id="7" idx="2"/>
          </p:cNvCxnSpPr>
          <p:nvPr/>
        </p:nvCxnSpPr>
        <p:spPr>
          <a:xfrm rot="16200000" flipV="1">
            <a:off x="6890754" y="4405586"/>
            <a:ext cx="220610" cy="140148"/>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14" name="Conector: angular 213">
            <a:extLst>
              <a:ext uri="{FF2B5EF4-FFF2-40B4-BE49-F238E27FC236}">
                <a16:creationId xmlns="" xmlns:a16="http://schemas.microsoft.com/office/drawing/2014/main" id="{0A54CF95-EF71-42F8-B2AB-4FA68D1042CF}"/>
              </a:ext>
            </a:extLst>
          </p:cNvPr>
          <p:cNvCxnSpPr>
            <a:cxnSpLocks/>
          </p:cNvCxnSpPr>
          <p:nvPr/>
        </p:nvCxnSpPr>
        <p:spPr>
          <a:xfrm rot="16200000" flipV="1">
            <a:off x="7436385" y="4114560"/>
            <a:ext cx="12164" cy="694668"/>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18" name="Conector: angular 217">
            <a:extLst>
              <a:ext uri="{FF2B5EF4-FFF2-40B4-BE49-F238E27FC236}">
                <a16:creationId xmlns="" xmlns:a16="http://schemas.microsoft.com/office/drawing/2014/main" id="{852DB3F3-F7AD-4F00-B401-9B5813B7AAB2}"/>
              </a:ext>
            </a:extLst>
          </p:cNvPr>
          <p:cNvCxnSpPr>
            <a:cxnSpLocks/>
            <a:stCxn id="86" idx="0"/>
            <a:endCxn id="75" idx="2"/>
          </p:cNvCxnSpPr>
          <p:nvPr/>
        </p:nvCxnSpPr>
        <p:spPr>
          <a:xfrm rot="16200000" flipV="1">
            <a:off x="6908764" y="5420910"/>
            <a:ext cx="282716" cy="639361"/>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1" name="Conector: angular 220">
            <a:extLst>
              <a:ext uri="{FF2B5EF4-FFF2-40B4-BE49-F238E27FC236}">
                <a16:creationId xmlns="" xmlns:a16="http://schemas.microsoft.com/office/drawing/2014/main" id="{81BB3DBE-C8D0-4D8F-B758-299B000B33A3}"/>
              </a:ext>
            </a:extLst>
          </p:cNvPr>
          <p:cNvCxnSpPr>
            <a:cxnSpLocks/>
            <a:stCxn id="84" idx="0"/>
            <a:endCxn id="74" idx="2"/>
          </p:cNvCxnSpPr>
          <p:nvPr/>
        </p:nvCxnSpPr>
        <p:spPr>
          <a:xfrm rot="5400000" flipH="1" flipV="1">
            <a:off x="5541022" y="5600316"/>
            <a:ext cx="371374" cy="1270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5" name="Conector: angular 224">
            <a:extLst>
              <a:ext uri="{FF2B5EF4-FFF2-40B4-BE49-F238E27FC236}">
                <a16:creationId xmlns="" xmlns:a16="http://schemas.microsoft.com/office/drawing/2014/main" id="{01368558-AF18-4D2D-B807-09FDC756AE6A}"/>
              </a:ext>
            </a:extLst>
          </p:cNvPr>
          <p:cNvCxnSpPr>
            <a:cxnSpLocks/>
            <a:stCxn id="85" idx="0"/>
            <a:endCxn id="75" idx="2"/>
          </p:cNvCxnSpPr>
          <p:nvPr/>
        </p:nvCxnSpPr>
        <p:spPr>
          <a:xfrm rot="5400000" flipH="1" flipV="1">
            <a:off x="6520652" y="5577316"/>
            <a:ext cx="187872" cy="23170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8" name="Conector: angular 227">
            <a:extLst>
              <a:ext uri="{FF2B5EF4-FFF2-40B4-BE49-F238E27FC236}">
                <a16:creationId xmlns="" xmlns:a16="http://schemas.microsoft.com/office/drawing/2014/main" id="{7EC817BB-15C7-4230-990D-126DDC71DCEE}"/>
              </a:ext>
            </a:extLst>
          </p:cNvPr>
          <p:cNvCxnSpPr>
            <a:cxnSpLocks/>
            <a:stCxn id="64" idx="0"/>
            <a:endCxn id="18" idx="2"/>
          </p:cNvCxnSpPr>
          <p:nvPr/>
        </p:nvCxnSpPr>
        <p:spPr>
          <a:xfrm rot="5400000" flipH="1" flipV="1">
            <a:off x="9372958" y="3913427"/>
            <a:ext cx="248831" cy="76924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2" name="Conector: angular 231">
            <a:extLst>
              <a:ext uri="{FF2B5EF4-FFF2-40B4-BE49-F238E27FC236}">
                <a16:creationId xmlns="" xmlns:a16="http://schemas.microsoft.com/office/drawing/2014/main" id="{C303CEFE-3CF2-4FBA-BF1A-5938166C30B7}"/>
              </a:ext>
            </a:extLst>
          </p:cNvPr>
          <p:cNvCxnSpPr>
            <a:cxnSpLocks/>
            <a:stCxn id="65" idx="0"/>
            <a:endCxn id="18" idx="2"/>
          </p:cNvCxnSpPr>
          <p:nvPr/>
        </p:nvCxnSpPr>
        <p:spPr>
          <a:xfrm rot="16200000" flipV="1">
            <a:off x="10090130" y="3965501"/>
            <a:ext cx="254454" cy="670719"/>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8" name="Conector: angular 237">
            <a:extLst>
              <a:ext uri="{FF2B5EF4-FFF2-40B4-BE49-F238E27FC236}">
                <a16:creationId xmlns="" xmlns:a16="http://schemas.microsoft.com/office/drawing/2014/main" id="{A66AB655-B68F-4892-8ECF-ECD16921F029}"/>
              </a:ext>
            </a:extLst>
          </p:cNvPr>
          <p:cNvCxnSpPr>
            <a:cxnSpLocks/>
            <a:stCxn id="87" idx="0"/>
            <a:endCxn id="78" idx="2"/>
          </p:cNvCxnSpPr>
          <p:nvPr/>
        </p:nvCxnSpPr>
        <p:spPr>
          <a:xfrm rot="5400000" flipH="1" flipV="1">
            <a:off x="8883521" y="5804429"/>
            <a:ext cx="185933" cy="3515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2" name="Conector: angular 241">
            <a:extLst>
              <a:ext uri="{FF2B5EF4-FFF2-40B4-BE49-F238E27FC236}">
                <a16:creationId xmlns="" xmlns:a16="http://schemas.microsoft.com/office/drawing/2014/main" id="{D84409B9-D750-4B97-9243-78FE7D81E9B0}"/>
              </a:ext>
            </a:extLst>
          </p:cNvPr>
          <p:cNvCxnSpPr>
            <a:cxnSpLocks/>
            <a:stCxn id="78" idx="0"/>
            <a:endCxn id="64" idx="2"/>
          </p:cNvCxnSpPr>
          <p:nvPr/>
        </p:nvCxnSpPr>
        <p:spPr>
          <a:xfrm rot="5400000" flipH="1" flipV="1">
            <a:off x="8954759" y="5016409"/>
            <a:ext cx="197295" cy="11868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5" name="Conector: angular 244">
            <a:extLst>
              <a:ext uri="{FF2B5EF4-FFF2-40B4-BE49-F238E27FC236}">
                <a16:creationId xmlns="" xmlns:a16="http://schemas.microsoft.com/office/drawing/2014/main" id="{577FF997-E4E7-4399-BF88-04717799BE91}"/>
              </a:ext>
            </a:extLst>
          </p:cNvPr>
          <p:cNvCxnSpPr>
            <a:cxnSpLocks/>
            <a:stCxn id="89" idx="0"/>
            <a:endCxn id="80" idx="2"/>
          </p:cNvCxnSpPr>
          <p:nvPr/>
        </p:nvCxnSpPr>
        <p:spPr>
          <a:xfrm rot="16200000" flipV="1">
            <a:off x="10795738" y="5376409"/>
            <a:ext cx="207914" cy="74336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8" name="Conector: angular 247">
            <a:extLst>
              <a:ext uri="{FF2B5EF4-FFF2-40B4-BE49-F238E27FC236}">
                <a16:creationId xmlns="" xmlns:a16="http://schemas.microsoft.com/office/drawing/2014/main" id="{424ECFC7-FB01-438E-BE32-35A15878035A}"/>
              </a:ext>
            </a:extLst>
          </p:cNvPr>
          <p:cNvCxnSpPr>
            <a:cxnSpLocks/>
            <a:stCxn id="80" idx="0"/>
            <a:endCxn id="65" idx="2"/>
          </p:cNvCxnSpPr>
          <p:nvPr/>
        </p:nvCxnSpPr>
        <p:spPr>
          <a:xfrm rot="5400000" flipH="1" flipV="1">
            <a:off x="10420939" y="5089804"/>
            <a:ext cx="238853" cy="24701"/>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5" name="Conector: angular 254">
            <a:extLst>
              <a:ext uri="{FF2B5EF4-FFF2-40B4-BE49-F238E27FC236}">
                <a16:creationId xmlns="" xmlns:a16="http://schemas.microsoft.com/office/drawing/2014/main" id="{5F354961-961F-4590-BBCA-C5E900026319}"/>
              </a:ext>
            </a:extLst>
          </p:cNvPr>
          <p:cNvCxnSpPr>
            <a:cxnSpLocks/>
            <a:stCxn id="4" idx="0"/>
            <a:endCxn id="103" idx="2"/>
          </p:cNvCxnSpPr>
          <p:nvPr/>
        </p:nvCxnSpPr>
        <p:spPr>
          <a:xfrm rot="16200000" flipV="1">
            <a:off x="4471870" y="1811163"/>
            <a:ext cx="229632" cy="325424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59" name="Conector: angular 258">
            <a:extLst>
              <a:ext uri="{FF2B5EF4-FFF2-40B4-BE49-F238E27FC236}">
                <a16:creationId xmlns="" xmlns:a16="http://schemas.microsoft.com/office/drawing/2014/main" id="{5BF2519F-77FE-43FE-8AF5-3DB9A43D9CEA}"/>
              </a:ext>
            </a:extLst>
          </p:cNvPr>
          <p:cNvCxnSpPr>
            <a:cxnSpLocks/>
            <a:stCxn id="4" idx="0"/>
            <a:endCxn id="92" idx="2"/>
          </p:cNvCxnSpPr>
          <p:nvPr/>
        </p:nvCxnSpPr>
        <p:spPr>
          <a:xfrm rot="16200000" flipV="1">
            <a:off x="5008824" y="2348117"/>
            <a:ext cx="186087" cy="222388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63" name="Conector: angular 262">
            <a:extLst>
              <a:ext uri="{FF2B5EF4-FFF2-40B4-BE49-F238E27FC236}">
                <a16:creationId xmlns="" xmlns:a16="http://schemas.microsoft.com/office/drawing/2014/main" id="{23450F1D-9FF5-4EDD-BBCB-F23BAF479890}"/>
              </a:ext>
            </a:extLst>
          </p:cNvPr>
          <p:cNvCxnSpPr>
            <a:cxnSpLocks/>
            <a:stCxn id="4" idx="0"/>
            <a:endCxn id="93" idx="2"/>
          </p:cNvCxnSpPr>
          <p:nvPr/>
        </p:nvCxnSpPr>
        <p:spPr>
          <a:xfrm rot="16200000" flipV="1">
            <a:off x="5524881" y="2864174"/>
            <a:ext cx="226530" cy="115132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67" name="Conector: angular 266">
            <a:extLst>
              <a:ext uri="{FF2B5EF4-FFF2-40B4-BE49-F238E27FC236}">
                <a16:creationId xmlns="" xmlns:a16="http://schemas.microsoft.com/office/drawing/2014/main" id="{852283C4-3D0F-4564-8E4F-3FEBEAA0B5BD}"/>
              </a:ext>
            </a:extLst>
          </p:cNvPr>
          <p:cNvCxnSpPr>
            <a:cxnSpLocks/>
            <a:stCxn id="4" idx="0"/>
            <a:endCxn id="95" idx="2"/>
          </p:cNvCxnSpPr>
          <p:nvPr/>
        </p:nvCxnSpPr>
        <p:spPr>
          <a:xfrm rot="16200000" flipV="1">
            <a:off x="5872442" y="3211734"/>
            <a:ext cx="292390" cy="39034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71" name="Conector: angular 270">
            <a:extLst>
              <a:ext uri="{FF2B5EF4-FFF2-40B4-BE49-F238E27FC236}">
                <a16:creationId xmlns="" xmlns:a16="http://schemas.microsoft.com/office/drawing/2014/main" id="{836F599F-2087-4047-88C5-C90A7408976D}"/>
              </a:ext>
            </a:extLst>
          </p:cNvPr>
          <p:cNvCxnSpPr>
            <a:cxnSpLocks/>
            <a:endCxn id="102" idx="2"/>
          </p:cNvCxnSpPr>
          <p:nvPr/>
        </p:nvCxnSpPr>
        <p:spPr>
          <a:xfrm flipV="1">
            <a:off x="6215760" y="3180777"/>
            <a:ext cx="4648783" cy="361632"/>
          </a:xfrm>
          <a:prstGeom prst="bentConnector2">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75" name="Conector: angular 274">
            <a:extLst>
              <a:ext uri="{FF2B5EF4-FFF2-40B4-BE49-F238E27FC236}">
                <a16:creationId xmlns="" xmlns:a16="http://schemas.microsoft.com/office/drawing/2014/main" id="{21D5A858-65D8-4A2D-B509-030822AE8977}"/>
              </a:ext>
            </a:extLst>
          </p:cNvPr>
          <p:cNvCxnSpPr>
            <a:cxnSpLocks/>
            <a:stCxn id="4" idx="0"/>
          </p:cNvCxnSpPr>
          <p:nvPr/>
        </p:nvCxnSpPr>
        <p:spPr>
          <a:xfrm rot="5400000" flipH="1" flipV="1">
            <a:off x="6181345" y="3218488"/>
            <a:ext cx="367076" cy="30215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79" name="Conector: angular 278">
            <a:extLst>
              <a:ext uri="{FF2B5EF4-FFF2-40B4-BE49-F238E27FC236}">
                <a16:creationId xmlns="" xmlns:a16="http://schemas.microsoft.com/office/drawing/2014/main" id="{85111C73-6CA4-45AB-8872-C5CF147029CB}"/>
              </a:ext>
            </a:extLst>
          </p:cNvPr>
          <p:cNvCxnSpPr>
            <a:cxnSpLocks/>
            <a:stCxn id="4" idx="0"/>
            <a:endCxn id="98" idx="2"/>
          </p:cNvCxnSpPr>
          <p:nvPr/>
        </p:nvCxnSpPr>
        <p:spPr>
          <a:xfrm rot="5400000" flipH="1" flipV="1">
            <a:off x="6581132" y="2884249"/>
            <a:ext cx="301528" cy="103617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83" name="Conector: angular 282">
            <a:extLst>
              <a:ext uri="{FF2B5EF4-FFF2-40B4-BE49-F238E27FC236}">
                <a16:creationId xmlns="" xmlns:a16="http://schemas.microsoft.com/office/drawing/2014/main" id="{BD36E912-BCCC-4F69-8543-D783FE745E09}"/>
              </a:ext>
            </a:extLst>
          </p:cNvPr>
          <p:cNvCxnSpPr>
            <a:cxnSpLocks/>
            <a:stCxn id="4" idx="0"/>
            <a:endCxn id="99" idx="2"/>
          </p:cNvCxnSpPr>
          <p:nvPr/>
        </p:nvCxnSpPr>
        <p:spPr>
          <a:xfrm rot="5400000" flipH="1" flipV="1">
            <a:off x="7130212" y="2407087"/>
            <a:ext cx="229610" cy="206241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86" name="Conector: angular 285">
            <a:extLst>
              <a:ext uri="{FF2B5EF4-FFF2-40B4-BE49-F238E27FC236}">
                <a16:creationId xmlns="" xmlns:a16="http://schemas.microsoft.com/office/drawing/2014/main" id="{9C9E0D42-1BF1-4C49-A0BA-55AAF55DAF10}"/>
              </a:ext>
            </a:extLst>
          </p:cNvPr>
          <p:cNvCxnSpPr>
            <a:cxnSpLocks/>
            <a:stCxn id="4" idx="0"/>
            <a:endCxn id="101" idx="2"/>
          </p:cNvCxnSpPr>
          <p:nvPr/>
        </p:nvCxnSpPr>
        <p:spPr>
          <a:xfrm rot="5400000" flipH="1" flipV="1">
            <a:off x="7901894" y="1634283"/>
            <a:ext cx="230732" cy="360690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9" name="Conector: angular 298">
            <a:extLst>
              <a:ext uri="{FF2B5EF4-FFF2-40B4-BE49-F238E27FC236}">
                <a16:creationId xmlns="" xmlns:a16="http://schemas.microsoft.com/office/drawing/2014/main" id="{0F6F2C97-951E-4632-AE32-EA3887E39EEC}"/>
              </a:ext>
            </a:extLst>
          </p:cNvPr>
          <p:cNvCxnSpPr>
            <a:cxnSpLocks/>
            <a:stCxn id="90" idx="0"/>
            <a:endCxn id="106" idx="2"/>
          </p:cNvCxnSpPr>
          <p:nvPr/>
        </p:nvCxnSpPr>
        <p:spPr>
          <a:xfrm rot="5400000" flipH="1" flipV="1">
            <a:off x="1840035" y="2681889"/>
            <a:ext cx="462152" cy="9529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03" name="Conector: angular 302">
            <a:extLst>
              <a:ext uri="{FF2B5EF4-FFF2-40B4-BE49-F238E27FC236}">
                <a16:creationId xmlns="" xmlns:a16="http://schemas.microsoft.com/office/drawing/2014/main" id="{F1BF2E2D-26F1-4CA6-A54D-D99D601C84CE}"/>
              </a:ext>
            </a:extLst>
          </p:cNvPr>
          <p:cNvCxnSpPr>
            <a:cxnSpLocks/>
            <a:stCxn id="103" idx="0"/>
            <a:endCxn id="106" idx="2"/>
          </p:cNvCxnSpPr>
          <p:nvPr/>
        </p:nvCxnSpPr>
        <p:spPr>
          <a:xfrm rot="16200000" flipV="1">
            <a:off x="2370954" y="2246264"/>
            <a:ext cx="336415" cy="84080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06" name="Conector: angular 305">
            <a:extLst>
              <a:ext uri="{FF2B5EF4-FFF2-40B4-BE49-F238E27FC236}">
                <a16:creationId xmlns="" xmlns:a16="http://schemas.microsoft.com/office/drawing/2014/main" id="{393E90C8-2242-4BB6-AD4E-8227C367B281}"/>
              </a:ext>
            </a:extLst>
          </p:cNvPr>
          <p:cNvCxnSpPr>
            <a:cxnSpLocks/>
            <a:stCxn id="103" idx="0"/>
            <a:endCxn id="105" idx="2"/>
          </p:cNvCxnSpPr>
          <p:nvPr/>
        </p:nvCxnSpPr>
        <p:spPr>
          <a:xfrm rot="5400000" flipH="1" flipV="1">
            <a:off x="2954412" y="2509962"/>
            <a:ext cx="330064" cy="31976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1" name="Conector: angular 310">
            <a:extLst>
              <a:ext uri="{FF2B5EF4-FFF2-40B4-BE49-F238E27FC236}">
                <a16:creationId xmlns="" xmlns:a16="http://schemas.microsoft.com/office/drawing/2014/main" id="{D1B2C9A5-356F-4E28-8656-02B1CA2369DC}"/>
              </a:ext>
            </a:extLst>
          </p:cNvPr>
          <p:cNvCxnSpPr>
            <a:cxnSpLocks/>
            <a:stCxn id="92" idx="0"/>
            <a:endCxn id="108" idx="2"/>
          </p:cNvCxnSpPr>
          <p:nvPr/>
        </p:nvCxnSpPr>
        <p:spPr>
          <a:xfrm rot="5400000" flipH="1" flipV="1">
            <a:off x="3997738" y="2492637"/>
            <a:ext cx="245883" cy="26150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4" name="Conector: angular 313">
            <a:extLst>
              <a:ext uri="{FF2B5EF4-FFF2-40B4-BE49-F238E27FC236}">
                <a16:creationId xmlns="" xmlns:a16="http://schemas.microsoft.com/office/drawing/2014/main" id="{A4C1FB1F-1890-4DEA-B011-1B117F3F73AD}"/>
              </a:ext>
            </a:extLst>
          </p:cNvPr>
          <p:cNvCxnSpPr>
            <a:cxnSpLocks/>
            <a:stCxn id="93" idx="0"/>
            <a:endCxn id="108" idx="2"/>
          </p:cNvCxnSpPr>
          <p:nvPr/>
        </p:nvCxnSpPr>
        <p:spPr>
          <a:xfrm rot="16200000" flipV="1">
            <a:off x="4521217" y="2230664"/>
            <a:ext cx="271484" cy="81105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8" name="Conector: angular 317">
            <a:extLst>
              <a:ext uri="{FF2B5EF4-FFF2-40B4-BE49-F238E27FC236}">
                <a16:creationId xmlns="" xmlns:a16="http://schemas.microsoft.com/office/drawing/2014/main" id="{672517B6-946A-4D10-8F65-026A0D27A27B}"/>
              </a:ext>
            </a:extLst>
          </p:cNvPr>
          <p:cNvCxnSpPr>
            <a:cxnSpLocks/>
            <a:stCxn id="95" idx="0"/>
            <a:endCxn id="110" idx="2"/>
          </p:cNvCxnSpPr>
          <p:nvPr/>
        </p:nvCxnSpPr>
        <p:spPr>
          <a:xfrm rot="16200000" flipV="1">
            <a:off x="5527939" y="2344501"/>
            <a:ext cx="212343" cy="378711"/>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322" name="Conector: angular 321">
            <a:extLst>
              <a:ext uri="{FF2B5EF4-FFF2-40B4-BE49-F238E27FC236}">
                <a16:creationId xmlns="" xmlns:a16="http://schemas.microsoft.com/office/drawing/2014/main" id="{CA389725-E52A-4A7A-A7B0-63785859130D}"/>
              </a:ext>
            </a:extLst>
          </p:cNvPr>
          <p:cNvCxnSpPr>
            <a:cxnSpLocks/>
          </p:cNvCxnSpPr>
          <p:nvPr/>
        </p:nvCxnSpPr>
        <p:spPr>
          <a:xfrm rot="16200000" flipV="1">
            <a:off x="5875987" y="1995038"/>
            <a:ext cx="208738" cy="107120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33" name="Conector: angular 332">
            <a:extLst>
              <a:ext uri="{FF2B5EF4-FFF2-40B4-BE49-F238E27FC236}">
                <a16:creationId xmlns="" xmlns:a16="http://schemas.microsoft.com/office/drawing/2014/main" id="{EA02A3F6-33CD-4C76-912F-F4ABE3215A89}"/>
              </a:ext>
            </a:extLst>
          </p:cNvPr>
          <p:cNvCxnSpPr>
            <a:cxnSpLocks/>
            <a:stCxn id="98" idx="0"/>
            <a:endCxn id="111" idx="2"/>
          </p:cNvCxnSpPr>
          <p:nvPr/>
        </p:nvCxnSpPr>
        <p:spPr>
          <a:xfrm rot="5400000" flipH="1" flipV="1">
            <a:off x="7275765" y="2361523"/>
            <a:ext cx="243587" cy="295149"/>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340" name="Conector: angular 339">
            <a:extLst>
              <a:ext uri="{FF2B5EF4-FFF2-40B4-BE49-F238E27FC236}">
                <a16:creationId xmlns="" xmlns:a16="http://schemas.microsoft.com/office/drawing/2014/main" id="{067D6A31-F2D0-468B-910D-4ECF2AA68043}"/>
              </a:ext>
            </a:extLst>
          </p:cNvPr>
          <p:cNvCxnSpPr>
            <a:cxnSpLocks/>
            <a:stCxn id="99" idx="0"/>
            <a:endCxn id="111" idx="2"/>
          </p:cNvCxnSpPr>
          <p:nvPr/>
        </p:nvCxnSpPr>
        <p:spPr>
          <a:xfrm rot="16200000" flipV="1">
            <a:off x="7653862" y="2278574"/>
            <a:ext cx="513636" cy="73109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3" name="Conector: angular 352">
            <a:extLst>
              <a:ext uri="{FF2B5EF4-FFF2-40B4-BE49-F238E27FC236}">
                <a16:creationId xmlns="" xmlns:a16="http://schemas.microsoft.com/office/drawing/2014/main" id="{F3F795FB-76FA-4B74-B40D-26BDA7ECAFF0}"/>
              </a:ext>
            </a:extLst>
          </p:cNvPr>
          <p:cNvCxnSpPr>
            <a:cxnSpLocks/>
            <a:stCxn id="101" idx="0"/>
            <a:endCxn id="116" idx="2"/>
          </p:cNvCxnSpPr>
          <p:nvPr/>
        </p:nvCxnSpPr>
        <p:spPr>
          <a:xfrm rot="16200000" flipV="1">
            <a:off x="8938286" y="2083434"/>
            <a:ext cx="538176" cy="1226677"/>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357" name="Conector: angular 356">
            <a:extLst>
              <a:ext uri="{FF2B5EF4-FFF2-40B4-BE49-F238E27FC236}">
                <a16:creationId xmlns="" xmlns:a16="http://schemas.microsoft.com/office/drawing/2014/main" id="{76A09BC3-8AE7-4F05-9CDA-0CAF16519475}"/>
              </a:ext>
            </a:extLst>
          </p:cNvPr>
          <p:cNvCxnSpPr>
            <a:cxnSpLocks/>
            <a:stCxn id="102" idx="0"/>
            <a:endCxn id="117" idx="2"/>
          </p:cNvCxnSpPr>
          <p:nvPr/>
        </p:nvCxnSpPr>
        <p:spPr>
          <a:xfrm rot="16200000" flipV="1">
            <a:off x="9874752" y="1966566"/>
            <a:ext cx="594716" cy="138486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0" name="Conector: angular 359">
            <a:extLst>
              <a:ext uri="{FF2B5EF4-FFF2-40B4-BE49-F238E27FC236}">
                <a16:creationId xmlns="" xmlns:a16="http://schemas.microsoft.com/office/drawing/2014/main" id="{EBB9B57C-318A-4B31-9DE4-DC1A28D153F2}"/>
              </a:ext>
            </a:extLst>
          </p:cNvPr>
          <p:cNvCxnSpPr>
            <a:cxnSpLocks/>
            <a:stCxn id="102" idx="0"/>
            <a:endCxn id="116" idx="2"/>
          </p:cNvCxnSpPr>
          <p:nvPr/>
        </p:nvCxnSpPr>
        <p:spPr>
          <a:xfrm rot="16200000" flipV="1">
            <a:off x="9464953" y="1556767"/>
            <a:ext cx="528672" cy="227050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4" name="Conector: angular 363">
            <a:extLst>
              <a:ext uri="{FF2B5EF4-FFF2-40B4-BE49-F238E27FC236}">
                <a16:creationId xmlns="" xmlns:a16="http://schemas.microsoft.com/office/drawing/2014/main" id="{AA48BFEA-E713-4296-8A15-51B7ECC1E1E8}"/>
              </a:ext>
            </a:extLst>
          </p:cNvPr>
          <p:cNvCxnSpPr>
            <a:cxnSpLocks/>
            <a:stCxn id="106" idx="0"/>
            <a:endCxn id="119" idx="2"/>
          </p:cNvCxnSpPr>
          <p:nvPr/>
        </p:nvCxnSpPr>
        <p:spPr>
          <a:xfrm rot="16200000" flipV="1">
            <a:off x="1817967" y="1841160"/>
            <a:ext cx="487639" cy="113944"/>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367" name="Conector: angular 366">
            <a:extLst>
              <a:ext uri="{FF2B5EF4-FFF2-40B4-BE49-F238E27FC236}">
                <a16:creationId xmlns="" xmlns:a16="http://schemas.microsoft.com/office/drawing/2014/main" id="{09FD6E13-4CE9-475A-BF49-3C08247C717A}"/>
              </a:ext>
            </a:extLst>
          </p:cNvPr>
          <p:cNvCxnSpPr>
            <a:cxnSpLocks/>
            <a:stCxn id="105" idx="0"/>
            <a:endCxn id="119" idx="2"/>
          </p:cNvCxnSpPr>
          <p:nvPr/>
        </p:nvCxnSpPr>
        <p:spPr>
          <a:xfrm rot="16200000" flipV="1">
            <a:off x="2395075" y="1264051"/>
            <a:ext cx="493990" cy="127451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1" name="Conector: angular 370">
            <a:extLst>
              <a:ext uri="{FF2B5EF4-FFF2-40B4-BE49-F238E27FC236}">
                <a16:creationId xmlns="" xmlns:a16="http://schemas.microsoft.com/office/drawing/2014/main" id="{F2DDD3B0-2464-4200-A3D0-CFC2577FBE3F}"/>
              </a:ext>
            </a:extLst>
          </p:cNvPr>
          <p:cNvCxnSpPr>
            <a:cxnSpLocks/>
            <a:stCxn id="108" idx="0"/>
            <a:endCxn id="109" idx="2"/>
          </p:cNvCxnSpPr>
          <p:nvPr/>
        </p:nvCxnSpPr>
        <p:spPr>
          <a:xfrm rot="16200000" flipV="1">
            <a:off x="3360391" y="1252897"/>
            <a:ext cx="531844" cy="125024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4" name="Conector: angular 373">
            <a:extLst>
              <a:ext uri="{FF2B5EF4-FFF2-40B4-BE49-F238E27FC236}">
                <a16:creationId xmlns="" xmlns:a16="http://schemas.microsoft.com/office/drawing/2014/main" id="{2A9BC214-A3D1-4F58-B44C-F5793F746D73}"/>
              </a:ext>
            </a:extLst>
          </p:cNvPr>
          <p:cNvCxnSpPr>
            <a:cxnSpLocks/>
            <a:stCxn id="108" idx="0"/>
            <a:endCxn id="122" idx="2"/>
          </p:cNvCxnSpPr>
          <p:nvPr/>
        </p:nvCxnSpPr>
        <p:spPr>
          <a:xfrm rot="16200000" flipV="1">
            <a:off x="4017293" y="1909800"/>
            <a:ext cx="442044" cy="2623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7" name="Conector: angular 376">
            <a:extLst>
              <a:ext uri="{FF2B5EF4-FFF2-40B4-BE49-F238E27FC236}">
                <a16:creationId xmlns="" xmlns:a16="http://schemas.microsoft.com/office/drawing/2014/main" id="{FA6138D9-740D-4594-8119-905F9796140B}"/>
              </a:ext>
            </a:extLst>
          </p:cNvPr>
          <p:cNvCxnSpPr>
            <a:cxnSpLocks/>
            <a:stCxn id="110" idx="0"/>
            <a:endCxn id="115" idx="2"/>
          </p:cNvCxnSpPr>
          <p:nvPr/>
        </p:nvCxnSpPr>
        <p:spPr>
          <a:xfrm rot="16200000" flipV="1">
            <a:off x="5229400" y="1723736"/>
            <a:ext cx="309956" cy="12075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81" name="Conector: angular 380">
            <a:extLst>
              <a:ext uri="{FF2B5EF4-FFF2-40B4-BE49-F238E27FC236}">
                <a16:creationId xmlns="" xmlns:a16="http://schemas.microsoft.com/office/drawing/2014/main" id="{A836F619-45E8-4637-A991-688A0CC9078B}"/>
              </a:ext>
            </a:extLst>
          </p:cNvPr>
          <p:cNvCxnSpPr>
            <a:cxnSpLocks/>
            <a:stCxn id="110" idx="0"/>
            <a:endCxn id="118" idx="2"/>
          </p:cNvCxnSpPr>
          <p:nvPr/>
        </p:nvCxnSpPr>
        <p:spPr>
          <a:xfrm rot="5400000" flipH="1" flipV="1">
            <a:off x="6575476" y="406736"/>
            <a:ext cx="401633" cy="266307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85" name="Conector: angular 384">
            <a:extLst>
              <a:ext uri="{FF2B5EF4-FFF2-40B4-BE49-F238E27FC236}">
                <a16:creationId xmlns="" xmlns:a16="http://schemas.microsoft.com/office/drawing/2014/main" id="{DE2A9DBE-354B-433A-860B-A5E6CD9DF24B}"/>
              </a:ext>
            </a:extLst>
          </p:cNvPr>
          <p:cNvCxnSpPr>
            <a:cxnSpLocks/>
            <a:stCxn id="111" idx="0"/>
            <a:endCxn id="118" idx="2"/>
          </p:cNvCxnSpPr>
          <p:nvPr/>
        </p:nvCxnSpPr>
        <p:spPr>
          <a:xfrm rot="5400000" flipH="1" flipV="1">
            <a:off x="7645856" y="1436735"/>
            <a:ext cx="361251" cy="56269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2" name="Conector: angular 391">
            <a:extLst>
              <a:ext uri="{FF2B5EF4-FFF2-40B4-BE49-F238E27FC236}">
                <a16:creationId xmlns="" xmlns:a16="http://schemas.microsoft.com/office/drawing/2014/main" id="{D29CC239-7E1E-4527-BD7F-0FB81AADFF43}"/>
              </a:ext>
            </a:extLst>
          </p:cNvPr>
          <p:cNvCxnSpPr>
            <a:cxnSpLocks/>
            <a:stCxn id="111" idx="0"/>
            <a:endCxn id="121" idx="2"/>
          </p:cNvCxnSpPr>
          <p:nvPr/>
        </p:nvCxnSpPr>
        <p:spPr>
          <a:xfrm rot="5400000" flipH="1" flipV="1">
            <a:off x="8578737" y="527670"/>
            <a:ext cx="337434" cy="240464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6" name="Conector: angular 395">
            <a:extLst>
              <a:ext uri="{FF2B5EF4-FFF2-40B4-BE49-F238E27FC236}">
                <a16:creationId xmlns="" xmlns:a16="http://schemas.microsoft.com/office/drawing/2014/main" id="{79D6FE8F-09E4-4D54-9A5B-57F7CA30F255}"/>
              </a:ext>
            </a:extLst>
          </p:cNvPr>
          <p:cNvCxnSpPr>
            <a:cxnSpLocks/>
            <a:stCxn id="116" idx="0"/>
            <a:endCxn id="121" idx="2"/>
          </p:cNvCxnSpPr>
          <p:nvPr/>
        </p:nvCxnSpPr>
        <p:spPr>
          <a:xfrm rot="5400000" flipH="1" flipV="1">
            <a:off x="9082997" y="1072312"/>
            <a:ext cx="377816" cy="135574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2" name="Conector: angular 401">
            <a:extLst>
              <a:ext uri="{FF2B5EF4-FFF2-40B4-BE49-F238E27FC236}">
                <a16:creationId xmlns="" xmlns:a16="http://schemas.microsoft.com/office/drawing/2014/main" id="{20FE6704-F443-4962-BC51-CBCD4DF48D1D}"/>
              </a:ext>
            </a:extLst>
          </p:cNvPr>
          <p:cNvCxnSpPr>
            <a:cxnSpLocks/>
            <a:stCxn id="116" idx="0"/>
            <a:endCxn id="120" idx="2"/>
          </p:cNvCxnSpPr>
          <p:nvPr/>
        </p:nvCxnSpPr>
        <p:spPr>
          <a:xfrm rot="5400000" flipH="1" flipV="1">
            <a:off x="9778846" y="484063"/>
            <a:ext cx="270216" cy="263983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5" name="Conector: angular 404">
            <a:extLst>
              <a:ext uri="{FF2B5EF4-FFF2-40B4-BE49-F238E27FC236}">
                <a16:creationId xmlns="" xmlns:a16="http://schemas.microsoft.com/office/drawing/2014/main" id="{DDF3E207-9600-4620-B7D1-DEE4C94F6DFC}"/>
              </a:ext>
            </a:extLst>
          </p:cNvPr>
          <p:cNvCxnSpPr>
            <a:cxnSpLocks/>
            <a:stCxn id="117" idx="0"/>
            <a:endCxn id="120" idx="2"/>
          </p:cNvCxnSpPr>
          <p:nvPr/>
        </p:nvCxnSpPr>
        <p:spPr>
          <a:xfrm rot="5400000" flipH="1" flipV="1">
            <a:off x="10188646" y="959906"/>
            <a:ext cx="336259" cy="175419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28" name="CuadroTexto 112"/>
          <p:cNvSpPr txBox="1"/>
          <p:nvPr/>
        </p:nvSpPr>
        <p:spPr>
          <a:xfrm rot="16200004">
            <a:off x="976918" y="2053056"/>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129" name="CuadroTexto 112"/>
          <p:cNvSpPr txBox="1"/>
          <p:nvPr/>
        </p:nvSpPr>
        <p:spPr>
          <a:xfrm rot="16200004">
            <a:off x="867380" y="4643220"/>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
        <p:nvSpPr>
          <p:cNvPr id="234" name="CuadroTexto 233"/>
          <p:cNvSpPr txBox="1"/>
          <p:nvPr/>
        </p:nvSpPr>
        <p:spPr>
          <a:xfrm>
            <a:off x="1993392"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APROVECHAMIENTO</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799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4521850" y="3205375"/>
            <a:ext cx="3850888" cy="224229"/>
          </a:xfrm>
          <a:prstGeom prst="rect">
            <a:avLst/>
          </a:prstGeom>
          <a:noFill/>
          <a:ln>
            <a:solidFill>
              <a:schemeClr val="tx1"/>
            </a:solidFill>
          </a:ln>
        </p:spPr>
        <p:txBody>
          <a:bodyPr wrap="square" rtlCol="0">
            <a:spAutoFit/>
          </a:bodyPr>
          <a:lstStyle/>
          <a:p>
            <a:pPr algn="ctr"/>
            <a:r>
              <a:rPr lang="es-ES" sz="857" dirty="0" smtClean="0"/>
              <a:t>Aumentar la efectividad del esquema actual de aprovechamiento</a:t>
            </a:r>
            <a:endParaRPr lang="es-ES" sz="857" dirty="0"/>
          </a:p>
        </p:txBody>
      </p:sp>
      <p:sp>
        <p:nvSpPr>
          <p:cNvPr id="5" name="CuadroTexto 4">
            <a:extLst>
              <a:ext uri="{FF2B5EF4-FFF2-40B4-BE49-F238E27FC236}">
                <a16:creationId xmlns="" xmlns:a16="http://schemas.microsoft.com/office/drawing/2014/main" id="{E31D1D11-7BD7-4CDE-B50B-9E492282DC0E}"/>
              </a:ext>
            </a:extLst>
          </p:cNvPr>
          <p:cNvSpPr txBox="1"/>
          <p:nvPr/>
        </p:nvSpPr>
        <p:spPr>
          <a:xfrm>
            <a:off x="3103226" y="3664744"/>
            <a:ext cx="956846" cy="290464"/>
          </a:xfrm>
          <a:prstGeom prst="rect">
            <a:avLst/>
          </a:prstGeom>
          <a:noFill/>
          <a:ln>
            <a:solidFill>
              <a:schemeClr val="tx1"/>
            </a:solidFill>
          </a:ln>
        </p:spPr>
        <p:txBody>
          <a:bodyPr wrap="square" rtlCol="0">
            <a:spAutoFit/>
          </a:bodyPr>
          <a:lstStyle/>
          <a:p>
            <a:pPr algn="ctr"/>
            <a:r>
              <a:rPr lang="es-CO" sz="429" dirty="0">
                <a:latin typeface="Calibri"/>
                <a:cs typeface="Calibri"/>
              </a:rPr>
              <a:t>Disminuir la dificultad para lograr el  aprovechamiento de Residuos Sólidos con el modelo lineal actual</a:t>
            </a:r>
            <a:endParaRPr lang="es-CO" sz="429" dirty="0"/>
          </a:p>
        </p:txBody>
      </p:sp>
      <p:sp>
        <p:nvSpPr>
          <p:cNvPr id="6" name="CuadroTexto 5">
            <a:extLst>
              <a:ext uri="{FF2B5EF4-FFF2-40B4-BE49-F238E27FC236}">
                <a16:creationId xmlns="" xmlns:a16="http://schemas.microsoft.com/office/drawing/2014/main" id="{97002C70-2C59-424A-B014-F38E35D839AF}"/>
              </a:ext>
            </a:extLst>
          </p:cNvPr>
          <p:cNvSpPr txBox="1"/>
          <p:nvPr/>
        </p:nvSpPr>
        <p:spPr>
          <a:xfrm>
            <a:off x="4841220" y="3666609"/>
            <a:ext cx="1024830" cy="356508"/>
          </a:xfrm>
          <a:prstGeom prst="rect">
            <a:avLst/>
          </a:prstGeom>
          <a:noFill/>
          <a:ln>
            <a:solidFill>
              <a:schemeClr val="tx1"/>
            </a:solidFill>
          </a:ln>
        </p:spPr>
        <p:txBody>
          <a:bodyPr wrap="square" rtlCol="0">
            <a:spAutoFit/>
          </a:bodyPr>
          <a:lstStyle/>
          <a:p>
            <a:pPr algn="ctr"/>
            <a:r>
              <a:rPr lang="es-ES_tradnl" sz="429" dirty="0">
                <a:ea typeface="+mn-lt"/>
                <a:cs typeface="+mn-lt"/>
              </a:rPr>
              <a:t>Aumentar la articulación de acciones y medidas para el aprovechamiento entre las entidades nacionales y distritales</a:t>
            </a:r>
            <a:endParaRPr lang="es-ES" sz="429" dirty="0"/>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6541259" y="3667317"/>
            <a:ext cx="1107356" cy="422552"/>
          </a:xfrm>
          <a:prstGeom prst="rect">
            <a:avLst/>
          </a:prstGeom>
          <a:noFill/>
          <a:ln>
            <a:solidFill>
              <a:schemeClr val="tx1"/>
            </a:solidFill>
          </a:ln>
        </p:spPr>
        <p:txBody>
          <a:bodyPr wrap="square" rtlCol="0">
            <a:spAutoFit/>
          </a:bodyPr>
          <a:lstStyle/>
          <a:p>
            <a:pPr algn="ctr"/>
            <a:r>
              <a:rPr lang="es-ES_tradnl" sz="429" dirty="0">
                <a:latin typeface="Calibri"/>
                <a:cs typeface="Calibri"/>
              </a:rPr>
              <a:t>Mitigar la  inestabilidad e incertidumbre en los  avances hacia la transición de un modelo optimizado  de aprovechamiento por cambios según visión y voluntad de cada administración </a:t>
            </a:r>
            <a:endParaRPr lang="es-ES_tradnl" sz="429"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ABB7D695-32D2-4F19-B488-2FEB51ECD40A}"/>
              </a:ext>
            </a:extLst>
          </p:cNvPr>
          <p:cNvSpPr txBox="1"/>
          <p:nvPr/>
        </p:nvSpPr>
        <p:spPr>
          <a:xfrm>
            <a:off x="2544606" y="4267152"/>
            <a:ext cx="738654" cy="422552"/>
          </a:xfrm>
          <a:prstGeom prst="rect">
            <a:avLst/>
          </a:prstGeom>
          <a:noFill/>
          <a:ln>
            <a:solidFill>
              <a:schemeClr val="tx1"/>
            </a:solidFill>
          </a:ln>
        </p:spPr>
        <p:txBody>
          <a:bodyPr wrap="square" rtlCol="0">
            <a:spAutoFit/>
          </a:bodyPr>
          <a:lstStyle/>
          <a:p>
            <a:pPr algn="ctr"/>
            <a:r>
              <a:rPr lang="es-ES_tradnl" sz="429" dirty="0">
                <a:ea typeface="+mn-lt"/>
                <a:cs typeface="+mn-lt"/>
              </a:rPr>
              <a:t>Disminuir los comportamientos anti-éticos en el modelo actual de prestación del servicio de aseo</a:t>
            </a:r>
            <a:endParaRPr lang="es-ES" sz="429" dirty="0"/>
          </a:p>
        </p:txBody>
      </p:sp>
      <p:sp>
        <p:nvSpPr>
          <p:cNvPr id="12" name="CuadroTexto 11">
            <a:extLst>
              <a:ext uri="{FF2B5EF4-FFF2-40B4-BE49-F238E27FC236}">
                <a16:creationId xmlns="" xmlns:a16="http://schemas.microsoft.com/office/drawing/2014/main" id="{86104C83-D5E5-45D9-87F7-4C07E236F1B6}"/>
              </a:ext>
            </a:extLst>
          </p:cNvPr>
          <p:cNvSpPr txBox="1"/>
          <p:nvPr/>
        </p:nvSpPr>
        <p:spPr>
          <a:xfrm>
            <a:off x="3312842" y="4931617"/>
            <a:ext cx="479490" cy="752770"/>
          </a:xfrm>
          <a:prstGeom prst="rect">
            <a:avLst/>
          </a:prstGeom>
          <a:noFill/>
          <a:ln>
            <a:solidFill>
              <a:schemeClr val="tx1"/>
            </a:solidFill>
          </a:ln>
        </p:spPr>
        <p:txBody>
          <a:bodyPr wrap="square" rtlCol="0">
            <a:spAutoFit/>
          </a:bodyPr>
          <a:lstStyle/>
          <a:p>
            <a:pPr algn="ctr"/>
            <a:r>
              <a:rPr lang="es-ES_tradnl" sz="429" dirty="0">
                <a:ea typeface="+mn-lt"/>
                <a:cs typeface="+mn-lt"/>
              </a:rPr>
              <a:t>Aumentar la calidad de la información reportada por  los prestadores de la actividad de aprovechamiento</a:t>
            </a:r>
            <a:endParaRPr lang="es-ES" sz="429" dirty="0">
              <a:cs typeface="Calibri"/>
            </a:endParaRPr>
          </a:p>
        </p:txBody>
      </p:sp>
      <p:sp>
        <p:nvSpPr>
          <p:cNvPr id="18" name="CuadroTexto 17">
            <a:extLst>
              <a:ext uri="{FF2B5EF4-FFF2-40B4-BE49-F238E27FC236}">
                <a16:creationId xmlns="" xmlns:a16="http://schemas.microsoft.com/office/drawing/2014/main" id="{67B6B52C-E1DE-4128-9F46-DFBEE07E843F}"/>
              </a:ext>
            </a:extLst>
          </p:cNvPr>
          <p:cNvSpPr txBox="1"/>
          <p:nvPr/>
        </p:nvSpPr>
        <p:spPr>
          <a:xfrm>
            <a:off x="8401800" y="3668439"/>
            <a:ext cx="1342559" cy="356508"/>
          </a:xfrm>
          <a:prstGeom prst="rect">
            <a:avLst/>
          </a:prstGeom>
          <a:noFill/>
          <a:ln>
            <a:solidFill>
              <a:schemeClr val="tx1"/>
            </a:solidFill>
          </a:ln>
        </p:spPr>
        <p:txBody>
          <a:bodyPr wrap="square" rtlCol="0">
            <a:spAutoFit/>
          </a:bodyPr>
          <a:lstStyle/>
          <a:p>
            <a:pPr algn="ctr"/>
            <a:r>
              <a:rPr lang="es-ES_tradnl" sz="429" dirty="0">
                <a:ea typeface="+mn-lt"/>
                <a:cs typeface="+mn-lt"/>
              </a:rPr>
              <a:t>Aumentar la difusión, apropiación y direccionamiento ciudadano e institucional para avanzar hacia una </a:t>
            </a:r>
            <a:r>
              <a:rPr lang="es-ES" sz="429" dirty="0">
                <a:ea typeface="+mn-lt"/>
                <a:cs typeface="+mn-lt"/>
              </a:rPr>
              <a:t>visión conjunta de ciudad  (territorio) sustentable a largo plazo</a:t>
            </a:r>
          </a:p>
        </p:txBody>
      </p:sp>
      <p:cxnSp>
        <p:nvCxnSpPr>
          <p:cNvPr id="59" name="Conector: angular 58">
            <a:extLst>
              <a:ext uri="{FF2B5EF4-FFF2-40B4-BE49-F238E27FC236}">
                <a16:creationId xmlns="" xmlns:a16="http://schemas.microsoft.com/office/drawing/2014/main" id="{1B1000CB-3DD1-4B36-89D2-1997AC9702DC}"/>
              </a:ext>
            </a:extLst>
          </p:cNvPr>
          <p:cNvCxnSpPr>
            <a:cxnSpLocks/>
            <a:stCxn id="18" idx="0"/>
            <a:endCxn id="4" idx="2"/>
          </p:cNvCxnSpPr>
          <p:nvPr/>
        </p:nvCxnSpPr>
        <p:spPr>
          <a:xfrm rot="16200000" flipV="1">
            <a:off x="7640770" y="2236129"/>
            <a:ext cx="238835" cy="262578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79" name="Conector: angular 78">
            <a:extLst>
              <a:ext uri="{FF2B5EF4-FFF2-40B4-BE49-F238E27FC236}">
                <a16:creationId xmlns="" xmlns:a16="http://schemas.microsoft.com/office/drawing/2014/main" id="{95AA097F-81D1-4C8E-902C-1D949AFE4DC2}"/>
              </a:ext>
            </a:extLst>
          </p:cNvPr>
          <p:cNvCxnSpPr>
            <a:cxnSpLocks/>
            <a:stCxn id="4" idx="0"/>
            <a:endCxn id="90" idx="2"/>
          </p:cNvCxnSpPr>
          <p:nvPr/>
        </p:nvCxnSpPr>
        <p:spPr>
          <a:xfrm rot="16200000" flipV="1">
            <a:off x="4432202" y="1190282"/>
            <a:ext cx="467763" cy="356242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57" name="CuadroTexto 56">
            <a:extLst>
              <a:ext uri="{FF2B5EF4-FFF2-40B4-BE49-F238E27FC236}">
                <a16:creationId xmlns="" xmlns:a16="http://schemas.microsoft.com/office/drawing/2014/main" id="{B2CABF23-CB6E-48A0-9997-AE9FFC0BEC1D}"/>
              </a:ext>
            </a:extLst>
          </p:cNvPr>
          <p:cNvSpPr txBox="1"/>
          <p:nvPr/>
        </p:nvSpPr>
        <p:spPr>
          <a:xfrm>
            <a:off x="3907080" y="4269053"/>
            <a:ext cx="662429"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Aumentar la gestión de residuos orgánicos en el esquema actual de aprovechamiento</a:t>
            </a:r>
            <a:endParaRPr lang="es-ES_tradnl" sz="429" dirty="0">
              <a:latin typeface="Calibri" panose="020F0502020204030204" pitchFamily="34" charset="0"/>
              <a:cs typeface="Calibri" panose="020F0502020204030204" pitchFamily="34" charset="0"/>
            </a:endParaRPr>
          </a:p>
        </p:txBody>
      </p:sp>
      <p:sp>
        <p:nvSpPr>
          <p:cNvPr id="58" name="CuadroTexto 57">
            <a:extLst>
              <a:ext uri="{FF2B5EF4-FFF2-40B4-BE49-F238E27FC236}">
                <a16:creationId xmlns="" xmlns:a16="http://schemas.microsoft.com/office/drawing/2014/main" id="{BC30F619-73AA-4D51-92CB-69255E9665A8}"/>
              </a:ext>
            </a:extLst>
          </p:cNvPr>
          <p:cNvSpPr txBox="1"/>
          <p:nvPr/>
        </p:nvSpPr>
        <p:spPr>
          <a:xfrm>
            <a:off x="4710939" y="4269053"/>
            <a:ext cx="609700" cy="554639"/>
          </a:xfrm>
          <a:prstGeom prst="rect">
            <a:avLst/>
          </a:prstGeom>
          <a:noFill/>
          <a:ln>
            <a:solidFill>
              <a:schemeClr val="tx1"/>
            </a:solidFill>
          </a:ln>
        </p:spPr>
        <p:txBody>
          <a:bodyPr wrap="square" rtlCol="0">
            <a:spAutoFit/>
          </a:bodyPr>
          <a:lstStyle/>
          <a:p>
            <a:pPr algn="ctr"/>
            <a:r>
              <a:rPr lang="es-CO" sz="429" dirty="0">
                <a:cs typeface="Arial"/>
              </a:rPr>
              <a:t>Mejorar la veracidad en la información reportada por  los prestadores de la actividad de aprovechamiento</a:t>
            </a:r>
            <a:endParaRPr lang="en-US" sz="429" dirty="0"/>
          </a:p>
        </p:txBody>
      </p:sp>
      <p:sp>
        <p:nvSpPr>
          <p:cNvPr id="60" name="CuadroTexto 59">
            <a:extLst>
              <a:ext uri="{FF2B5EF4-FFF2-40B4-BE49-F238E27FC236}">
                <a16:creationId xmlns="" xmlns:a16="http://schemas.microsoft.com/office/drawing/2014/main" id="{6F1E49F2-7640-4076-B3E9-3EDDDB2591EC}"/>
              </a:ext>
            </a:extLst>
          </p:cNvPr>
          <p:cNvSpPr txBox="1"/>
          <p:nvPr/>
        </p:nvSpPr>
        <p:spPr>
          <a:xfrm>
            <a:off x="5450921" y="4266659"/>
            <a:ext cx="609700" cy="356508"/>
          </a:xfrm>
          <a:prstGeom prst="rect">
            <a:avLst/>
          </a:prstGeom>
          <a:noFill/>
          <a:ln>
            <a:solidFill>
              <a:schemeClr val="tx1"/>
            </a:solidFill>
          </a:ln>
        </p:spPr>
        <p:txBody>
          <a:bodyPr wrap="square" rtlCol="0">
            <a:spAutoFit/>
          </a:bodyPr>
          <a:lstStyle/>
          <a:p>
            <a:pPr algn="ctr"/>
            <a:r>
              <a:rPr lang="es-ES_tradnl" sz="429" dirty="0">
                <a:ea typeface="+mn-lt"/>
                <a:cs typeface="+mn-lt"/>
              </a:rPr>
              <a:t>Alta inclusión de externalidades ambientales </a:t>
            </a:r>
            <a:r>
              <a:rPr lang="es-ES" sz="429" dirty="0">
                <a:ea typeface="+mn-lt"/>
                <a:cs typeface="+mn-lt"/>
              </a:rPr>
              <a:t> en el marco tarifario</a:t>
            </a:r>
          </a:p>
        </p:txBody>
      </p:sp>
      <p:sp>
        <p:nvSpPr>
          <p:cNvPr id="61" name="CuadroTexto 60">
            <a:extLst>
              <a:ext uri="{FF2B5EF4-FFF2-40B4-BE49-F238E27FC236}">
                <a16:creationId xmlns="" xmlns:a16="http://schemas.microsoft.com/office/drawing/2014/main" id="{EFB69CE2-AB34-4816-B364-C49337E2CAA9}"/>
              </a:ext>
            </a:extLst>
          </p:cNvPr>
          <p:cNvSpPr txBox="1"/>
          <p:nvPr/>
        </p:nvSpPr>
        <p:spPr>
          <a:xfrm>
            <a:off x="6178631" y="4270113"/>
            <a:ext cx="629404" cy="488595"/>
          </a:xfrm>
          <a:prstGeom prst="rect">
            <a:avLst/>
          </a:prstGeom>
          <a:noFill/>
          <a:ln>
            <a:solidFill>
              <a:schemeClr val="tx1"/>
            </a:solidFill>
          </a:ln>
        </p:spPr>
        <p:txBody>
          <a:bodyPr wrap="square" rtlCol="0">
            <a:spAutoFit/>
          </a:bodyPr>
          <a:lstStyle/>
          <a:p>
            <a:pPr algn="ctr"/>
            <a:r>
              <a:rPr lang="es-ES_tradnl" sz="429" dirty="0">
                <a:ea typeface="+mn-lt"/>
                <a:cs typeface="+mn-lt"/>
              </a:rPr>
              <a:t>Alta difusión y apropiación de una cultura de producción y consumo responsable</a:t>
            </a:r>
            <a:endParaRPr lang="es-ES" sz="429" dirty="0"/>
          </a:p>
        </p:txBody>
      </p:sp>
      <p:sp>
        <p:nvSpPr>
          <p:cNvPr id="62" name="CuadroTexto 61">
            <a:extLst>
              <a:ext uri="{FF2B5EF4-FFF2-40B4-BE49-F238E27FC236}">
                <a16:creationId xmlns="" xmlns:a16="http://schemas.microsoft.com/office/drawing/2014/main" id="{7B8516C1-78EB-4EC4-B028-82008D112845}"/>
              </a:ext>
            </a:extLst>
          </p:cNvPr>
          <p:cNvSpPr txBox="1"/>
          <p:nvPr/>
        </p:nvSpPr>
        <p:spPr>
          <a:xfrm>
            <a:off x="6874392" y="4268171"/>
            <a:ext cx="522292" cy="620683"/>
          </a:xfrm>
          <a:prstGeom prst="rect">
            <a:avLst/>
          </a:prstGeom>
          <a:noFill/>
          <a:ln>
            <a:solidFill>
              <a:schemeClr val="tx1"/>
            </a:solidFill>
          </a:ln>
        </p:spPr>
        <p:txBody>
          <a:bodyPr wrap="square" rtlCol="0">
            <a:spAutoFit/>
          </a:bodyPr>
          <a:lstStyle/>
          <a:p>
            <a:pPr algn="ctr"/>
            <a:r>
              <a:rPr lang="es-ES" sz="429" dirty="0">
                <a:ea typeface="+mn-lt"/>
                <a:cs typeface="+mn-lt"/>
              </a:rPr>
              <a:t>Aumentar la diferenciación de residuos desde la fuente enfocada al aprovechamiento</a:t>
            </a:r>
            <a:endParaRPr lang="es-ES" sz="429" dirty="0">
              <a:cs typeface="Calibri"/>
            </a:endParaRPr>
          </a:p>
        </p:txBody>
      </p:sp>
      <p:sp>
        <p:nvSpPr>
          <p:cNvPr id="63" name="CuadroTexto 62">
            <a:extLst>
              <a:ext uri="{FF2B5EF4-FFF2-40B4-BE49-F238E27FC236}">
                <a16:creationId xmlns="" xmlns:a16="http://schemas.microsoft.com/office/drawing/2014/main" id="{D4C2379A-BA9E-42F5-A8AE-23B439D02067}"/>
              </a:ext>
            </a:extLst>
          </p:cNvPr>
          <p:cNvSpPr txBox="1"/>
          <p:nvPr/>
        </p:nvSpPr>
        <p:spPr>
          <a:xfrm>
            <a:off x="7470635" y="4266625"/>
            <a:ext cx="637939" cy="356508"/>
          </a:xfrm>
          <a:prstGeom prst="rect">
            <a:avLst/>
          </a:prstGeom>
          <a:noFill/>
          <a:ln>
            <a:solidFill>
              <a:schemeClr val="tx1"/>
            </a:solidFill>
          </a:ln>
        </p:spPr>
        <p:txBody>
          <a:bodyPr wrap="square" rtlCol="0">
            <a:spAutoFit/>
          </a:bodyPr>
          <a:lstStyle/>
          <a:p>
            <a:pPr algn="ctr"/>
            <a:r>
              <a:rPr lang="es-ES" sz="429" dirty="0">
                <a:ea typeface="+mn-lt"/>
                <a:cs typeface="+mn-lt"/>
              </a:rPr>
              <a:t>Aumentar el uso de tecnologías para el aprovechamiento de residuos sólidos</a:t>
            </a:r>
          </a:p>
        </p:txBody>
      </p:sp>
      <p:sp>
        <p:nvSpPr>
          <p:cNvPr id="64" name="CuadroTexto 63">
            <a:extLst>
              <a:ext uri="{FF2B5EF4-FFF2-40B4-BE49-F238E27FC236}">
                <a16:creationId xmlns="" xmlns:a16="http://schemas.microsoft.com/office/drawing/2014/main" id="{144F1234-E378-43CD-B48C-06529724DD9C}"/>
              </a:ext>
            </a:extLst>
          </p:cNvPr>
          <p:cNvSpPr txBox="1"/>
          <p:nvPr/>
        </p:nvSpPr>
        <p:spPr>
          <a:xfrm>
            <a:off x="8329791" y="4266659"/>
            <a:ext cx="498230" cy="554639"/>
          </a:xfrm>
          <a:prstGeom prst="rect">
            <a:avLst/>
          </a:prstGeom>
          <a:noFill/>
          <a:ln>
            <a:solidFill>
              <a:schemeClr val="tx1"/>
            </a:solidFill>
          </a:ln>
        </p:spPr>
        <p:txBody>
          <a:bodyPr wrap="square" rtlCol="0">
            <a:spAutoFit/>
          </a:bodyPr>
          <a:lstStyle/>
          <a:p>
            <a:pPr algn="ctr"/>
            <a:r>
              <a:rPr lang="es-ES_tradnl" sz="429" dirty="0">
                <a:latin typeface="Calibri"/>
                <a:cs typeface="Calibri"/>
              </a:rPr>
              <a:t>Aumentar la adecuación de Infraestructura para el aprovechamiento</a:t>
            </a:r>
          </a:p>
        </p:txBody>
      </p:sp>
      <p:sp>
        <p:nvSpPr>
          <p:cNvPr id="65" name="CuadroTexto 64">
            <a:extLst>
              <a:ext uri="{FF2B5EF4-FFF2-40B4-BE49-F238E27FC236}">
                <a16:creationId xmlns="" xmlns:a16="http://schemas.microsoft.com/office/drawing/2014/main" id="{783B4D6F-FC7D-4A9C-88ED-73D18CADDD0D}"/>
              </a:ext>
            </a:extLst>
          </p:cNvPr>
          <p:cNvSpPr txBox="1"/>
          <p:nvPr/>
        </p:nvSpPr>
        <p:spPr>
          <a:xfrm>
            <a:off x="9009978" y="4269053"/>
            <a:ext cx="761211" cy="554639"/>
          </a:xfrm>
          <a:prstGeom prst="rect">
            <a:avLst/>
          </a:prstGeom>
          <a:noFill/>
          <a:ln>
            <a:solidFill>
              <a:schemeClr val="tx1"/>
            </a:solidFill>
          </a:ln>
        </p:spPr>
        <p:txBody>
          <a:bodyPr wrap="square" rtlCol="0">
            <a:spAutoFit/>
          </a:bodyPr>
          <a:lstStyle/>
          <a:p>
            <a:pPr algn="ctr"/>
            <a:r>
              <a:rPr lang="es-ES_tradnl" sz="429" dirty="0">
                <a:cs typeface="Calibri"/>
              </a:rPr>
              <a:t>Aumentar la articulación entre herramientas institucionales  para el uso del suelo que faciliten la instalación de plantas de tratamiento y espacios de aprovechamiento</a:t>
            </a:r>
          </a:p>
        </p:txBody>
      </p:sp>
      <p:sp>
        <p:nvSpPr>
          <p:cNvPr id="68" name="CuadroTexto 67">
            <a:extLst>
              <a:ext uri="{FF2B5EF4-FFF2-40B4-BE49-F238E27FC236}">
                <a16:creationId xmlns="" xmlns:a16="http://schemas.microsoft.com/office/drawing/2014/main" id="{3AA0B784-A0C6-4A6A-B85A-DD8677F2CBC1}"/>
              </a:ext>
            </a:extLst>
          </p:cNvPr>
          <p:cNvSpPr txBox="1"/>
          <p:nvPr/>
        </p:nvSpPr>
        <p:spPr>
          <a:xfrm>
            <a:off x="2515544" y="4930159"/>
            <a:ext cx="738654" cy="488595"/>
          </a:xfrm>
          <a:prstGeom prst="rect">
            <a:avLst/>
          </a:prstGeom>
          <a:noFill/>
          <a:ln>
            <a:solidFill>
              <a:schemeClr val="tx1"/>
            </a:solidFill>
          </a:ln>
        </p:spPr>
        <p:txBody>
          <a:bodyPr wrap="square" rtlCol="0">
            <a:spAutoFit/>
          </a:bodyPr>
          <a:lstStyle/>
          <a:p>
            <a:pPr algn="ctr"/>
            <a:r>
              <a:rPr lang="es-ES_tradnl" sz="429" dirty="0">
                <a:ea typeface="+mn-lt"/>
                <a:cs typeface="+mn-lt"/>
              </a:rPr>
              <a:t>Disminuir la presencia  y beneficio de intereses particulares con el modelo actual de prestación del servicio de aseo</a:t>
            </a:r>
            <a:endParaRPr lang="es-ES" sz="429" dirty="0"/>
          </a:p>
        </p:txBody>
      </p:sp>
      <p:sp>
        <p:nvSpPr>
          <p:cNvPr id="70" name="CuadroTexto 69">
            <a:extLst>
              <a:ext uri="{FF2B5EF4-FFF2-40B4-BE49-F238E27FC236}">
                <a16:creationId xmlns="" xmlns:a16="http://schemas.microsoft.com/office/drawing/2014/main" id="{EB0679F7-6629-4776-A4B9-CD532B17ABDB}"/>
              </a:ext>
            </a:extLst>
          </p:cNvPr>
          <p:cNvSpPr txBox="1"/>
          <p:nvPr/>
        </p:nvSpPr>
        <p:spPr>
          <a:xfrm>
            <a:off x="3341904" y="4267152"/>
            <a:ext cx="479490" cy="488595"/>
          </a:xfrm>
          <a:prstGeom prst="rect">
            <a:avLst/>
          </a:prstGeom>
          <a:noFill/>
          <a:ln>
            <a:solidFill>
              <a:schemeClr val="tx1"/>
            </a:solidFill>
          </a:ln>
        </p:spPr>
        <p:txBody>
          <a:bodyPr wrap="square" rtlCol="0">
            <a:spAutoFit/>
          </a:bodyPr>
          <a:lstStyle/>
          <a:p>
            <a:pPr algn="ctr"/>
            <a:r>
              <a:rPr lang="es-ES_tradnl" sz="429" dirty="0">
                <a:cs typeface="Calibri"/>
              </a:rPr>
              <a:t>Aumentar la  articulación entre los actores de la cadena de reciclaje</a:t>
            </a:r>
          </a:p>
        </p:txBody>
      </p:sp>
      <p:sp>
        <p:nvSpPr>
          <p:cNvPr id="71" name="CuadroTexto 70">
            <a:extLst>
              <a:ext uri="{FF2B5EF4-FFF2-40B4-BE49-F238E27FC236}">
                <a16:creationId xmlns="" xmlns:a16="http://schemas.microsoft.com/office/drawing/2014/main" id="{BCA84356-5511-46F2-9917-5F950E51069D}"/>
              </a:ext>
            </a:extLst>
          </p:cNvPr>
          <p:cNvSpPr txBox="1"/>
          <p:nvPr/>
        </p:nvSpPr>
        <p:spPr>
          <a:xfrm>
            <a:off x="3878018" y="4930159"/>
            <a:ext cx="661776" cy="620683"/>
          </a:xfrm>
          <a:prstGeom prst="rect">
            <a:avLst/>
          </a:prstGeom>
          <a:noFill/>
          <a:ln>
            <a:solidFill>
              <a:schemeClr val="tx1"/>
            </a:solidFill>
          </a:ln>
        </p:spPr>
        <p:txBody>
          <a:bodyPr wrap="square" rtlCol="0">
            <a:spAutoFit/>
          </a:bodyPr>
          <a:lstStyle/>
          <a:p>
            <a:pPr algn="ctr"/>
            <a:r>
              <a:rPr lang="es-ES_tradnl" sz="429" dirty="0">
                <a:ea typeface="+mn-lt"/>
                <a:cs typeface="+mn-lt"/>
              </a:rPr>
              <a:t>Disminuir los limitantes para la comercialización de algunos materiales con potencial de aprovechamiento, entre ellos los residuos orgánicos</a:t>
            </a:r>
            <a:endParaRPr lang="es-ES" sz="429" dirty="0">
              <a:cs typeface="Calibri"/>
            </a:endParaRPr>
          </a:p>
        </p:txBody>
      </p:sp>
      <p:sp>
        <p:nvSpPr>
          <p:cNvPr id="73" name="CuadroTexto 72">
            <a:extLst>
              <a:ext uri="{FF2B5EF4-FFF2-40B4-BE49-F238E27FC236}">
                <a16:creationId xmlns="" xmlns:a16="http://schemas.microsoft.com/office/drawing/2014/main" id="{8C46F2B8-4AA8-4604-8690-98FBDD3B8252}"/>
              </a:ext>
            </a:extLst>
          </p:cNvPr>
          <p:cNvSpPr txBox="1"/>
          <p:nvPr/>
        </p:nvSpPr>
        <p:spPr>
          <a:xfrm>
            <a:off x="4681877" y="4931671"/>
            <a:ext cx="609700" cy="488595"/>
          </a:xfrm>
          <a:prstGeom prst="rect">
            <a:avLst/>
          </a:prstGeom>
          <a:noFill/>
          <a:ln>
            <a:solidFill>
              <a:schemeClr val="tx1"/>
            </a:solidFill>
          </a:ln>
        </p:spPr>
        <p:txBody>
          <a:bodyPr wrap="square" rtlCol="0">
            <a:spAutoFit/>
          </a:bodyPr>
          <a:lstStyle/>
          <a:p>
            <a:pPr algn="ctr"/>
            <a:r>
              <a:rPr lang="es-CO" sz="429" dirty="0">
                <a:ea typeface="+mn-lt"/>
                <a:cs typeface="+mn-lt"/>
              </a:rPr>
              <a:t>Mejorar la rentabilidad en los costos de operación para la gestión de algunos residuos</a:t>
            </a:r>
            <a:endParaRPr lang="es-CO" sz="429" dirty="0">
              <a:cs typeface="Calibri"/>
            </a:endParaRPr>
          </a:p>
        </p:txBody>
      </p:sp>
      <p:sp>
        <p:nvSpPr>
          <p:cNvPr id="74" name="CuadroTexto 73">
            <a:extLst>
              <a:ext uri="{FF2B5EF4-FFF2-40B4-BE49-F238E27FC236}">
                <a16:creationId xmlns="" xmlns:a16="http://schemas.microsoft.com/office/drawing/2014/main" id="{C8D39133-2E0B-4F51-BAC8-D3ECFE510127}"/>
              </a:ext>
            </a:extLst>
          </p:cNvPr>
          <p:cNvSpPr txBox="1"/>
          <p:nvPr/>
        </p:nvSpPr>
        <p:spPr>
          <a:xfrm>
            <a:off x="5421859" y="4930105"/>
            <a:ext cx="609700" cy="356508"/>
          </a:xfrm>
          <a:prstGeom prst="rect">
            <a:avLst/>
          </a:prstGeom>
          <a:noFill/>
          <a:ln>
            <a:solidFill>
              <a:schemeClr val="tx1"/>
            </a:solidFill>
          </a:ln>
        </p:spPr>
        <p:txBody>
          <a:bodyPr wrap="square" rtlCol="0">
            <a:spAutoFit/>
          </a:bodyPr>
          <a:lstStyle/>
          <a:p>
            <a:pPr algn="ctr"/>
            <a:r>
              <a:rPr lang="es-CO" sz="429" dirty="0">
                <a:latin typeface="Calibri"/>
                <a:cs typeface="Calibri"/>
              </a:rPr>
              <a:t>Aumentar la cobertura para lograr recolección selectiva</a:t>
            </a:r>
          </a:p>
        </p:txBody>
      </p:sp>
      <p:sp>
        <p:nvSpPr>
          <p:cNvPr id="75" name="CuadroTexto 74">
            <a:extLst>
              <a:ext uri="{FF2B5EF4-FFF2-40B4-BE49-F238E27FC236}">
                <a16:creationId xmlns="" xmlns:a16="http://schemas.microsoft.com/office/drawing/2014/main" id="{9D0780A3-0D79-446F-867D-361C6B459129}"/>
              </a:ext>
            </a:extLst>
          </p:cNvPr>
          <p:cNvSpPr txBox="1"/>
          <p:nvPr/>
        </p:nvSpPr>
        <p:spPr>
          <a:xfrm>
            <a:off x="6174067" y="4933880"/>
            <a:ext cx="1161743" cy="356508"/>
          </a:xfrm>
          <a:prstGeom prst="rect">
            <a:avLst/>
          </a:prstGeom>
          <a:noFill/>
          <a:ln>
            <a:solidFill>
              <a:schemeClr val="tx1"/>
            </a:solidFill>
          </a:ln>
        </p:spPr>
        <p:txBody>
          <a:bodyPr wrap="square" rtlCol="0">
            <a:spAutoFit/>
          </a:bodyPr>
          <a:lstStyle/>
          <a:p>
            <a:pPr algn="ctr"/>
            <a:r>
              <a:rPr lang="es-ES_tradnl" sz="429" dirty="0">
                <a:ea typeface="+mn-lt"/>
                <a:cs typeface="+mn-lt"/>
              </a:rPr>
              <a:t>Aumentar la cantidad y pertinencia de incentivos económicos para la gestión y aprovechamiento de los residuos, incluyendo los orgánicos</a:t>
            </a:r>
            <a:endParaRPr lang="es-ES" sz="429" dirty="0"/>
          </a:p>
        </p:txBody>
      </p:sp>
      <p:sp>
        <p:nvSpPr>
          <p:cNvPr id="77" name="CuadroTexto 76">
            <a:extLst>
              <a:ext uri="{FF2B5EF4-FFF2-40B4-BE49-F238E27FC236}">
                <a16:creationId xmlns="" xmlns:a16="http://schemas.microsoft.com/office/drawing/2014/main" id="{08693FB4-E1A0-4064-AB68-C16798F0EFB8}"/>
              </a:ext>
            </a:extLst>
          </p:cNvPr>
          <p:cNvSpPr txBox="1"/>
          <p:nvPr/>
        </p:nvSpPr>
        <p:spPr>
          <a:xfrm>
            <a:off x="7441573" y="4930364"/>
            <a:ext cx="637939" cy="620683"/>
          </a:xfrm>
          <a:prstGeom prst="rect">
            <a:avLst/>
          </a:prstGeom>
          <a:noFill/>
          <a:ln>
            <a:solidFill>
              <a:schemeClr val="tx1"/>
            </a:solidFill>
          </a:ln>
        </p:spPr>
        <p:txBody>
          <a:bodyPr wrap="square" rtlCol="0">
            <a:spAutoFit/>
          </a:bodyPr>
          <a:lstStyle/>
          <a:p>
            <a:pPr algn="ctr"/>
            <a:r>
              <a:rPr lang="es-ES" sz="429" dirty="0">
                <a:cs typeface="Calibri"/>
              </a:rPr>
              <a:t>Aumentar la disponibilidad, calidad y accesibilidad de información técnica para la separación en la fuente adecuada</a:t>
            </a:r>
            <a:endParaRPr lang="es-ES" sz="429" dirty="0"/>
          </a:p>
        </p:txBody>
      </p:sp>
      <p:sp>
        <p:nvSpPr>
          <p:cNvPr id="78" name="CuadroTexto 77">
            <a:extLst>
              <a:ext uri="{FF2B5EF4-FFF2-40B4-BE49-F238E27FC236}">
                <a16:creationId xmlns="" xmlns:a16="http://schemas.microsoft.com/office/drawing/2014/main" id="{6965EB5F-21E4-424A-912E-06882322F78C}"/>
              </a:ext>
            </a:extLst>
          </p:cNvPr>
          <p:cNvSpPr txBox="1"/>
          <p:nvPr/>
        </p:nvSpPr>
        <p:spPr>
          <a:xfrm>
            <a:off x="8259937" y="4931617"/>
            <a:ext cx="637939" cy="620683"/>
          </a:xfrm>
          <a:prstGeom prst="rect">
            <a:avLst/>
          </a:prstGeom>
          <a:noFill/>
          <a:ln>
            <a:solidFill>
              <a:schemeClr val="tx1"/>
            </a:solidFill>
          </a:ln>
        </p:spPr>
        <p:txBody>
          <a:bodyPr wrap="square" rtlCol="0">
            <a:spAutoFit/>
          </a:bodyPr>
          <a:lstStyle/>
          <a:p>
            <a:pPr algn="ctr"/>
            <a:r>
              <a:rPr lang="es-ES_tradnl" sz="429" dirty="0">
                <a:ea typeface="+mn-lt"/>
                <a:cs typeface="+mn-lt"/>
              </a:rPr>
              <a:t>Disminuir los limitantes técnicos y sociales en los procesos de formalización y fortalecimiento de los Recicladores de Oficio</a:t>
            </a:r>
            <a:endParaRPr lang="es-ES_tradnl" sz="429" dirty="0">
              <a:cs typeface="Calibri"/>
            </a:endParaRPr>
          </a:p>
        </p:txBody>
      </p:sp>
      <p:sp>
        <p:nvSpPr>
          <p:cNvPr id="80" name="CuadroTexto 79">
            <a:extLst>
              <a:ext uri="{FF2B5EF4-FFF2-40B4-BE49-F238E27FC236}">
                <a16:creationId xmlns="" xmlns:a16="http://schemas.microsoft.com/office/drawing/2014/main" id="{21E4761A-43FE-4820-BB71-82EE8E36389B}"/>
              </a:ext>
            </a:extLst>
          </p:cNvPr>
          <p:cNvSpPr txBox="1"/>
          <p:nvPr/>
        </p:nvSpPr>
        <p:spPr>
          <a:xfrm>
            <a:off x="9009978" y="4930105"/>
            <a:ext cx="761211" cy="422552"/>
          </a:xfrm>
          <a:prstGeom prst="rect">
            <a:avLst/>
          </a:prstGeom>
          <a:noFill/>
          <a:ln>
            <a:solidFill>
              <a:schemeClr val="tx1"/>
            </a:solidFill>
          </a:ln>
        </p:spPr>
        <p:txBody>
          <a:bodyPr wrap="square" rtlCol="0">
            <a:spAutoFit/>
          </a:bodyPr>
          <a:lstStyle/>
          <a:p>
            <a:pPr algn="ctr"/>
            <a:r>
              <a:rPr lang="es-ES" sz="429" dirty="0">
                <a:latin typeface="Calibri"/>
                <a:cs typeface="Calibri"/>
              </a:rPr>
              <a:t>Aumentar la efectividad en la aplicación de sanciones relacionadas con inadecuada gestión de residuos</a:t>
            </a:r>
            <a:endParaRPr lang="es-ES" sz="429" dirty="0">
              <a:cs typeface="Calibri"/>
            </a:endParaRPr>
          </a:p>
        </p:txBody>
      </p:sp>
      <p:sp>
        <p:nvSpPr>
          <p:cNvPr id="81" name="CuadroTexto 80">
            <a:extLst>
              <a:ext uri="{FF2B5EF4-FFF2-40B4-BE49-F238E27FC236}">
                <a16:creationId xmlns="" xmlns:a16="http://schemas.microsoft.com/office/drawing/2014/main" id="{85AC5D17-BBE9-4DCD-83D0-530BF00A6398}"/>
              </a:ext>
            </a:extLst>
          </p:cNvPr>
          <p:cNvSpPr txBox="1"/>
          <p:nvPr/>
        </p:nvSpPr>
        <p:spPr>
          <a:xfrm>
            <a:off x="4725580" y="5793624"/>
            <a:ext cx="522292" cy="488595"/>
          </a:xfrm>
          <a:prstGeom prst="rect">
            <a:avLst/>
          </a:prstGeom>
          <a:noFill/>
          <a:ln>
            <a:solidFill>
              <a:schemeClr val="tx1"/>
            </a:solidFill>
          </a:ln>
        </p:spPr>
        <p:txBody>
          <a:bodyPr wrap="square" rtlCol="0">
            <a:spAutoFit/>
          </a:bodyPr>
          <a:lstStyle/>
          <a:p>
            <a:pPr algn="ctr"/>
            <a:r>
              <a:rPr lang="es-ES" sz="429" dirty="0">
                <a:ea typeface="+mn-lt"/>
                <a:cs typeface="+mn-lt"/>
              </a:rPr>
              <a:t>Mejorar la supervisión local de la actividad de aprovechamiento</a:t>
            </a:r>
            <a:endParaRPr lang="es-ES" sz="429" dirty="0">
              <a:cs typeface="Calibri"/>
            </a:endParaRPr>
          </a:p>
        </p:txBody>
      </p:sp>
      <p:sp>
        <p:nvSpPr>
          <p:cNvPr id="82" name="CuadroTexto 81">
            <a:extLst>
              <a:ext uri="{FF2B5EF4-FFF2-40B4-BE49-F238E27FC236}">
                <a16:creationId xmlns="" xmlns:a16="http://schemas.microsoft.com/office/drawing/2014/main" id="{4977C812-FD1E-41E5-9C04-FD7727EEAB75}"/>
              </a:ext>
            </a:extLst>
          </p:cNvPr>
          <p:cNvSpPr txBox="1"/>
          <p:nvPr/>
        </p:nvSpPr>
        <p:spPr>
          <a:xfrm>
            <a:off x="3175520" y="6096344"/>
            <a:ext cx="738654"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Minimizar el enfoque de enterramiento en el  modelo actual de gestión de residuos sólidos</a:t>
            </a:r>
            <a:endParaRPr lang="es-ES" sz="429" dirty="0"/>
          </a:p>
        </p:txBody>
      </p:sp>
      <p:sp>
        <p:nvSpPr>
          <p:cNvPr id="84" name="CuadroTexto 83">
            <a:extLst>
              <a:ext uri="{FF2B5EF4-FFF2-40B4-BE49-F238E27FC236}">
                <a16:creationId xmlns="" xmlns:a16="http://schemas.microsoft.com/office/drawing/2014/main" id="{D944270D-10AF-4E6B-B37E-3743DE467728}"/>
              </a:ext>
            </a:extLst>
          </p:cNvPr>
          <p:cNvSpPr txBox="1"/>
          <p:nvPr/>
        </p:nvSpPr>
        <p:spPr>
          <a:xfrm>
            <a:off x="5416289" y="5786003"/>
            <a:ext cx="620839" cy="620683"/>
          </a:xfrm>
          <a:prstGeom prst="rect">
            <a:avLst/>
          </a:prstGeom>
          <a:noFill/>
          <a:ln>
            <a:solidFill>
              <a:schemeClr val="tx1"/>
            </a:solidFill>
          </a:ln>
        </p:spPr>
        <p:txBody>
          <a:bodyPr wrap="square" rtlCol="0">
            <a:spAutoFit/>
          </a:bodyPr>
          <a:lstStyle/>
          <a:p>
            <a:pPr algn="ctr"/>
            <a:r>
              <a:rPr lang="es-ES_tradnl" sz="429" dirty="0">
                <a:cs typeface="Calibri"/>
              </a:rPr>
              <a:t>Aumentar el conocimiento por parte de los diferentes actores de la normatividad SISO, ambiental y de prestación del servicio vigente.</a:t>
            </a:r>
          </a:p>
        </p:txBody>
      </p:sp>
      <p:sp>
        <p:nvSpPr>
          <p:cNvPr id="85" name="CuadroTexto 84">
            <a:extLst>
              <a:ext uri="{FF2B5EF4-FFF2-40B4-BE49-F238E27FC236}">
                <a16:creationId xmlns="" xmlns:a16="http://schemas.microsoft.com/office/drawing/2014/main" id="{4876A220-E836-4256-BE4B-C7733594B459}"/>
              </a:ext>
            </a:extLst>
          </p:cNvPr>
          <p:cNvSpPr txBox="1"/>
          <p:nvPr/>
        </p:nvSpPr>
        <p:spPr>
          <a:xfrm>
            <a:off x="6193885" y="5787105"/>
            <a:ext cx="609700" cy="686726"/>
          </a:xfrm>
          <a:prstGeom prst="rect">
            <a:avLst/>
          </a:prstGeom>
          <a:noFill/>
          <a:ln>
            <a:solidFill>
              <a:schemeClr val="tx1"/>
            </a:solidFill>
          </a:ln>
        </p:spPr>
        <p:txBody>
          <a:bodyPr wrap="square" rtlCol="0">
            <a:spAutoFit/>
          </a:bodyPr>
          <a:lstStyle/>
          <a:p>
            <a:pPr algn="ctr"/>
            <a:r>
              <a:rPr lang="es-ES_tradnl" sz="429" dirty="0">
                <a:ea typeface="+mn-lt"/>
                <a:cs typeface="+mn-lt"/>
              </a:rPr>
              <a:t>Aumentar el  interés por los procesos de formalización y fortalecimiento empresarial por parte de las organizaciones de recicladores</a:t>
            </a:r>
            <a:endParaRPr lang="es-ES" sz="429" dirty="0">
              <a:cs typeface="Calibri"/>
            </a:endParaRPr>
          </a:p>
        </p:txBody>
      </p:sp>
      <p:sp>
        <p:nvSpPr>
          <p:cNvPr id="86" name="CuadroTexto 85">
            <a:extLst>
              <a:ext uri="{FF2B5EF4-FFF2-40B4-BE49-F238E27FC236}">
                <a16:creationId xmlns="" xmlns:a16="http://schemas.microsoft.com/office/drawing/2014/main" id="{D779057F-441E-4015-8BDE-2AF405F732BD}"/>
              </a:ext>
            </a:extLst>
          </p:cNvPr>
          <p:cNvSpPr txBox="1"/>
          <p:nvPr/>
        </p:nvSpPr>
        <p:spPr>
          <a:xfrm>
            <a:off x="6965911" y="5786945"/>
            <a:ext cx="609700" cy="818814"/>
          </a:xfrm>
          <a:prstGeom prst="rect">
            <a:avLst/>
          </a:prstGeom>
          <a:noFill/>
          <a:ln>
            <a:solidFill>
              <a:schemeClr val="tx1"/>
            </a:solidFill>
          </a:ln>
        </p:spPr>
        <p:txBody>
          <a:bodyPr wrap="square" rtlCol="0">
            <a:spAutoFit/>
          </a:bodyPr>
          <a:lstStyle/>
          <a:p>
            <a:pPr algn="ctr"/>
            <a:r>
              <a:rPr lang="es-ES_tradnl" sz="429" dirty="0">
                <a:cs typeface="Calibri"/>
              </a:rPr>
              <a:t>Aumentar la disponibilidad y puesta en marcha de programas de</a:t>
            </a:r>
            <a:r>
              <a:rPr lang="es-ES_tradnl" sz="429" b="1" dirty="0">
                <a:cs typeface="Calibri"/>
              </a:rPr>
              <a:t> </a:t>
            </a:r>
            <a:r>
              <a:rPr lang="es-ES_tradnl" sz="429" dirty="0">
                <a:cs typeface="Calibri"/>
              </a:rPr>
              <a:t>aprovechamiento de residuos orgánicos a gran escala (escala visible) que incentiven la separación</a:t>
            </a:r>
            <a:endParaRPr lang="es-ES_tradnl" sz="429" b="1" dirty="0">
              <a:cs typeface="Calibri"/>
            </a:endParaRPr>
          </a:p>
        </p:txBody>
      </p:sp>
      <p:sp>
        <p:nvSpPr>
          <p:cNvPr id="87" name="CuadroTexto 86">
            <a:extLst>
              <a:ext uri="{FF2B5EF4-FFF2-40B4-BE49-F238E27FC236}">
                <a16:creationId xmlns="" xmlns:a16="http://schemas.microsoft.com/office/drawing/2014/main" id="{9E7F0D0E-379B-4707-B498-1B5ADD8A6716}"/>
              </a:ext>
            </a:extLst>
          </p:cNvPr>
          <p:cNvSpPr txBox="1"/>
          <p:nvPr/>
        </p:nvSpPr>
        <p:spPr>
          <a:xfrm>
            <a:off x="8214162" y="5667132"/>
            <a:ext cx="722960" cy="620683"/>
          </a:xfrm>
          <a:prstGeom prst="rect">
            <a:avLst/>
          </a:prstGeom>
          <a:noFill/>
          <a:ln>
            <a:solidFill>
              <a:schemeClr val="tx1"/>
            </a:solidFill>
          </a:ln>
        </p:spPr>
        <p:txBody>
          <a:bodyPr wrap="square" rtlCol="0">
            <a:spAutoFit/>
          </a:bodyPr>
          <a:lstStyle/>
          <a:p>
            <a:pPr algn="ctr"/>
            <a:r>
              <a:rPr lang="es-ES_tradnl" sz="429" dirty="0">
                <a:latin typeface="Calibri"/>
                <a:cs typeface="Calibri"/>
              </a:rPr>
              <a:t>Aumentar la compilación técnico - operativa y disponibilidad de planes de contingencia para la prestación de la actividad de aprovechamiento</a:t>
            </a:r>
          </a:p>
        </p:txBody>
      </p:sp>
      <p:sp>
        <p:nvSpPr>
          <p:cNvPr id="89" name="CuadroTexto 88">
            <a:extLst>
              <a:ext uri="{FF2B5EF4-FFF2-40B4-BE49-F238E27FC236}">
                <a16:creationId xmlns="" xmlns:a16="http://schemas.microsoft.com/office/drawing/2014/main" id="{704B02D7-0DC7-4FFA-A47C-03C4AD6A30AE}"/>
              </a:ext>
            </a:extLst>
          </p:cNvPr>
          <p:cNvSpPr txBox="1"/>
          <p:nvPr/>
        </p:nvSpPr>
        <p:spPr>
          <a:xfrm>
            <a:off x="8986188" y="5497137"/>
            <a:ext cx="803888" cy="422552"/>
          </a:xfrm>
          <a:prstGeom prst="rect">
            <a:avLst/>
          </a:prstGeom>
          <a:noFill/>
          <a:ln>
            <a:solidFill>
              <a:schemeClr val="tx1"/>
            </a:solidFill>
          </a:ln>
        </p:spPr>
        <p:txBody>
          <a:bodyPr wrap="square" rtlCol="0">
            <a:spAutoFit/>
          </a:bodyPr>
          <a:lstStyle/>
          <a:p>
            <a:pPr algn="ctr"/>
            <a:r>
              <a:rPr lang="es-CO" sz="429" dirty="0">
                <a:cs typeface="Calibri"/>
              </a:rPr>
              <a:t>Aumentar la gestión de la  innovación en el desarrollo de la prestación de la actividad de aprovechamiento</a:t>
            </a:r>
          </a:p>
        </p:txBody>
      </p:sp>
      <p:sp>
        <p:nvSpPr>
          <p:cNvPr id="90" name="CuadroTexto 89">
            <a:extLst>
              <a:ext uri="{FF2B5EF4-FFF2-40B4-BE49-F238E27FC236}">
                <a16:creationId xmlns="" xmlns:a16="http://schemas.microsoft.com/office/drawing/2014/main" id="{2E67B126-9287-4E0F-B6F5-611CD250EC91}"/>
              </a:ext>
            </a:extLst>
          </p:cNvPr>
          <p:cNvSpPr txBox="1"/>
          <p:nvPr/>
        </p:nvSpPr>
        <p:spPr>
          <a:xfrm>
            <a:off x="2515544" y="2381104"/>
            <a:ext cx="738654" cy="356508"/>
          </a:xfrm>
          <a:prstGeom prst="rect">
            <a:avLst/>
          </a:prstGeom>
          <a:noFill/>
          <a:ln>
            <a:solidFill>
              <a:schemeClr val="tx1"/>
            </a:solidFill>
          </a:ln>
        </p:spPr>
        <p:txBody>
          <a:bodyPr wrap="square" rtlCol="0">
            <a:spAutoFit/>
          </a:bodyPr>
          <a:lstStyle/>
          <a:p>
            <a:pPr algn="ctr"/>
            <a:r>
              <a:rPr lang="es-ES_tradnl" sz="429" dirty="0">
                <a:latin typeface="Calibri"/>
                <a:cs typeface="Calibri"/>
              </a:rPr>
              <a:t>Aumentar la gestión, aprovechamiento  y manejo de los residuos orgánicos</a:t>
            </a:r>
          </a:p>
        </p:txBody>
      </p:sp>
      <p:sp>
        <p:nvSpPr>
          <p:cNvPr id="92" name="CuadroTexto 91">
            <a:extLst>
              <a:ext uri="{FF2B5EF4-FFF2-40B4-BE49-F238E27FC236}">
                <a16:creationId xmlns="" xmlns:a16="http://schemas.microsoft.com/office/drawing/2014/main" id="{24F0424F-AE55-4DAB-B979-4ADA8C0319BF}"/>
              </a:ext>
            </a:extLst>
          </p:cNvPr>
          <p:cNvSpPr txBox="1"/>
          <p:nvPr/>
        </p:nvSpPr>
        <p:spPr>
          <a:xfrm>
            <a:off x="4084090" y="2180141"/>
            <a:ext cx="548336" cy="686726"/>
          </a:xfrm>
          <a:prstGeom prst="rect">
            <a:avLst/>
          </a:prstGeom>
          <a:noFill/>
          <a:ln>
            <a:solidFill>
              <a:schemeClr val="tx1"/>
            </a:solidFill>
          </a:ln>
        </p:spPr>
        <p:txBody>
          <a:bodyPr wrap="square" rtlCol="0">
            <a:spAutoFit/>
          </a:bodyPr>
          <a:lstStyle/>
          <a:p>
            <a:pPr algn="ctr"/>
            <a:r>
              <a:rPr lang="es-CO" sz="429" dirty="0">
                <a:cs typeface="Arial"/>
              </a:rPr>
              <a:t>Aumentar la eficiencia y efectividad en procesos de acompañamiento a organizaciones de recicladores de oficio</a:t>
            </a:r>
            <a:endParaRPr lang="es-ES_tradnl" sz="429" b="1" dirty="0">
              <a:cs typeface="Calibri" panose="020F0502020204030204" pitchFamily="34" charset="0"/>
            </a:endParaRPr>
          </a:p>
        </p:txBody>
      </p:sp>
      <p:sp>
        <p:nvSpPr>
          <p:cNvPr id="93" name="CuadroTexto 92">
            <a:extLst>
              <a:ext uri="{FF2B5EF4-FFF2-40B4-BE49-F238E27FC236}">
                <a16:creationId xmlns="" xmlns:a16="http://schemas.microsoft.com/office/drawing/2014/main" id="{A0CF8464-34E3-46CC-9B50-2D4BDF94CBBC}"/>
              </a:ext>
            </a:extLst>
          </p:cNvPr>
          <p:cNvSpPr txBox="1"/>
          <p:nvPr/>
        </p:nvSpPr>
        <p:spPr>
          <a:xfrm>
            <a:off x="4757634" y="2205004"/>
            <a:ext cx="609700" cy="686726"/>
          </a:xfrm>
          <a:prstGeom prst="rect">
            <a:avLst/>
          </a:prstGeom>
          <a:noFill/>
          <a:ln>
            <a:solidFill>
              <a:schemeClr val="tx1"/>
            </a:solidFill>
          </a:ln>
        </p:spPr>
        <p:txBody>
          <a:bodyPr wrap="square" rtlCol="0">
            <a:spAutoFit/>
          </a:bodyPr>
          <a:lstStyle/>
          <a:p>
            <a:pPr algn="ctr"/>
            <a:r>
              <a:rPr lang="es-ES_tradnl" sz="429" dirty="0">
                <a:ea typeface="+mn-lt"/>
                <a:cs typeface="+mn-lt"/>
              </a:rPr>
              <a:t>Disminuir el desgaste institucional a nivel técnico y administrativo con aumento de la rentabilidad social, económica y ambiental</a:t>
            </a:r>
            <a:endParaRPr lang="es-ES" sz="429" dirty="0"/>
          </a:p>
        </p:txBody>
      </p:sp>
      <p:sp>
        <p:nvSpPr>
          <p:cNvPr id="95" name="CuadroTexto 94">
            <a:extLst>
              <a:ext uri="{FF2B5EF4-FFF2-40B4-BE49-F238E27FC236}">
                <a16:creationId xmlns="" xmlns:a16="http://schemas.microsoft.com/office/drawing/2014/main" id="{18D590DA-3C83-4167-8C86-D8A659AADFF5}"/>
              </a:ext>
            </a:extLst>
          </p:cNvPr>
          <p:cNvSpPr txBox="1"/>
          <p:nvPr/>
        </p:nvSpPr>
        <p:spPr>
          <a:xfrm>
            <a:off x="5518615" y="2073100"/>
            <a:ext cx="609700" cy="686726"/>
          </a:xfrm>
          <a:prstGeom prst="rect">
            <a:avLst/>
          </a:prstGeom>
          <a:noFill/>
          <a:ln>
            <a:solidFill>
              <a:schemeClr val="tx1"/>
            </a:solidFill>
          </a:ln>
        </p:spPr>
        <p:txBody>
          <a:bodyPr wrap="square" rtlCol="0">
            <a:spAutoFit/>
          </a:bodyPr>
          <a:lstStyle/>
          <a:p>
            <a:pPr algn="ctr"/>
            <a:r>
              <a:rPr lang="es-ES_tradnl" sz="429" dirty="0">
                <a:cs typeface="Calibri"/>
              </a:rPr>
              <a:t>Disminuir la pérdida del potencial de </a:t>
            </a:r>
            <a:r>
              <a:rPr lang="es-ES" sz="429" dirty="0">
                <a:ea typeface="+mn-lt"/>
                <a:cs typeface="+mn-lt"/>
              </a:rPr>
              <a:t>aprovechamiento de los residuos orgánicos</a:t>
            </a:r>
            <a:r>
              <a:rPr lang="es-ES_tradnl" sz="429" dirty="0">
                <a:cs typeface="Calibri"/>
              </a:rPr>
              <a:t> para la reconformación y reacondicionamiento del suelo.</a:t>
            </a:r>
          </a:p>
        </p:txBody>
      </p:sp>
      <p:sp>
        <p:nvSpPr>
          <p:cNvPr id="96" name="CuadroTexto 95">
            <a:extLst>
              <a:ext uri="{FF2B5EF4-FFF2-40B4-BE49-F238E27FC236}">
                <a16:creationId xmlns="" xmlns:a16="http://schemas.microsoft.com/office/drawing/2014/main" id="{444915CA-6E33-4235-BCFE-3C57DB8ADC97}"/>
              </a:ext>
            </a:extLst>
          </p:cNvPr>
          <p:cNvSpPr txBox="1"/>
          <p:nvPr/>
        </p:nvSpPr>
        <p:spPr>
          <a:xfrm>
            <a:off x="6266843" y="2069495"/>
            <a:ext cx="498230" cy="752770"/>
          </a:xfrm>
          <a:prstGeom prst="rect">
            <a:avLst/>
          </a:prstGeom>
          <a:noFill/>
          <a:ln>
            <a:solidFill>
              <a:schemeClr val="tx1"/>
            </a:solidFill>
          </a:ln>
        </p:spPr>
        <p:txBody>
          <a:bodyPr wrap="square" rtlCol="0">
            <a:spAutoFit/>
          </a:bodyPr>
          <a:lstStyle/>
          <a:p>
            <a:pPr algn="ctr"/>
            <a:r>
              <a:rPr lang="es-ES_tradnl" sz="429" dirty="0">
                <a:cs typeface="Calibri"/>
              </a:rPr>
              <a:t>Bajar la tasa de vertimiento de sustancias de interés ambiental y sanitario a las fuentes superficiales de la ciudad</a:t>
            </a:r>
          </a:p>
        </p:txBody>
      </p:sp>
      <p:sp>
        <p:nvSpPr>
          <p:cNvPr id="98" name="CuadroTexto 97">
            <a:extLst>
              <a:ext uri="{FF2B5EF4-FFF2-40B4-BE49-F238E27FC236}">
                <a16:creationId xmlns="" xmlns:a16="http://schemas.microsoft.com/office/drawing/2014/main" id="{58D55483-A881-4FC2-8C58-64B4A5D6FEEE}"/>
              </a:ext>
            </a:extLst>
          </p:cNvPr>
          <p:cNvSpPr txBox="1"/>
          <p:nvPr/>
        </p:nvSpPr>
        <p:spPr>
          <a:xfrm>
            <a:off x="6893414" y="2194620"/>
            <a:ext cx="522292" cy="620683"/>
          </a:xfrm>
          <a:prstGeom prst="rect">
            <a:avLst/>
          </a:prstGeom>
          <a:noFill/>
          <a:ln>
            <a:solidFill>
              <a:schemeClr val="tx1"/>
            </a:solidFill>
          </a:ln>
        </p:spPr>
        <p:txBody>
          <a:bodyPr wrap="square" rtlCol="0">
            <a:spAutoFit/>
          </a:bodyPr>
          <a:lstStyle/>
          <a:p>
            <a:pPr algn="ctr"/>
            <a:r>
              <a:rPr lang="es-ES" sz="429" dirty="0">
                <a:cs typeface="Calibri"/>
              </a:rPr>
              <a:t>Disminuir la disposición de residuos en la estructura ecológica principal del Distrito Capital.</a:t>
            </a:r>
            <a:endParaRPr lang="es-ES" sz="429" dirty="0"/>
          </a:p>
        </p:txBody>
      </p:sp>
      <p:sp>
        <p:nvSpPr>
          <p:cNvPr id="99" name="CuadroTexto 98">
            <a:extLst>
              <a:ext uri="{FF2B5EF4-FFF2-40B4-BE49-F238E27FC236}">
                <a16:creationId xmlns="" xmlns:a16="http://schemas.microsoft.com/office/drawing/2014/main" id="{E3C4673F-8D81-45BA-A196-48F1691F6AFC}"/>
              </a:ext>
            </a:extLst>
          </p:cNvPr>
          <p:cNvSpPr txBox="1"/>
          <p:nvPr/>
        </p:nvSpPr>
        <p:spPr>
          <a:xfrm>
            <a:off x="7523044" y="2333303"/>
            <a:ext cx="637939" cy="488595"/>
          </a:xfrm>
          <a:prstGeom prst="rect">
            <a:avLst/>
          </a:prstGeom>
          <a:noFill/>
          <a:ln>
            <a:solidFill>
              <a:schemeClr val="tx1"/>
            </a:solidFill>
          </a:ln>
        </p:spPr>
        <p:txBody>
          <a:bodyPr wrap="square" rtlCol="0">
            <a:spAutoFit/>
          </a:bodyPr>
          <a:lstStyle/>
          <a:p>
            <a:pPr algn="ctr"/>
            <a:r>
              <a:rPr lang="es-ES" sz="429" dirty="0">
                <a:cs typeface="Calibri"/>
              </a:rPr>
              <a:t>Disminuir el aumento en la informalidad de la prestación de la actividad de aprovechamiento</a:t>
            </a:r>
          </a:p>
        </p:txBody>
      </p:sp>
      <p:sp>
        <p:nvSpPr>
          <p:cNvPr id="101" name="CuadroTexto 100">
            <a:extLst>
              <a:ext uri="{FF2B5EF4-FFF2-40B4-BE49-F238E27FC236}">
                <a16:creationId xmlns="" xmlns:a16="http://schemas.microsoft.com/office/drawing/2014/main" id="{08FABE52-840F-4632-94C9-018EDD179532}"/>
              </a:ext>
            </a:extLst>
          </p:cNvPr>
          <p:cNvSpPr txBox="1"/>
          <p:nvPr/>
        </p:nvSpPr>
        <p:spPr>
          <a:xfrm>
            <a:off x="8282244" y="2402860"/>
            <a:ext cx="590301" cy="356508"/>
          </a:xfrm>
          <a:prstGeom prst="rect">
            <a:avLst/>
          </a:prstGeom>
          <a:noFill/>
          <a:ln>
            <a:solidFill>
              <a:schemeClr val="tx1"/>
            </a:solidFill>
          </a:ln>
        </p:spPr>
        <p:txBody>
          <a:bodyPr wrap="square" rtlCol="0">
            <a:spAutoFit/>
          </a:bodyPr>
          <a:lstStyle/>
          <a:p>
            <a:pPr algn="ctr"/>
            <a:r>
              <a:rPr lang="es-ES_tradnl" sz="429" dirty="0">
                <a:cs typeface="Calibri"/>
              </a:rPr>
              <a:t>Bajar costos de operación de la recolección y transporte</a:t>
            </a:r>
          </a:p>
        </p:txBody>
      </p:sp>
      <p:sp>
        <p:nvSpPr>
          <p:cNvPr id="102" name="CuadroTexto 101">
            <a:extLst>
              <a:ext uri="{FF2B5EF4-FFF2-40B4-BE49-F238E27FC236}">
                <a16:creationId xmlns="" xmlns:a16="http://schemas.microsoft.com/office/drawing/2014/main" id="{BC4F0F35-8313-485E-9035-7AB873AE3563}"/>
              </a:ext>
            </a:extLst>
          </p:cNvPr>
          <p:cNvSpPr txBox="1"/>
          <p:nvPr/>
        </p:nvSpPr>
        <p:spPr>
          <a:xfrm>
            <a:off x="9028865" y="2465207"/>
            <a:ext cx="761211" cy="290464"/>
          </a:xfrm>
          <a:prstGeom prst="rect">
            <a:avLst/>
          </a:prstGeom>
          <a:noFill/>
          <a:ln>
            <a:solidFill>
              <a:schemeClr val="tx1"/>
            </a:solidFill>
          </a:ln>
        </p:spPr>
        <p:txBody>
          <a:bodyPr wrap="square" rtlCol="0">
            <a:spAutoFit/>
          </a:bodyPr>
          <a:lstStyle/>
          <a:p>
            <a:pPr algn="ctr"/>
            <a:r>
              <a:rPr lang="es-ES_tradnl" sz="429" dirty="0">
                <a:latin typeface="Calibri"/>
                <a:cs typeface="Calibri"/>
              </a:rPr>
              <a:t>Aumentar el cumplimiento de la normatividad vigente</a:t>
            </a:r>
          </a:p>
        </p:txBody>
      </p:sp>
      <p:sp>
        <p:nvSpPr>
          <p:cNvPr id="103" name="CuadroTexto 102">
            <a:extLst>
              <a:ext uri="{FF2B5EF4-FFF2-40B4-BE49-F238E27FC236}">
                <a16:creationId xmlns="" xmlns:a16="http://schemas.microsoft.com/office/drawing/2014/main" id="{D25CDB99-5575-4D04-B592-3BCBBFB54236}"/>
              </a:ext>
            </a:extLst>
          </p:cNvPr>
          <p:cNvSpPr txBox="1"/>
          <p:nvPr/>
        </p:nvSpPr>
        <p:spPr>
          <a:xfrm>
            <a:off x="3405478" y="2250160"/>
            <a:ext cx="557754" cy="554639"/>
          </a:xfrm>
          <a:prstGeom prst="rect">
            <a:avLst/>
          </a:prstGeom>
          <a:noFill/>
          <a:ln>
            <a:solidFill>
              <a:schemeClr val="tx1"/>
            </a:solidFill>
          </a:ln>
        </p:spPr>
        <p:txBody>
          <a:bodyPr wrap="square" rtlCol="0">
            <a:spAutoFit/>
          </a:bodyPr>
          <a:lstStyle/>
          <a:p>
            <a:pPr algn="ctr"/>
            <a:r>
              <a:rPr lang="es-ES_tradnl" sz="429" dirty="0">
                <a:cs typeface="Calibri"/>
              </a:rPr>
              <a:t>Bajar la disposición final en el RSDJ de materiales que pudieron ser tratados o aprovechados</a:t>
            </a:r>
          </a:p>
        </p:txBody>
      </p:sp>
      <p:sp>
        <p:nvSpPr>
          <p:cNvPr id="105" name="CuadroTexto 104">
            <a:extLst>
              <a:ext uri="{FF2B5EF4-FFF2-40B4-BE49-F238E27FC236}">
                <a16:creationId xmlns="" xmlns:a16="http://schemas.microsoft.com/office/drawing/2014/main" id="{3A9AB99A-2EC7-4680-A953-CEB82AA5883B}"/>
              </a:ext>
            </a:extLst>
          </p:cNvPr>
          <p:cNvSpPr txBox="1"/>
          <p:nvPr/>
        </p:nvSpPr>
        <p:spPr>
          <a:xfrm>
            <a:off x="3451968" y="1580625"/>
            <a:ext cx="657362" cy="356508"/>
          </a:xfrm>
          <a:prstGeom prst="rect">
            <a:avLst/>
          </a:prstGeom>
          <a:noFill/>
          <a:ln>
            <a:solidFill>
              <a:schemeClr val="tx1"/>
            </a:solidFill>
          </a:ln>
        </p:spPr>
        <p:txBody>
          <a:bodyPr wrap="square" rtlCol="0">
            <a:spAutoFit/>
          </a:bodyPr>
          <a:lstStyle/>
          <a:p>
            <a:pPr algn="ctr"/>
            <a:r>
              <a:rPr lang="es-ES_tradnl" sz="429" dirty="0">
                <a:cs typeface="Calibri"/>
              </a:rPr>
              <a:t>Bajar la tasa de agotamiento de la vida útil del Relleno Sanitario Doña Juana</a:t>
            </a:r>
          </a:p>
        </p:txBody>
      </p:sp>
      <p:sp>
        <p:nvSpPr>
          <p:cNvPr id="106" name="CuadroTexto 105">
            <a:extLst>
              <a:ext uri="{FF2B5EF4-FFF2-40B4-BE49-F238E27FC236}">
                <a16:creationId xmlns="" xmlns:a16="http://schemas.microsoft.com/office/drawing/2014/main" id="{85E7CA60-64C4-4657-BB5A-4367999EA60F}"/>
              </a:ext>
            </a:extLst>
          </p:cNvPr>
          <p:cNvSpPr txBox="1"/>
          <p:nvPr/>
        </p:nvSpPr>
        <p:spPr>
          <a:xfrm>
            <a:off x="2517056" y="1575558"/>
            <a:ext cx="738654" cy="422552"/>
          </a:xfrm>
          <a:prstGeom prst="rect">
            <a:avLst/>
          </a:prstGeom>
          <a:noFill/>
          <a:ln>
            <a:solidFill>
              <a:schemeClr val="tx1"/>
            </a:solidFill>
          </a:ln>
        </p:spPr>
        <p:txBody>
          <a:bodyPr wrap="square" rtlCol="0">
            <a:spAutoFit/>
          </a:bodyPr>
          <a:lstStyle/>
          <a:p>
            <a:pPr algn="ctr"/>
            <a:r>
              <a:rPr lang="es-CO" sz="429" dirty="0">
                <a:cs typeface="Arial"/>
              </a:rPr>
              <a:t>Generar conocimiento en la ciudadanía sobre la gestión adecuada de materiales aprovechables</a:t>
            </a:r>
            <a:endParaRPr lang="es-ES_tradnl" sz="429" b="1" dirty="0">
              <a:cs typeface="Calibri" panose="020F0502020204030204" pitchFamily="34" charset="0"/>
            </a:endParaRPr>
          </a:p>
        </p:txBody>
      </p:sp>
      <p:sp>
        <p:nvSpPr>
          <p:cNvPr id="108" name="CuadroTexto 107">
            <a:extLst>
              <a:ext uri="{FF2B5EF4-FFF2-40B4-BE49-F238E27FC236}">
                <a16:creationId xmlns="" xmlns:a16="http://schemas.microsoft.com/office/drawing/2014/main" id="{F85C2E9C-4AED-4E71-9E40-96A12369D995}"/>
              </a:ext>
            </a:extLst>
          </p:cNvPr>
          <p:cNvSpPr txBox="1"/>
          <p:nvPr/>
        </p:nvSpPr>
        <p:spPr>
          <a:xfrm>
            <a:off x="4347864" y="1583733"/>
            <a:ext cx="759240" cy="422552"/>
          </a:xfrm>
          <a:prstGeom prst="rect">
            <a:avLst/>
          </a:prstGeom>
          <a:no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29" dirty="0">
                <a:ea typeface="+mn-lt"/>
                <a:cs typeface="+mn-lt"/>
              </a:rPr>
              <a:t>Mantener estable el numero de prestadores de la actividad de aprovechamiento según la normatividad vigente</a:t>
            </a:r>
            <a:endParaRPr lang="es-ES" sz="429" dirty="0"/>
          </a:p>
        </p:txBody>
      </p:sp>
      <p:sp>
        <p:nvSpPr>
          <p:cNvPr id="109" name="CuadroTexto 108">
            <a:extLst>
              <a:ext uri="{FF2B5EF4-FFF2-40B4-BE49-F238E27FC236}">
                <a16:creationId xmlns="" xmlns:a16="http://schemas.microsoft.com/office/drawing/2014/main" id="{0C92C4D6-9EA6-4162-8676-7DFF0A8374AC}"/>
              </a:ext>
            </a:extLst>
          </p:cNvPr>
          <p:cNvSpPr txBox="1"/>
          <p:nvPr/>
        </p:nvSpPr>
        <p:spPr>
          <a:xfrm>
            <a:off x="3801649" y="972438"/>
            <a:ext cx="609700" cy="356508"/>
          </a:xfrm>
          <a:prstGeom prst="rect">
            <a:avLst/>
          </a:prstGeom>
          <a:noFill/>
          <a:ln>
            <a:solidFill>
              <a:schemeClr val="tx1"/>
            </a:solidFill>
          </a:ln>
        </p:spPr>
        <p:txBody>
          <a:bodyPr wrap="square" rtlCol="0">
            <a:spAutoFit/>
          </a:bodyPr>
          <a:lstStyle/>
          <a:p>
            <a:pPr algn="ctr"/>
            <a:r>
              <a:rPr lang="es-ES_tradnl" sz="429" dirty="0">
                <a:cs typeface="Calibri"/>
              </a:rPr>
              <a:t>Minimizar la Inequidad entre organizaciones de recicladores</a:t>
            </a:r>
            <a:endParaRPr lang="es-ES" sz="429" dirty="0"/>
          </a:p>
        </p:txBody>
      </p:sp>
      <p:sp>
        <p:nvSpPr>
          <p:cNvPr id="110" name="CuadroTexto 109">
            <a:extLst>
              <a:ext uri="{FF2B5EF4-FFF2-40B4-BE49-F238E27FC236}">
                <a16:creationId xmlns="" xmlns:a16="http://schemas.microsoft.com/office/drawing/2014/main" id="{151150FD-AD13-4DB3-8BB9-61DD5484707F}"/>
              </a:ext>
            </a:extLst>
          </p:cNvPr>
          <p:cNvSpPr txBox="1"/>
          <p:nvPr/>
        </p:nvSpPr>
        <p:spPr>
          <a:xfrm>
            <a:off x="5772902" y="1517853"/>
            <a:ext cx="806242" cy="422552"/>
          </a:xfrm>
          <a:prstGeom prst="rect">
            <a:avLst/>
          </a:prstGeom>
          <a:noFill/>
          <a:ln>
            <a:solidFill>
              <a:schemeClr val="tx1"/>
            </a:solidFill>
          </a:ln>
        </p:spPr>
        <p:txBody>
          <a:bodyPr wrap="square" rtlCol="0">
            <a:spAutoFit/>
          </a:bodyPr>
          <a:lstStyle/>
          <a:p>
            <a:pPr algn="ctr"/>
            <a:r>
              <a:rPr lang="es-ES_tradnl" sz="429" dirty="0">
                <a:ea typeface="+mn-lt"/>
                <a:cs typeface="+mn-lt"/>
              </a:rPr>
              <a:t>Disminuir la percepción ciudadana negativa frente  a la  institucionalidad por los aumentos relacionados con la tarifa de aseo</a:t>
            </a:r>
            <a:endParaRPr lang="es-ES" sz="429" dirty="0"/>
          </a:p>
        </p:txBody>
      </p:sp>
      <p:sp>
        <p:nvSpPr>
          <p:cNvPr id="111" name="CuadroTexto 110">
            <a:extLst>
              <a:ext uri="{FF2B5EF4-FFF2-40B4-BE49-F238E27FC236}">
                <a16:creationId xmlns="" xmlns:a16="http://schemas.microsoft.com/office/drawing/2014/main" id="{05F3D509-F225-4501-8E8E-856CC5DCDE43}"/>
              </a:ext>
            </a:extLst>
          </p:cNvPr>
          <p:cNvSpPr txBox="1"/>
          <p:nvPr/>
        </p:nvSpPr>
        <p:spPr>
          <a:xfrm>
            <a:off x="7175653" y="1580625"/>
            <a:ext cx="637939" cy="422552"/>
          </a:xfrm>
          <a:prstGeom prst="rect">
            <a:avLst/>
          </a:prstGeom>
          <a:noFill/>
          <a:ln>
            <a:solidFill>
              <a:schemeClr val="tx1"/>
            </a:solidFill>
          </a:ln>
        </p:spPr>
        <p:txBody>
          <a:bodyPr wrap="square" rtlCol="0">
            <a:spAutoFit/>
          </a:bodyPr>
          <a:lstStyle/>
          <a:p>
            <a:pPr algn="ctr"/>
            <a:r>
              <a:rPr lang="es-ES_tradnl" sz="429" dirty="0">
                <a:cs typeface="Calibri"/>
              </a:rPr>
              <a:t>Bajar la tasa de necesidad de extracción de materia prima virgen.</a:t>
            </a:r>
          </a:p>
        </p:txBody>
      </p:sp>
      <p:sp>
        <p:nvSpPr>
          <p:cNvPr id="115" name="CuadroTexto 114">
            <a:extLst>
              <a:ext uri="{FF2B5EF4-FFF2-40B4-BE49-F238E27FC236}">
                <a16:creationId xmlns="" xmlns:a16="http://schemas.microsoft.com/office/drawing/2014/main" id="{CA8E1EE9-8D51-46DA-85E6-3FF69A8EF61E}"/>
              </a:ext>
            </a:extLst>
          </p:cNvPr>
          <p:cNvSpPr txBox="1"/>
          <p:nvPr/>
        </p:nvSpPr>
        <p:spPr>
          <a:xfrm>
            <a:off x="5866474" y="700240"/>
            <a:ext cx="674549" cy="488595"/>
          </a:xfrm>
          <a:prstGeom prst="rect">
            <a:avLst/>
          </a:prstGeom>
          <a:noFill/>
          <a:ln>
            <a:solidFill>
              <a:schemeClr val="tx1"/>
            </a:solidFill>
          </a:ln>
        </p:spPr>
        <p:txBody>
          <a:bodyPr wrap="square" rtlCol="0">
            <a:spAutoFit/>
          </a:bodyPr>
          <a:lstStyle/>
          <a:p>
            <a:pPr algn="ctr"/>
            <a:r>
              <a:rPr lang="es-ES_tradnl" sz="429" dirty="0">
                <a:ea typeface="+mn-lt"/>
                <a:cs typeface="+mn-lt"/>
              </a:rPr>
              <a:t>Disminuir la Tasa de Aumento en la tarifa de aseo a los ciudadanos y aumentar resultados en aprovechamiento</a:t>
            </a:r>
            <a:endParaRPr lang="es-ES" sz="429" dirty="0"/>
          </a:p>
        </p:txBody>
      </p:sp>
      <p:sp>
        <p:nvSpPr>
          <p:cNvPr id="116" name="CuadroTexto 115">
            <a:extLst>
              <a:ext uri="{FF2B5EF4-FFF2-40B4-BE49-F238E27FC236}">
                <a16:creationId xmlns="" xmlns:a16="http://schemas.microsoft.com/office/drawing/2014/main" id="{FBD78D15-BF0F-441B-A351-F5CB19A921E7}"/>
              </a:ext>
            </a:extLst>
          </p:cNvPr>
          <p:cNvSpPr txBox="1"/>
          <p:nvPr/>
        </p:nvSpPr>
        <p:spPr>
          <a:xfrm>
            <a:off x="8258425" y="1514259"/>
            <a:ext cx="637939" cy="488595"/>
          </a:xfrm>
          <a:prstGeom prst="rect">
            <a:avLst/>
          </a:prstGeom>
          <a:noFill/>
          <a:ln>
            <a:solidFill>
              <a:schemeClr val="tx1"/>
            </a:solidFill>
          </a:ln>
        </p:spPr>
        <p:txBody>
          <a:bodyPr wrap="square" rtlCol="0">
            <a:spAutoFit/>
          </a:bodyPr>
          <a:lstStyle/>
          <a:p>
            <a:pPr algn="ctr"/>
            <a:r>
              <a:rPr lang="es-CO" sz="429" dirty="0">
                <a:latin typeface="Calibri"/>
                <a:cs typeface="Calibri"/>
              </a:rPr>
              <a:t>Bajar la tasa de afectación de ecosistemas, y contaminación del  suelo, del aire y del agua.</a:t>
            </a:r>
          </a:p>
        </p:txBody>
      </p:sp>
      <p:sp>
        <p:nvSpPr>
          <p:cNvPr id="117" name="CuadroTexto 116">
            <a:extLst>
              <a:ext uri="{FF2B5EF4-FFF2-40B4-BE49-F238E27FC236}">
                <a16:creationId xmlns="" xmlns:a16="http://schemas.microsoft.com/office/drawing/2014/main" id="{24B00D3C-1DBC-43B1-A6F7-EDDCF3F3A263}"/>
              </a:ext>
            </a:extLst>
          </p:cNvPr>
          <p:cNvSpPr txBox="1"/>
          <p:nvPr/>
        </p:nvSpPr>
        <p:spPr>
          <a:xfrm>
            <a:off x="9162308" y="1577012"/>
            <a:ext cx="498230" cy="422552"/>
          </a:xfrm>
          <a:prstGeom prst="rect">
            <a:avLst/>
          </a:prstGeom>
          <a:noFill/>
          <a:ln>
            <a:solidFill>
              <a:schemeClr val="tx1"/>
            </a:solidFill>
          </a:ln>
        </p:spPr>
        <p:txBody>
          <a:bodyPr wrap="square" rtlCol="0">
            <a:spAutoFit/>
          </a:bodyPr>
          <a:lstStyle/>
          <a:p>
            <a:pPr algn="ctr"/>
            <a:r>
              <a:rPr lang="es-CO" sz="429" dirty="0">
                <a:cs typeface="Arial"/>
              </a:rPr>
              <a:t>Disminuir la tasa de permanencia de puntos críticos</a:t>
            </a:r>
            <a:endParaRPr lang="en-US" sz="429" dirty="0">
              <a:cs typeface="Calibri" panose="020F0502020204030204"/>
            </a:endParaRPr>
          </a:p>
        </p:txBody>
      </p:sp>
      <p:sp>
        <p:nvSpPr>
          <p:cNvPr id="118" name="CuadroTexto 117">
            <a:extLst>
              <a:ext uri="{FF2B5EF4-FFF2-40B4-BE49-F238E27FC236}">
                <a16:creationId xmlns="" xmlns:a16="http://schemas.microsoft.com/office/drawing/2014/main" id="{74451CB8-490A-44DB-8CA2-C2778C435F42}"/>
              </a:ext>
            </a:extLst>
          </p:cNvPr>
          <p:cNvSpPr txBox="1"/>
          <p:nvPr/>
        </p:nvSpPr>
        <p:spPr>
          <a:xfrm>
            <a:off x="7125293" y="909130"/>
            <a:ext cx="738660" cy="356508"/>
          </a:xfrm>
          <a:prstGeom prst="rect">
            <a:avLst/>
          </a:prstGeom>
          <a:noFill/>
          <a:ln>
            <a:solidFill>
              <a:schemeClr val="tx1"/>
            </a:solidFill>
          </a:ln>
        </p:spPr>
        <p:txBody>
          <a:bodyPr wrap="square" rtlCol="0">
            <a:spAutoFit/>
          </a:bodyPr>
          <a:lstStyle/>
          <a:p>
            <a:pPr algn="ctr"/>
            <a:r>
              <a:rPr lang="es-ES_tradnl" sz="429" dirty="0">
                <a:cs typeface="Calibri"/>
              </a:rPr>
              <a:t>Generar beneficios para la ciudad a nivel ambiental, social y económico</a:t>
            </a:r>
          </a:p>
        </p:txBody>
      </p:sp>
      <p:sp>
        <p:nvSpPr>
          <p:cNvPr id="119" name="CuadroTexto 118">
            <a:extLst>
              <a:ext uri="{FF2B5EF4-FFF2-40B4-BE49-F238E27FC236}">
                <a16:creationId xmlns="" xmlns:a16="http://schemas.microsoft.com/office/drawing/2014/main" id="{2D457099-2A1D-49B1-BA16-814FFAA8EF1A}"/>
              </a:ext>
            </a:extLst>
          </p:cNvPr>
          <p:cNvSpPr txBox="1"/>
          <p:nvPr/>
        </p:nvSpPr>
        <p:spPr>
          <a:xfrm>
            <a:off x="2733131" y="969748"/>
            <a:ext cx="738654" cy="356508"/>
          </a:xfrm>
          <a:prstGeom prst="rect">
            <a:avLst/>
          </a:prstGeom>
          <a:noFill/>
          <a:ln>
            <a:solidFill>
              <a:schemeClr val="tx1"/>
            </a:solidFill>
          </a:ln>
        </p:spPr>
        <p:txBody>
          <a:bodyPr wrap="square" rtlCol="0">
            <a:spAutoFit/>
          </a:bodyPr>
          <a:lstStyle/>
          <a:p>
            <a:pPr algn="ctr"/>
            <a:r>
              <a:rPr lang="es-ES" sz="429" dirty="0">
                <a:ea typeface="+mn-lt"/>
                <a:cs typeface="+mn-lt"/>
              </a:rPr>
              <a:t>Aumentar la credibilidad en los procesos de aprovechamiento de residuos</a:t>
            </a:r>
            <a:endParaRPr lang="es-ES" sz="429" dirty="0"/>
          </a:p>
        </p:txBody>
      </p:sp>
      <p:sp>
        <p:nvSpPr>
          <p:cNvPr id="120" name="CuadroTexto 119">
            <a:extLst>
              <a:ext uri="{FF2B5EF4-FFF2-40B4-BE49-F238E27FC236}">
                <a16:creationId xmlns="" xmlns:a16="http://schemas.microsoft.com/office/drawing/2014/main" id="{7BB04B38-6AEF-4397-8493-23A7A1E82D77}"/>
              </a:ext>
            </a:extLst>
          </p:cNvPr>
          <p:cNvSpPr txBox="1"/>
          <p:nvPr/>
        </p:nvSpPr>
        <p:spPr>
          <a:xfrm>
            <a:off x="9042093" y="909130"/>
            <a:ext cx="738660" cy="422552"/>
          </a:xfrm>
          <a:prstGeom prst="rect">
            <a:avLst/>
          </a:prstGeom>
          <a:noFill/>
          <a:ln>
            <a:solidFill>
              <a:schemeClr val="tx1"/>
            </a:solidFill>
          </a:ln>
        </p:spPr>
        <p:txBody>
          <a:bodyPr wrap="square" rtlCol="0">
            <a:spAutoFit/>
          </a:bodyPr>
          <a:lstStyle/>
          <a:p>
            <a:pPr algn="ctr"/>
            <a:r>
              <a:rPr lang="es-ES_tradnl" sz="429" dirty="0">
                <a:cs typeface="Calibri"/>
              </a:rPr>
              <a:t>Disminuir la afectación en la capacidad de resiliencia y deterioro de la estructura ecológica principal del Distrito</a:t>
            </a:r>
          </a:p>
        </p:txBody>
      </p:sp>
      <p:sp>
        <p:nvSpPr>
          <p:cNvPr id="121" name="CuadroTexto 120">
            <a:extLst>
              <a:ext uri="{FF2B5EF4-FFF2-40B4-BE49-F238E27FC236}">
                <a16:creationId xmlns="" xmlns:a16="http://schemas.microsoft.com/office/drawing/2014/main" id="{BE058D6B-CA75-41F6-9D8E-8FEDC83707D8}"/>
              </a:ext>
            </a:extLst>
          </p:cNvPr>
          <p:cNvSpPr txBox="1"/>
          <p:nvPr/>
        </p:nvSpPr>
        <p:spPr>
          <a:xfrm>
            <a:off x="8072278" y="805903"/>
            <a:ext cx="609700" cy="422552"/>
          </a:xfrm>
          <a:prstGeom prst="rect">
            <a:avLst/>
          </a:prstGeom>
          <a:noFill/>
          <a:ln>
            <a:solidFill>
              <a:schemeClr val="tx1"/>
            </a:solidFill>
          </a:ln>
        </p:spPr>
        <p:txBody>
          <a:bodyPr wrap="square" rtlCol="0">
            <a:spAutoFit/>
          </a:bodyPr>
          <a:lstStyle/>
          <a:p>
            <a:pPr algn="ctr"/>
            <a:r>
              <a:rPr lang="es-ES_tradnl" sz="429" dirty="0">
                <a:latin typeface="Calibri"/>
                <a:cs typeface="Calibri"/>
              </a:rPr>
              <a:t>Aumentar la viabilidad de la sustentabilidad territorial de la ciudad</a:t>
            </a:r>
          </a:p>
        </p:txBody>
      </p:sp>
      <p:sp>
        <p:nvSpPr>
          <p:cNvPr id="122" name="CuadroTexto 121">
            <a:extLst>
              <a:ext uri="{FF2B5EF4-FFF2-40B4-BE49-F238E27FC236}">
                <a16:creationId xmlns="" xmlns:a16="http://schemas.microsoft.com/office/drawing/2014/main" id="{E7DD0C50-24E8-4B4F-96EB-0F07600D1DD9}"/>
              </a:ext>
            </a:extLst>
          </p:cNvPr>
          <p:cNvSpPr txBox="1"/>
          <p:nvPr/>
        </p:nvSpPr>
        <p:spPr>
          <a:xfrm>
            <a:off x="4788275" y="837844"/>
            <a:ext cx="828529" cy="422552"/>
          </a:xfrm>
          <a:prstGeom prst="rect">
            <a:avLst/>
          </a:prstGeom>
          <a:noFill/>
          <a:ln>
            <a:solidFill>
              <a:schemeClr val="tx1"/>
            </a:solidFill>
          </a:ln>
        </p:spPr>
        <p:txBody>
          <a:bodyPr wrap="square" rtlCol="0">
            <a:spAutoFit/>
          </a:bodyPr>
          <a:lstStyle/>
          <a:p>
            <a:pPr algn="ctr"/>
            <a:r>
              <a:rPr lang="es-ES_tradnl" sz="429" dirty="0">
                <a:cs typeface="Calibri"/>
              </a:rPr>
              <a:t>Minimizar prácticas irregulares e ilegales por parte  de los actores actuales involucrados con la gestión de residuos sólidos</a:t>
            </a:r>
            <a:endParaRPr lang="es-ES_tradnl" sz="429" dirty="0"/>
          </a:p>
        </p:txBody>
      </p:sp>
      <p:cxnSp>
        <p:nvCxnSpPr>
          <p:cNvPr id="124" name="Conector: angular 123">
            <a:extLst>
              <a:ext uri="{FF2B5EF4-FFF2-40B4-BE49-F238E27FC236}">
                <a16:creationId xmlns="" xmlns:a16="http://schemas.microsoft.com/office/drawing/2014/main" id="{636A5DDA-D728-424C-A988-34B9E2C5AF9B}"/>
              </a:ext>
            </a:extLst>
          </p:cNvPr>
          <p:cNvCxnSpPr>
            <a:cxnSpLocks/>
            <a:stCxn id="7" idx="0"/>
            <a:endCxn id="4" idx="2"/>
          </p:cNvCxnSpPr>
          <p:nvPr/>
        </p:nvCxnSpPr>
        <p:spPr>
          <a:xfrm rot="16200000" flipV="1">
            <a:off x="6652260" y="3224639"/>
            <a:ext cx="237713" cy="64764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25" name="Conector: angular 124">
            <a:extLst>
              <a:ext uri="{FF2B5EF4-FFF2-40B4-BE49-F238E27FC236}">
                <a16:creationId xmlns="" xmlns:a16="http://schemas.microsoft.com/office/drawing/2014/main" id="{A7068814-023A-49D8-9ED4-A37E12F571E8}"/>
              </a:ext>
            </a:extLst>
          </p:cNvPr>
          <p:cNvCxnSpPr>
            <a:cxnSpLocks/>
            <a:stCxn id="6" idx="0"/>
            <a:endCxn id="4" idx="2"/>
          </p:cNvCxnSpPr>
          <p:nvPr/>
        </p:nvCxnSpPr>
        <p:spPr>
          <a:xfrm rot="5400000" flipH="1" flipV="1">
            <a:off x="5781962" y="3001278"/>
            <a:ext cx="237005" cy="1093659"/>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126" name="Conector: angular 125">
            <a:extLst>
              <a:ext uri="{FF2B5EF4-FFF2-40B4-BE49-F238E27FC236}">
                <a16:creationId xmlns="" xmlns:a16="http://schemas.microsoft.com/office/drawing/2014/main" id="{10695490-A9AC-4489-87EF-81477CDF8398}"/>
              </a:ext>
            </a:extLst>
          </p:cNvPr>
          <p:cNvCxnSpPr>
            <a:cxnSpLocks/>
            <a:stCxn id="5" idx="0"/>
            <a:endCxn id="4" idx="2"/>
          </p:cNvCxnSpPr>
          <p:nvPr/>
        </p:nvCxnSpPr>
        <p:spPr>
          <a:xfrm rot="5400000" flipH="1" flipV="1">
            <a:off x="4896901" y="2114352"/>
            <a:ext cx="235140" cy="2865645"/>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1" name="Conector: angular 130">
            <a:extLst>
              <a:ext uri="{FF2B5EF4-FFF2-40B4-BE49-F238E27FC236}">
                <a16:creationId xmlns="" xmlns:a16="http://schemas.microsoft.com/office/drawing/2014/main" id="{19AA8AA6-D451-4B02-9EF6-0C400BD1D9D9}"/>
              </a:ext>
            </a:extLst>
          </p:cNvPr>
          <p:cNvCxnSpPr>
            <a:cxnSpLocks/>
            <a:stCxn id="11" idx="0"/>
            <a:endCxn id="5" idx="2"/>
          </p:cNvCxnSpPr>
          <p:nvPr/>
        </p:nvCxnSpPr>
        <p:spPr>
          <a:xfrm rot="5400000" flipH="1" flipV="1">
            <a:off x="3091819" y="3777322"/>
            <a:ext cx="311944" cy="66771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5" name="Conector: angular 134">
            <a:extLst>
              <a:ext uri="{FF2B5EF4-FFF2-40B4-BE49-F238E27FC236}">
                <a16:creationId xmlns="" xmlns:a16="http://schemas.microsoft.com/office/drawing/2014/main" id="{8D38B676-1A44-4EA3-85D6-6F5CEC92FAC2}"/>
              </a:ext>
            </a:extLst>
          </p:cNvPr>
          <p:cNvCxnSpPr>
            <a:cxnSpLocks/>
            <a:stCxn id="57" idx="0"/>
            <a:endCxn id="5" idx="2"/>
          </p:cNvCxnSpPr>
          <p:nvPr/>
        </p:nvCxnSpPr>
        <p:spPr>
          <a:xfrm rot="16200000" flipV="1">
            <a:off x="3753050" y="3783808"/>
            <a:ext cx="313845" cy="65664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8" name="Conector: angular 137">
            <a:extLst>
              <a:ext uri="{FF2B5EF4-FFF2-40B4-BE49-F238E27FC236}">
                <a16:creationId xmlns="" xmlns:a16="http://schemas.microsoft.com/office/drawing/2014/main" id="{880D9AF8-86A5-4201-A4FD-896D548198E8}"/>
              </a:ext>
            </a:extLst>
          </p:cNvPr>
          <p:cNvCxnSpPr>
            <a:cxnSpLocks/>
            <a:stCxn id="70" idx="0"/>
            <a:endCxn id="5" idx="2"/>
          </p:cNvCxnSpPr>
          <p:nvPr/>
        </p:nvCxnSpPr>
        <p:spPr>
          <a:xfrm rot="5400000" flipH="1" flipV="1">
            <a:off x="3425677" y="4111180"/>
            <a:ext cx="311944" cy="1270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1" name="Conector: angular 140">
            <a:extLst>
              <a:ext uri="{FF2B5EF4-FFF2-40B4-BE49-F238E27FC236}">
                <a16:creationId xmlns="" xmlns:a16="http://schemas.microsoft.com/office/drawing/2014/main" id="{1B564530-F7A5-4067-A33A-4AC0115ECB0F}"/>
              </a:ext>
            </a:extLst>
          </p:cNvPr>
          <p:cNvCxnSpPr>
            <a:cxnSpLocks/>
            <a:stCxn id="68" idx="0"/>
            <a:endCxn id="11" idx="2"/>
          </p:cNvCxnSpPr>
          <p:nvPr/>
        </p:nvCxnSpPr>
        <p:spPr>
          <a:xfrm rot="5400000" flipH="1" flipV="1">
            <a:off x="2779175" y="4795401"/>
            <a:ext cx="240455" cy="2906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5" name="Conector: angular 144">
            <a:extLst>
              <a:ext uri="{FF2B5EF4-FFF2-40B4-BE49-F238E27FC236}">
                <a16:creationId xmlns="" xmlns:a16="http://schemas.microsoft.com/office/drawing/2014/main" id="{701B253C-BDDB-4A8A-9480-91996166EB2F}"/>
              </a:ext>
            </a:extLst>
          </p:cNvPr>
          <p:cNvCxnSpPr>
            <a:cxnSpLocks/>
            <a:stCxn id="12" idx="0"/>
            <a:endCxn id="70" idx="2"/>
          </p:cNvCxnSpPr>
          <p:nvPr/>
        </p:nvCxnSpPr>
        <p:spPr>
          <a:xfrm rot="5400000" flipH="1" flipV="1">
            <a:off x="3479183" y="4829151"/>
            <a:ext cx="175870" cy="2906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8" name="Conector: angular 147">
            <a:extLst>
              <a:ext uri="{FF2B5EF4-FFF2-40B4-BE49-F238E27FC236}">
                <a16:creationId xmlns="" xmlns:a16="http://schemas.microsoft.com/office/drawing/2014/main" id="{68C9B610-B75A-4A98-AB96-91EFCAF4E62C}"/>
              </a:ext>
            </a:extLst>
          </p:cNvPr>
          <p:cNvCxnSpPr>
            <a:cxnSpLocks/>
            <a:stCxn id="71" idx="0"/>
            <a:endCxn id="57" idx="2"/>
          </p:cNvCxnSpPr>
          <p:nvPr/>
        </p:nvCxnSpPr>
        <p:spPr>
          <a:xfrm rot="5400000" flipH="1" flipV="1">
            <a:off x="4071301" y="4763166"/>
            <a:ext cx="304598" cy="29389"/>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55" name="Conector: angular 154">
            <a:extLst>
              <a:ext uri="{FF2B5EF4-FFF2-40B4-BE49-F238E27FC236}">
                <a16:creationId xmlns="" xmlns:a16="http://schemas.microsoft.com/office/drawing/2014/main" id="{8AED8652-1355-4EFE-8B85-A9D1AA8E3CCE}"/>
              </a:ext>
            </a:extLst>
          </p:cNvPr>
          <p:cNvCxnSpPr>
            <a:cxnSpLocks/>
            <a:stCxn id="82" idx="0"/>
            <a:endCxn id="68" idx="2"/>
          </p:cNvCxnSpPr>
          <p:nvPr/>
        </p:nvCxnSpPr>
        <p:spPr>
          <a:xfrm rot="16200000" flipV="1">
            <a:off x="2876064" y="5427561"/>
            <a:ext cx="677590" cy="65997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59" name="Conector: angular 158">
            <a:extLst>
              <a:ext uri="{FF2B5EF4-FFF2-40B4-BE49-F238E27FC236}">
                <a16:creationId xmlns="" xmlns:a16="http://schemas.microsoft.com/office/drawing/2014/main" id="{11FD2500-BE75-42AA-BAD8-91908E2B6C60}"/>
              </a:ext>
            </a:extLst>
          </p:cNvPr>
          <p:cNvCxnSpPr>
            <a:cxnSpLocks/>
            <a:stCxn id="82" idx="0"/>
            <a:endCxn id="71" idx="2"/>
          </p:cNvCxnSpPr>
          <p:nvPr/>
        </p:nvCxnSpPr>
        <p:spPr>
          <a:xfrm rot="5400000" flipH="1" flipV="1">
            <a:off x="3604125" y="5491564"/>
            <a:ext cx="545502" cy="664059"/>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66" name="Conector: angular 165">
            <a:extLst>
              <a:ext uri="{FF2B5EF4-FFF2-40B4-BE49-F238E27FC236}">
                <a16:creationId xmlns="" xmlns:a16="http://schemas.microsoft.com/office/drawing/2014/main" id="{7D90E005-DAB3-4FB0-85DE-ABFC00C5624E}"/>
              </a:ext>
            </a:extLst>
          </p:cNvPr>
          <p:cNvCxnSpPr>
            <a:cxnSpLocks/>
            <a:stCxn id="58" idx="0"/>
            <a:endCxn id="6" idx="2"/>
          </p:cNvCxnSpPr>
          <p:nvPr/>
        </p:nvCxnSpPr>
        <p:spPr>
          <a:xfrm rot="5400000" flipH="1" flipV="1">
            <a:off x="5061744" y="3977162"/>
            <a:ext cx="245936" cy="33784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69" name="Conector: angular 168">
            <a:extLst>
              <a:ext uri="{FF2B5EF4-FFF2-40B4-BE49-F238E27FC236}">
                <a16:creationId xmlns="" xmlns:a16="http://schemas.microsoft.com/office/drawing/2014/main" id="{4D8678A7-65BE-4301-A865-1330D7D76BC6}"/>
              </a:ext>
            </a:extLst>
          </p:cNvPr>
          <p:cNvCxnSpPr>
            <a:cxnSpLocks/>
            <a:stCxn id="60" idx="0"/>
            <a:endCxn id="6" idx="2"/>
          </p:cNvCxnSpPr>
          <p:nvPr/>
        </p:nvCxnSpPr>
        <p:spPr>
          <a:xfrm rot="16200000" flipV="1">
            <a:off x="5432932" y="3943820"/>
            <a:ext cx="243542" cy="40213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72" name="Conector: angular 171">
            <a:extLst>
              <a:ext uri="{FF2B5EF4-FFF2-40B4-BE49-F238E27FC236}">
                <a16:creationId xmlns="" xmlns:a16="http://schemas.microsoft.com/office/drawing/2014/main" id="{71E42D60-FF69-4710-8D69-4BAE0B9915EF}"/>
              </a:ext>
            </a:extLst>
          </p:cNvPr>
          <p:cNvCxnSpPr>
            <a:cxnSpLocks/>
            <a:stCxn id="73" idx="0"/>
            <a:endCxn id="58" idx="2"/>
          </p:cNvCxnSpPr>
          <p:nvPr/>
        </p:nvCxnSpPr>
        <p:spPr>
          <a:xfrm rot="5400000" flipH="1" flipV="1">
            <a:off x="4947269" y="4863151"/>
            <a:ext cx="107979" cy="2906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79" name="Conector: angular 178">
            <a:extLst>
              <a:ext uri="{FF2B5EF4-FFF2-40B4-BE49-F238E27FC236}">
                <a16:creationId xmlns="" xmlns:a16="http://schemas.microsoft.com/office/drawing/2014/main" id="{A82F0192-03F8-405F-9FA0-B000361C776A}"/>
              </a:ext>
            </a:extLst>
          </p:cNvPr>
          <p:cNvCxnSpPr>
            <a:cxnSpLocks/>
            <a:stCxn id="74" idx="0"/>
            <a:endCxn id="60" idx="2"/>
          </p:cNvCxnSpPr>
          <p:nvPr/>
        </p:nvCxnSpPr>
        <p:spPr>
          <a:xfrm rot="5400000" flipH="1" flipV="1">
            <a:off x="5587771" y="4762105"/>
            <a:ext cx="306938" cy="29062"/>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183" name="Conector: angular 182">
            <a:extLst>
              <a:ext uri="{FF2B5EF4-FFF2-40B4-BE49-F238E27FC236}">
                <a16:creationId xmlns="" xmlns:a16="http://schemas.microsoft.com/office/drawing/2014/main" id="{995C78BA-FC53-4578-A1A4-AD7CE267422A}"/>
              </a:ext>
            </a:extLst>
          </p:cNvPr>
          <p:cNvCxnSpPr>
            <a:cxnSpLocks/>
            <a:stCxn id="81" idx="0"/>
            <a:endCxn id="73" idx="2"/>
          </p:cNvCxnSpPr>
          <p:nvPr/>
        </p:nvCxnSpPr>
        <p:spPr>
          <a:xfrm rot="5400000" flipH="1" flipV="1">
            <a:off x="4800047" y="5606945"/>
            <a:ext cx="373358" cy="1"/>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186" name="Conector: angular 185">
            <a:extLst>
              <a:ext uri="{FF2B5EF4-FFF2-40B4-BE49-F238E27FC236}">
                <a16:creationId xmlns="" xmlns:a16="http://schemas.microsoft.com/office/drawing/2014/main" id="{82C7543C-1752-424A-A742-416503734BA9}"/>
              </a:ext>
            </a:extLst>
          </p:cNvPr>
          <p:cNvCxnSpPr>
            <a:cxnSpLocks/>
            <a:stCxn id="81" idx="0"/>
            <a:endCxn id="74" idx="2"/>
          </p:cNvCxnSpPr>
          <p:nvPr/>
        </p:nvCxnSpPr>
        <p:spPr>
          <a:xfrm rot="5400000" flipH="1" flipV="1">
            <a:off x="5103212" y="5170128"/>
            <a:ext cx="507011" cy="73998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94" name="Conector: angular 193">
            <a:extLst>
              <a:ext uri="{FF2B5EF4-FFF2-40B4-BE49-F238E27FC236}">
                <a16:creationId xmlns="" xmlns:a16="http://schemas.microsoft.com/office/drawing/2014/main" id="{6E781033-B0C0-41AE-94CF-B341445F7593}"/>
              </a:ext>
            </a:extLst>
          </p:cNvPr>
          <p:cNvCxnSpPr>
            <a:cxnSpLocks/>
            <a:stCxn id="75" idx="0"/>
            <a:endCxn id="60" idx="2"/>
          </p:cNvCxnSpPr>
          <p:nvPr/>
        </p:nvCxnSpPr>
        <p:spPr>
          <a:xfrm rot="16200000" flipV="1">
            <a:off x="6099999" y="4278940"/>
            <a:ext cx="310713" cy="999168"/>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97" name="Conector: angular 196">
            <a:extLst>
              <a:ext uri="{FF2B5EF4-FFF2-40B4-BE49-F238E27FC236}">
                <a16:creationId xmlns="" xmlns:a16="http://schemas.microsoft.com/office/drawing/2014/main" id="{3DC551D6-80AC-44CB-8B5E-6317A49CE792}"/>
              </a:ext>
            </a:extLst>
          </p:cNvPr>
          <p:cNvCxnSpPr>
            <a:cxnSpLocks/>
            <a:stCxn id="75" idx="0"/>
            <a:endCxn id="61" idx="2"/>
          </p:cNvCxnSpPr>
          <p:nvPr/>
        </p:nvCxnSpPr>
        <p:spPr>
          <a:xfrm rot="16200000" flipV="1">
            <a:off x="6536550" y="4715491"/>
            <a:ext cx="175172" cy="26160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00" name="Conector: angular 199">
            <a:extLst>
              <a:ext uri="{FF2B5EF4-FFF2-40B4-BE49-F238E27FC236}">
                <a16:creationId xmlns="" xmlns:a16="http://schemas.microsoft.com/office/drawing/2014/main" id="{59A97A04-1AB2-44E1-94B0-2F1704AD1772}"/>
              </a:ext>
            </a:extLst>
          </p:cNvPr>
          <p:cNvCxnSpPr>
            <a:cxnSpLocks/>
            <a:stCxn id="75" idx="0"/>
            <a:endCxn id="62" idx="2"/>
          </p:cNvCxnSpPr>
          <p:nvPr/>
        </p:nvCxnSpPr>
        <p:spPr>
          <a:xfrm rot="5400000" flipH="1" flipV="1">
            <a:off x="6922725" y="4721068"/>
            <a:ext cx="45026" cy="380599"/>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205" name="Conector: angular 204">
            <a:extLst>
              <a:ext uri="{FF2B5EF4-FFF2-40B4-BE49-F238E27FC236}">
                <a16:creationId xmlns="" xmlns:a16="http://schemas.microsoft.com/office/drawing/2014/main" id="{1B10BD03-D2FA-4BAC-837D-ACC0B62F7D24}"/>
              </a:ext>
            </a:extLst>
          </p:cNvPr>
          <p:cNvCxnSpPr>
            <a:cxnSpLocks/>
            <a:stCxn id="77" idx="0"/>
            <a:endCxn id="63" idx="2"/>
          </p:cNvCxnSpPr>
          <p:nvPr/>
        </p:nvCxnSpPr>
        <p:spPr>
          <a:xfrm rot="5400000" flipH="1" flipV="1">
            <a:off x="7621459" y="4762218"/>
            <a:ext cx="307231" cy="2906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08" name="Conector: angular 207">
            <a:extLst>
              <a:ext uri="{FF2B5EF4-FFF2-40B4-BE49-F238E27FC236}">
                <a16:creationId xmlns="" xmlns:a16="http://schemas.microsoft.com/office/drawing/2014/main" id="{6C0243C1-EE1C-4F6A-93E0-6F1AC89AC9FF}"/>
              </a:ext>
            </a:extLst>
          </p:cNvPr>
          <p:cNvCxnSpPr>
            <a:cxnSpLocks/>
            <a:stCxn id="61" idx="0"/>
            <a:endCxn id="7" idx="2"/>
          </p:cNvCxnSpPr>
          <p:nvPr/>
        </p:nvCxnSpPr>
        <p:spPr>
          <a:xfrm rot="5400000" flipH="1" flipV="1">
            <a:off x="6704013" y="3879189"/>
            <a:ext cx="180244" cy="60160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11" name="Conector: angular 210">
            <a:extLst>
              <a:ext uri="{FF2B5EF4-FFF2-40B4-BE49-F238E27FC236}">
                <a16:creationId xmlns="" xmlns:a16="http://schemas.microsoft.com/office/drawing/2014/main" id="{F00F6525-722D-480D-A3EE-58E7C6CA10AB}"/>
              </a:ext>
            </a:extLst>
          </p:cNvPr>
          <p:cNvCxnSpPr>
            <a:cxnSpLocks/>
            <a:stCxn id="62" idx="0"/>
            <a:endCxn id="7" idx="2"/>
          </p:cNvCxnSpPr>
          <p:nvPr/>
        </p:nvCxnSpPr>
        <p:spPr>
          <a:xfrm rot="16200000" flipV="1">
            <a:off x="7026087" y="4158719"/>
            <a:ext cx="178302" cy="40601"/>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214" name="Conector: angular 213">
            <a:extLst>
              <a:ext uri="{FF2B5EF4-FFF2-40B4-BE49-F238E27FC236}">
                <a16:creationId xmlns="" xmlns:a16="http://schemas.microsoft.com/office/drawing/2014/main" id="{0A54CF95-EF71-42F8-B2AB-4FA68D1042CF}"/>
              </a:ext>
            </a:extLst>
          </p:cNvPr>
          <p:cNvCxnSpPr>
            <a:cxnSpLocks/>
            <a:stCxn id="63" idx="0"/>
            <a:endCxn id="7" idx="2"/>
          </p:cNvCxnSpPr>
          <p:nvPr/>
        </p:nvCxnSpPr>
        <p:spPr>
          <a:xfrm rot="16200000" flipV="1">
            <a:off x="7353893" y="3830913"/>
            <a:ext cx="176756" cy="694668"/>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18" name="Conector: angular 217">
            <a:extLst>
              <a:ext uri="{FF2B5EF4-FFF2-40B4-BE49-F238E27FC236}">
                <a16:creationId xmlns="" xmlns:a16="http://schemas.microsoft.com/office/drawing/2014/main" id="{852DB3F3-F7AD-4F00-B401-9B5813B7AAB2}"/>
              </a:ext>
            </a:extLst>
          </p:cNvPr>
          <p:cNvCxnSpPr>
            <a:cxnSpLocks/>
            <a:stCxn id="86" idx="0"/>
            <a:endCxn id="75" idx="2"/>
          </p:cNvCxnSpPr>
          <p:nvPr/>
        </p:nvCxnSpPr>
        <p:spPr>
          <a:xfrm rot="16200000" flipV="1">
            <a:off x="6764572" y="5280756"/>
            <a:ext cx="496557" cy="51582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1" name="Conector: angular 220">
            <a:extLst>
              <a:ext uri="{FF2B5EF4-FFF2-40B4-BE49-F238E27FC236}">
                <a16:creationId xmlns="" xmlns:a16="http://schemas.microsoft.com/office/drawing/2014/main" id="{81BB3DBE-C8D0-4D8F-B758-299B000B33A3}"/>
              </a:ext>
            </a:extLst>
          </p:cNvPr>
          <p:cNvCxnSpPr>
            <a:cxnSpLocks/>
            <a:stCxn id="84" idx="0"/>
            <a:endCxn id="74" idx="2"/>
          </p:cNvCxnSpPr>
          <p:nvPr/>
        </p:nvCxnSpPr>
        <p:spPr>
          <a:xfrm rot="5400000" flipH="1" flipV="1">
            <a:off x="5477014" y="5536308"/>
            <a:ext cx="499390" cy="1270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5" name="Conector: angular 224">
            <a:extLst>
              <a:ext uri="{FF2B5EF4-FFF2-40B4-BE49-F238E27FC236}">
                <a16:creationId xmlns="" xmlns:a16="http://schemas.microsoft.com/office/drawing/2014/main" id="{01368558-AF18-4D2D-B807-09FDC756AE6A}"/>
              </a:ext>
            </a:extLst>
          </p:cNvPr>
          <p:cNvCxnSpPr>
            <a:cxnSpLocks/>
            <a:stCxn id="85" idx="0"/>
            <a:endCxn id="75" idx="2"/>
          </p:cNvCxnSpPr>
          <p:nvPr/>
        </p:nvCxnSpPr>
        <p:spPr>
          <a:xfrm rot="5400000" flipH="1" flipV="1">
            <a:off x="6378479" y="5410645"/>
            <a:ext cx="496717" cy="25620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8" name="Conector: angular 227">
            <a:extLst>
              <a:ext uri="{FF2B5EF4-FFF2-40B4-BE49-F238E27FC236}">
                <a16:creationId xmlns="" xmlns:a16="http://schemas.microsoft.com/office/drawing/2014/main" id="{7EC817BB-15C7-4230-990D-126DDC71DCEE}"/>
              </a:ext>
            </a:extLst>
          </p:cNvPr>
          <p:cNvCxnSpPr>
            <a:cxnSpLocks/>
            <a:stCxn id="64" idx="0"/>
            <a:endCxn id="18" idx="2"/>
          </p:cNvCxnSpPr>
          <p:nvPr/>
        </p:nvCxnSpPr>
        <p:spPr>
          <a:xfrm rot="5400000" flipH="1" flipV="1">
            <a:off x="8705137" y="3898716"/>
            <a:ext cx="241712" cy="49417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2" name="Conector: angular 231">
            <a:extLst>
              <a:ext uri="{FF2B5EF4-FFF2-40B4-BE49-F238E27FC236}">
                <a16:creationId xmlns="" xmlns:a16="http://schemas.microsoft.com/office/drawing/2014/main" id="{C303CEFE-3CF2-4FBA-BF1A-5938166C30B7}"/>
              </a:ext>
            </a:extLst>
          </p:cNvPr>
          <p:cNvCxnSpPr>
            <a:cxnSpLocks/>
            <a:stCxn id="65" idx="0"/>
            <a:endCxn id="18" idx="2"/>
          </p:cNvCxnSpPr>
          <p:nvPr/>
        </p:nvCxnSpPr>
        <p:spPr>
          <a:xfrm rot="16200000" flipV="1">
            <a:off x="9109779" y="3988248"/>
            <a:ext cx="244106" cy="31750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8" name="Conector: angular 237">
            <a:extLst>
              <a:ext uri="{FF2B5EF4-FFF2-40B4-BE49-F238E27FC236}">
                <a16:creationId xmlns="" xmlns:a16="http://schemas.microsoft.com/office/drawing/2014/main" id="{A66AB655-B68F-4892-8ECF-ECD16921F029}"/>
              </a:ext>
            </a:extLst>
          </p:cNvPr>
          <p:cNvCxnSpPr>
            <a:cxnSpLocks/>
            <a:stCxn id="87" idx="0"/>
            <a:endCxn id="78" idx="2"/>
          </p:cNvCxnSpPr>
          <p:nvPr/>
        </p:nvCxnSpPr>
        <p:spPr>
          <a:xfrm rot="5400000" flipH="1" flipV="1">
            <a:off x="8519858" y="5608084"/>
            <a:ext cx="114832" cy="3265"/>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2" name="Conector: angular 241">
            <a:extLst>
              <a:ext uri="{FF2B5EF4-FFF2-40B4-BE49-F238E27FC236}">
                <a16:creationId xmlns="" xmlns:a16="http://schemas.microsoft.com/office/drawing/2014/main" id="{D84409B9-D750-4B97-9243-78FE7D81E9B0}"/>
              </a:ext>
            </a:extLst>
          </p:cNvPr>
          <p:cNvCxnSpPr>
            <a:cxnSpLocks/>
            <a:stCxn id="78" idx="0"/>
            <a:endCxn id="64" idx="2"/>
          </p:cNvCxnSpPr>
          <p:nvPr/>
        </p:nvCxnSpPr>
        <p:spPr>
          <a:xfrm rot="16200000" flipV="1">
            <a:off x="8523748" y="4876457"/>
            <a:ext cx="110319" cy="1"/>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5" name="Conector: angular 244">
            <a:extLst>
              <a:ext uri="{FF2B5EF4-FFF2-40B4-BE49-F238E27FC236}">
                <a16:creationId xmlns="" xmlns:a16="http://schemas.microsoft.com/office/drawing/2014/main" id="{577FF997-E4E7-4399-BF88-04717799BE91}"/>
              </a:ext>
            </a:extLst>
          </p:cNvPr>
          <p:cNvCxnSpPr>
            <a:cxnSpLocks/>
            <a:stCxn id="89" idx="0"/>
            <a:endCxn id="80" idx="2"/>
          </p:cNvCxnSpPr>
          <p:nvPr/>
        </p:nvCxnSpPr>
        <p:spPr>
          <a:xfrm rot="5400000" flipH="1" flipV="1">
            <a:off x="9317118" y="5423671"/>
            <a:ext cx="144480" cy="245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8" name="Conector: angular 247">
            <a:extLst>
              <a:ext uri="{FF2B5EF4-FFF2-40B4-BE49-F238E27FC236}">
                <a16:creationId xmlns="" xmlns:a16="http://schemas.microsoft.com/office/drawing/2014/main" id="{424ECFC7-FB01-438E-BE32-35A15878035A}"/>
              </a:ext>
            </a:extLst>
          </p:cNvPr>
          <p:cNvCxnSpPr>
            <a:cxnSpLocks/>
            <a:stCxn id="80" idx="0"/>
            <a:endCxn id="65" idx="2"/>
          </p:cNvCxnSpPr>
          <p:nvPr/>
        </p:nvCxnSpPr>
        <p:spPr>
          <a:xfrm rot="5400000" flipH="1" flipV="1">
            <a:off x="9337378" y="4876899"/>
            <a:ext cx="106413" cy="1270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5" name="Conector: angular 254">
            <a:extLst>
              <a:ext uri="{FF2B5EF4-FFF2-40B4-BE49-F238E27FC236}">
                <a16:creationId xmlns="" xmlns:a16="http://schemas.microsoft.com/office/drawing/2014/main" id="{5F354961-961F-4590-BBCA-C5E900026319}"/>
              </a:ext>
            </a:extLst>
          </p:cNvPr>
          <p:cNvCxnSpPr>
            <a:cxnSpLocks/>
            <a:stCxn id="4" idx="0"/>
            <a:endCxn id="103" idx="2"/>
          </p:cNvCxnSpPr>
          <p:nvPr/>
        </p:nvCxnSpPr>
        <p:spPr>
          <a:xfrm rot="16200000" flipV="1">
            <a:off x="4865537" y="1623617"/>
            <a:ext cx="400576" cy="276293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59" name="Conector: angular 258">
            <a:extLst>
              <a:ext uri="{FF2B5EF4-FFF2-40B4-BE49-F238E27FC236}">
                <a16:creationId xmlns="" xmlns:a16="http://schemas.microsoft.com/office/drawing/2014/main" id="{5BF2519F-77FE-43FE-8AF5-3DB9A43D9CEA}"/>
              </a:ext>
            </a:extLst>
          </p:cNvPr>
          <p:cNvCxnSpPr>
            <a:cxnSpLocks/>
            <a:stCxn id="4" idx="0"/>
            <a:endCxn id="92" idx="2"/>
          </p:cNvCxnSpPr>
          <p:nvPr/>
        </p:nvCxnSpPr>
        <p:spPr>
          <a:xfrm rot="16200000" flipV="1">
            <a:off x="5233522" y="1991603"/>
            <a:ext cx="338508" cy="208903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63" name="Conector: angular 262">
            <a:extLst>
              <a:ext uri="{FF2B5EF4-FFF2-40B4-BE49-F238E27FC236}">
                <a16:creationId xmlns="" xmlns:a16="http://schemas.microsoft.com/office/drawing/2014/main" id="{23450F1D-9FF5-4EDD-BBCB-F23BAF479890}"/>
              </a:ext>
            </a:extLst>
          </p:cNvPr>
          <p:cNvCxnSpPr>
            <a:cxnSpLocks/>
            <a:stCxn id="4" idx="0"/>
            <a:endCxn id="93" idx="2"/>
          </p:cNvCxnSpPr>
          <p:nvPr/>
        </p:nvCxnSpPr>
        <p:spPr>
          <a:xfrm rot="16200000" flipV="1">
            <a:off x="5598067" y="2356148"/>
            <a:ext cx="313645" cy="138481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67" name="Conector: angular 266">
            <a:extLst>
              <a:ext uri="{FF2B5EF4-FFF2-40B4-BE49-F238E27FC236}">
                <a16:creationId xmlns="" xmlns:a16="http://schemas.microsoft.com/office/drawing/2014/main" id="{852283C4-3D0F-4564-8E4F-3FEBEAA0B5BD}"/>
              </a:ext>
            </a:extLst>
          </p:cNvPr>
          <p:cNvCxnSpPr>
            <a:cxnSpLocks/>
            <a:stCxn id="4" idx="0"/>
            <a:endCxn id="95" idx="2"/>
          </p:cNvCxnSpPr>
          <p:nvPr/>
        </p:nvCxnSpPr>
        <p:spPr>
          <a:xfrm rot="16200000" flipV="1">
            <a:off x="5912606" y="2670686"/>
            <a:ext cx="445549" cy="62382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71" name="Conector: angular 270">
            <a:extLst>
              <a:ext uri="{FF2B5EF4-FFF2-40B4-BE49-F238E27FC236}">
                <a16:creationId xmlns="" xmlns:a16="http://schemas.microsoft.com/office/drawing/2014/main" id="{836F599F-2087-4047-88C5-C90A7408976D}"/>
              </a:ext>
            </a:extLst>
          </p:cNvPr>
          <p:cNvCxnSpPr>
            <a:cxnSpLocks/>
            <a:endCxn id="102" idx="2"/>
          </p:cNvCxnSpPr>
          <p:nvPr/>
        </p:nvCxnSpPr>
        <p:spPr>
          <a:xfrm flipV="1">
            <a:off x="6447292" y="2755671"/>
            <a:ext cx="2962179" cy="456930"/>
          </a:xfrm>
          <a:prstGeom prst="bentConnector2">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75" name="Conector: angular 274">
            <a:extLst>
              <a:ext uri="{FF2B5EF4-FFF2-40B4-BE49-F238E27FC236}">
                <a16:creationId xmlns="" xmlns:a16="http://schemas.microsoft.com/office/drawing/2014/main" id="{21D5A858-65D8-4A2D-B509-030822AE8977}"/>
              </a:ext>
            </a:extLst>
          </p:cNvPr>
          <p:cNvCxnSpPr>
            <a:cxnSpLocks/>
            <a:stCxn id="4" idx="0"/>
          </p:cNvCxnSpPr>
          <p:nvPr/>
        </p:nvCxnSpPr>
        <p:spPr>
          <a:xfrm rot="5400000" flipH="1" flipV="1">
            <a:off x="6308282" y="2977313"/>
            <a:ext cx="367074" cy="8905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79" name="Conector: angular 278">
            <a:extLst>
              <a:ext uri="{FF2B5EF4-FFF2-40B4-BE49-F238E27FC236}">
                <a16:creationId xmlns="" xmlns:a16="http://schemas.microsoft.com/office/drawing/2014/main" id="{85111C73-6CA4-45AB-8872-C5CF147029CB}"/>
              </a:ext>
            </a:extLst>
          </p:cNvPr>
          <p:cNvCxnSpPr>
            <a:cxnSpLocks/>
            <a:stCxn id="4" idx="0"/>
            <a:endCxn id="98" idx="2"/>
          </p:cNvCxnSpPr>
          <p:nvPr/>
        </p:nvCxnSpPr>
        <p:spPr>
          <a:xfrm rot="5400000" flipH="1" flipV="1">
            <a:off x="6605891" y="2656706"/>
            <a:ext cx="390072" cy="70726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83" name="Conector: angular 282">
            <a:extLst>
              <a:ext uri="{FF2B5EF4-FFF2-40B4-BE49-F238E27FC236}">
                <a16:creationId xmlns="" xmlns:a16="http://schemas.microsoft.com/office/drawing/2014/main" id="{BD36E912-BCCC-4F69-8543-D783FE745E09}"/>
              </a:ext>
            </a:extLst>
          </p:cNvPr>
          <p:cNvCxnSpPr>
            <a:cxnSpLocks/>
            <a:stCxn id="4" idx="0"/>
            <a:endCxn id="99" idx="2"/>
          </p:cNvCxnSpPr>
          <p:nvPr/>
        </p:nvCxnSpPr>
        <p:spPr>
          <a:xfrm rot="5400000" flipH="1" flipV="1">
            <a:off x="6952916" y="2316277"/>
            <a:ext cx="383477" cy="139472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9" name="Conector: angular 298">
            <a:extLst>
              <a:ext uri="{FF2B5EF4-FFF2-40B4-BE49-F238E27FC236}">
                <a16:creationId xmlns="" xmlns:a16="http://schemas.microsoft.com/office/drawing/2014/main" id="{0F6F2C97-951E-4632-AE32-EA3887E39EEC}"/>
              </a:ext>
            </a:extLst>
          </p:cNvPr>
          <p:cNvCxnSpPr>
            <a:cxnSpLocks/>
            <a:stCxn id="90" idx="0"/>
            <a:endCxn id="106" idx="2"/>
          </p:cNvCxnSpPr>
          <p:nvPr/>
        </p:nvCxnSpPr>
        <p:spPr>
          <a:xfrm rot="5400000" flipH="1" flipV="1">
            <a:off x="2694130" y="2188851"/>
            <a:ext cx="382994" cy="1512"/>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303" name="Conector: angular 302">
            <a:extLst>
              <a:ext uri="{FF2B5EF4-FFF2-40B4-BE49-F238E27FC236}">
                <a16:creationId xmlns="" xmlns:a16="http://schemas.microsoft.com/office/drawing/2014/main" id="{F1BF2E2D-26F1-4CA6-A54D-D99D601C84CE}"/>
              </a:ext>
            </a:extLst>
          </p:cNvPr>
          <p:cNvCxnSpPr>
            <a:cxnSpLocks/>
            <a:stCxn id="103" idx="0"/>
            <a:endCxn id="106" idx="2"/>
          </p:cNvCxnSpPr>
          <p:nvPr/>
        </p:nvCxnSpPr>
        <p:spPr>
          <a:xfrm rot="16200000" flipV="1">
            <a:off x="3159344" y="1725149"/>
            <a:ext cx="252050" cy="79797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06" name="Conector: angular 305">
            <a:extLst>
              <a:ext uri="{FF2B5EF4-FFF2-40B4-BE49-F238E27FC236}">
                <a16:creationId xmlns="" xmlns:a16="http://schemas.microsoft.com/office/drawing/2014/main" id="{393E90C8-2242-4BB6-AD4E-8227C367B281}"/>
              </a:ext>
            </a:extLst>
          </p:cNvPr>
          <p:cNvCxnSpPr>
            <a:cxnSpLocks/>
            <a:stCxn id="103" idx="0"/>
            <a:endCxn id="105" idx="2"/>
          </p:cNvCxnSpPr>
          <p:nvPr/>
        </p:nvCxnSpPr>
        <p:spPr>
          <a:xfrm rot="5400000" flipH="1" flipV="1">
            <a:off x="3575989" y="2045500"/>
            <a:ext cx="313027" cy="9629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1" name="Conector: angular 310">
            <a:extLst>
              <a:ext uri="{FF2B5EF4-FFF2-40B4-BE49-F238E27FC236}">
                <a16:creationId xmlns="" xmlns:a16="http://schemas.microsoft.com/office/drawing/2014/main" id="{D1B2C9A5-356F-4E28-8656-02B1CA2369DC}"/>
              </a:ext>
            </a:extLst>
          </p:cNvPr>
          <p:cNvCxnSpPr>
            <a:cxnSpLocks/>
            <a:stCxn id="92" idx="0"/>
            <a:endCxn id="108" idx="2"/>
          </p:cNvCxnSpPr>
          <p:nvPr/>
        </p:nvCxnSpPr>
        <p:spPr>
          <a:xfrm rot="5400000" flipH="1" flipV="1">
            <a:off x="4455943" y="1908600"/>
            <a:ext cx="173856" cy="36922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4" name="Conector: angular 313">
            <a:extLst>
              <a:ext uri="{FF2B5EF4-FFF2-40B4-BE49-F238E27FC236}">
                <a16:creationId xmlns="" xmlns:a16="http://schemas.microsoft.com/office/drawing/2014/main" id="{A4C1FB1F-1890-4DEA-B011-1B117F3F73AD}"/>
              </a:ext>
            </a:extLst>
          </p:cNvPr>
          <p:cNvCxnSpPr>
            <a:cxnSpLocks/>
            <a:stCxn id="93" idx="0"/>
            <a:endCxn id="108" idx="2"/>
          </p:cNvCxnSpPr>
          <p:nvPr/>
        </p:nvCxnSpPr>
        <p:spPr>
          <a:xfrm rot="16200000" flipV="1">
            <a:off x="4795625" y="1938145"/>
            <a:ext cx="198719" cy="33500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8" name="Conector: angular 317">
            <a:extLst>
              <a:ext uri="{FF2B5EF4-FFF2-40B4-BE49-F238E27FC236}">
                <a16:creationId xmlns="" xmlns:a16="http://schemas.microsoft.com/office/drawing/2014/main" id="{672517B6-946A-4D10-8F65-026A0D27A27B}"/>
              </a:ext>
            </a:extLst>
          </p:cNvPr>
          <p:cNvCxnSpPr>
            <a:cxnSpLocks/>
            <a:stCxn id="95" idx="0"/>
            <a:endCxn id="110" idx="2"/>
          </p:cNvCxnSpPr>
          <p:nvPr/>
        </p:nvCxnSpPr>
        <p:spPr>
          <a:xfrm rot="5400000" flipH="1" flipV="1">
            <a:off x="5933397" y="1830474"/>
            <a:ext cx="132695" cy="35255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22" name="Conector: angular 321">
            <a:extLst>
              <a:ext uri="{FF2B5EF4-FFF2-40B4-BE49-F238E27FC236}">
                <a16:creationId xmlns="" xmlns:a16="http://schemas.microsoft.com/office/drawing/2014/main" id="{CA389725-E52A-4A7A-A7B0-63785859130D}"/>
              </a:ext>
            </a:extLst>
          </p:cNvPr>
          <p:cNvCxnSpPr>
            <a:cxnSpLocks/>
            <a:stCxn id="96" idx="0"/>
            <a:endCxn id="110" idx="2"/>
          </p:cNvCxnSpPr>
          <p:nvPr/>
        </p:nvCxnSpPr>
        <p:spPr>
          <a:xfrm rot="16200000" flipV="1">
            <a:off x="6281446" y="1834982"/>
            <a:ext cx="129090" cy="339935"/>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33" name="Conector: angular 332">
            <a:extLst>
              <a:ext uri="{FF2B5EF4-FFF2-40B4-BE49-F238E27FC236}">
                <a16:creationId xmlns="" xmlns:a16="http://schemas.microsoft.com/office/drawing/2014/main" id="{EA02A3F6-33CD-4C76-912F-F4ABE3215A89}"/>
              </a:ext>
            </a:extLst>
          </p:cNvPr>
          <p:cNvCxnSpPr>
            <a:cxnSpLocks/>
            <a:stCxn id="98" idx="0"/>
            <a:endCxn id="111" idx="2"/>
          </p:cNvCxnSpPr>
          <p:nvPr/>
        </p:nvCxnSpPr>
        <p:spPr>
          <a:xfrm rot="5400000" flipH="1" flipV="1">
            <a:off x="7228870" y="1928868"/>
            <a:ext cx="191443" cy="34006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40" name="Conector: angular 339">
            <a:extLst>
              <a:ext uri="{FF2B5EF4-FFF2-40B4-BE49-F238E27FC236}">
                <a16:creationId xmlns="" xmlns:a16="http://schemas.microsoft.com/office/drawing/2014/main" id="{067D6A31-F2D0-468B-910D-4ECF2AA68043}"/>
              </a:ext>
            </a:extLst>
          </p:cNvPr>
          <p:cNvCxnSpPr>
            <a:cxnSpLocks/>
            <a:stCxn id="99" idx="0"/>
            <a:endCxn id="111" idx="2"/>
          </p:cNvCxnSpPr>
          <p:nvPr/>
        </p:nvCxnSpPr>
        <p:spPr>
          <a:xfrm rot="16200000" flipV="1">
            <a:off x="7503256" y="1994544"/>
            <a:ext cx="330126" cy="34739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3" name="Conector: angular 352">
            <a:extLst>
              <a:ext uri="{FF2B5EF4-FFF2-40B4-BE49-F238E27FC236}">
                <a16:creationId xmlns="" xmlns:a16="http://schemas.microsoft.com/office/drawing/2014/main" id="{F3F795FB-76FA-4B74-B40D-26BDA7ECAFF0}"/>
              </a:ext>
            </a:extLst>
          </p:cNvPr>
          <p:cNvCxnSpPr>
            <a:cxnSpLocks/>
            <a:stCxn id="101" idx="0"/>
            <a:endCxn id="116" idx="2"/>
          </p:cNvCxnSpPr>
          <p:nvPr/>
        </p:nvCxnSpPr>
        <p:spPr>
          <a:xfrm rot="5400000" flipH="1" flipV="1">
            <a:off x="8377392" y="2202857"/>
            <a:ext cx="400006" cy="1270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7" name="Conector: angular 356">
            <a:extLst>
              <a:ext uri="{FF2B5EF4-FFF2-40B4-BE49-F238E27FC236}">
                <a16:creationId xmlns="" xmlns:a16="http://schemas.microsoft.com/office/drawing/2014/main" id="{76A09BC3-8AE7-4F05-9CDA-0CAF16519475}"/>
              </a:ext>
            </a:extLst>
          </p:cNvPr>
          <p:cNvCxnSpPr>
            <a:cxnSpLocks/>
            <a:stCxn id="102" idx="0"/>
            <a:endCxn id="117" idx="2"/>
          </p:cNvCxnSpPr>
          <p:nvPr/>
        </p:nvCxnSpPr>
        <p:spPr>
          <a:xfrm rot="5400000" flipH="1" flipV="1">
            <a:off x="9177626" y="2231410"/>
            <a:ext cx="465643" cy="195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0" name="Conector: angular 359">
            <a:extLst>
              <a:ext uri="{FF2B5EF4-FFF2-40B4-BE49-F238E27FC236}">
                <a16:creationId xmlns="" xmlns:a16="http://schemas.microsoft.com/office/drawing/2014/main" id="{EBB9B57C-318A-4B31-9DE4-DC1A28D153F2}"/>
              </a:ext>
            </a:extLst>
          </p:cNvPr>
          <p:cNvCxnSpPr>
            <a:cxnSpLocks/>
            <a:stCxn id="102" idx="0"/>
            <a:endCxn id="116" idx="2"/>
          </p:cNvCxnSpPr>
          <p:nvPr/>
        </p:nvCxnSpPr>
        <p:spPr>
          <a:xfrm rot="16200000" flipV="1">
            <a:off x="8762257" y="1817993"/>
            <a:ext cx="462353" cy="83207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4" name="Conector: angular 363">
            <a:extLst>
              <a:ext uri="{FF2B5EF4-FFF2-40B4-BE49-F238E27FC236}">
                <a16:creationId xmlns="" xmlns:a16="http://schemas.microsoft.com/office/drawing/2014/main" id="{AA48BFEA-E713-4296-8A15-51B7ECC1E1E8}"/>
              </a:ext>
            </a:extLst>
          </p:cNvPr>
          <p:cNvCxnSpPr>
            <a:cxnSpLocks/>
            <a:stCxn id="106" idx="0"/>
            <a:endCxn id="119" idx="2"/>
          </p:cNvCxnSpPr>
          <p:nvPr/>
        </p:nvCxnSpPr>
        <p:spPr>
          <a:xfrm rot="5400000" flipH="1" flipV="1">
            <a:off x="2869769" y="1342870"/>
            <a:ext cx="249302" cy="216075"/>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367" name="Conector: angular 366">
            <a:extLst>
              <a:ext uri="{FF2B5EF4-FFF2-40B4-BE49-F238E27FC236}">
                <a16:creationId xmlns="" xmlns:a16="http://schemas.microsoft.com/office/drawing/2014/main" id="{09FD6E13-4CE9-475A-BF49-3C08247C717A}"/>
              </a:ext>
            </a:extLst>
          </p:cNvPr>
          <p:cNvCxnSpPr>
            <a:cxnSpLocks/>
            <a:stCxn id="105" idx="0"/>
            <a:endCxn id="119" idx="2"/>
          </p:cNvCxnSpPr>
          <p:nvPr/>
        </p:nvCxnSpPr>
        <p:spPr>
          <a:xfrm rot="16200000" flipV="1">
            <a:off x="3314370" y="1114345"/>
            <a:ext cx="254369" cy="67819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1" name="Conector: angular 370">
            <a:extLst>
              <a:ext uri="{FF2B5EF4-FFF2-40B4-BE49-F238E27FC236}">
                <a16:creationId xmlns="" xmlns:a16="http://schemas.microsoft.com/office/drawing/2014/main" id="{F2DDD3B0-2464-4200-A3D0-CFC2577FBE3F}"/>
              </a:ext>
            </a:extLst>
          </p:cNvPr>
          <p:cNvCxnSpPr>
            <a:cxnSpLocks/>
            <a:stCxn id="108" idx="0"/>
            <a:endCxn id="109" idx="2"/>
          </p:cNvCxnSpPr>
          <p:nvPr/>
        </p:nvCxnSpPr>
        <p:spPr>
          <a:xfrm rot="16200000" flipV="1">
            <a:off x="4289599" y="1145847"/>
            <a:ext cx="254787" cy="620985"/>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4" name="Conector: angular 373">
            <a:extLst>
              <a:ext uri="{FF2B5EF4-FFF2-40B4-BE49-F238E27FC236}">
                <a16:creationId xmlns="" xmlns:a16="http://schemas.microsoft.com/office/drawing/2014/main" id="{2A9BC214-A3D1-4F58-B44C-F5793F746D73}"/>
              </a:ext>
            </a:extLst>
          </p:cNvPr>
          <p:cNvCxnSpPr>
            <a:cxnSpLocks/>
            <a:stCxn id="108" idx="0"/>
            <a:endCxn id="122" idx="2"/>
          </p:cNvCxnSpPr>
          <p:nvPr/>
        </p:nvCxnSpPr>
        <p:spPr>
          <a:xfrm rot="5400000" flipH="1" flipV="1">
            <a:off x="4803344" y="1184537"/>
            <a:ext cx="323337" cy="47505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7" name="Conector: angular 376">
            <a:extLst>
              <a:ext uri="{FF2B5EF4-FFF2-40B4-BE49-F238E27FC236}">
                <a16:creationId xmlns="" xmlns:a16="http://schemas.microsoft.com/office/drawing/2014/main" id="{FA6138D9-740D-4594-8119-905F9796140B}"/>
              </a:ext>
            </a:extLst>
          </p:cNvPr>
          <p:cNvCxnSpPr>
            <a:cxnSpLocks/>
            <a:stCxn id="110" idx="0"/>
            <a:endCxn id="115" idx="2"/>
          </p:cNvCxnSpPr>
          <p:nvPr/>
        </p:nvCxnSpPr>
        <p:spPr>
          <a:xfrm rot="5400000" flipH="1" flipV="1">
            <a:off x="6025377" y="1339481"/>
            <a:ext cx="329018" cy="2772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81" name="Conector: angular 380">
            <a:extLst>
              <a:ext uri="{FF2B5EF4-FFF2-40B4-BE49-F238E27FC236}">
                <a16:creationId xmlns="" xmlns:a16="http://schemas.microsoft.com/office/drawing/2014/main" id="{A836F619-45E8-4637-A991-688A0CC9078B}"/>
              </a:ext>
            </a:extLst>
          </p:cNvPr>
          <p:cNvCxnSpPr>
            <a:cxnSpLocks/>
            <a:stCxn id="110" idx="0"/>
            <a:endCxn id="118" idx="2"/>
          </p:cNvCxnSpPr>
          <p:nvPr/>
        </p:nvCxnSpPr>
        <p:spPr>
          <a:xfrm rot="5400000" flipH="1" flipV="1">
            <a:off x="6709216" y="732446"/>
            <a:ext cx="252215" cy="131860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85" name="Conector: angular 384">
            <a:extLst>
              <a:ext uri="{FF2B5EF4-FFF2-40B4-BE49-F238E27FC236}">
                <a16:creationId xmlns="" xmlns:a16="http://schemas.microsoft.com/office/drawing/2014/main" id="{DE2A9DBE-354B-433A-860B-A5E6CD9DF24B}"/>
              </a:ext>
            </a:extLst>
          </p:cNvPr>
          <p:cNvCxnSpPr>
            <a:cxnSpLocks/>
            <a:stCxn id="111" idx="0"/>
            <a:endCxn id="118" idx="2"/>
          </p:cNvCxnSpPr>
          <p:nvPr/>
        </p:nvCxnSpPr>
        <p:spPr>
          <a:xfrm rot="5400000" flipH="1" flipV="1">
            <a:off x="7337130" y="1423132"/>
            <a:ext cx="314987" cy="1270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2" name="Conector: angular 391">
            <a:extLst>
              <a:ext uri="{FF2B5EF4-FFF2-40B4-BE49-F238E27FC236}">
                <a16:creationId xmlns="" xmlns:a16="http://schemas.microsoft.com/office/drawing/2014/main" id="{D29CC239-7E1E-4527-BD7F-0FB81AADFF43}"/>
              </a:ext>
            </a:extLst>
          </p:cNvPr>
          <p:cNvCxnSpPr>
            <a:cxnSpLocks/>
            <a:stCxn id="111" idx="0"/>
            <a:endCxn id="121" idx="2"/>
          </p:cNvCxnSpPr>
          <p:nvPr/>
        </p:nvCxnSpPr>
        <p:spPr>
          <a:xfrm rot="5400000" flipH="1" flipV="1">
            <a:off x="7759790" y="963288"/>
            <a:ext cx="352170" cy="882505"/>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6" name="Conector: angular 395">
            <a:extLst>
              <a:ext uri="{FF2B5EF4-FFF2-40B4-BE49-F238E27FC236}">
                <a16:creationId xmlns="" xmlns:a16="http://schemas.microsoft.com/office/drawing/2014/main" id="{79D6FE8F-09E4-4D54-9A5B-57F7CA30F255}"/>
              </a:ext>
            </a:extLst>
          </p:cNvPr>
          <p:cNvCxnSpPr>
            <a:cxnSpLocks/>
            <a:stCxn id="116" idx="0"/>
            <a:endCxn id="121" idx="2"/>
          </p:cNvCxnSpPr>
          <p:nvPr/>
        </p:nvCxnSpPr>
        <p:spPr>
          <a:xfrm rot="16200000" flipV="1">
            <a:off x="8334360" y="1271223"/>
            <a:ext cx="285804" cy="20026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2" name="Conector: angular 401">
            <a:extLst>
              <a:ext uri="{FF2B5EF4-FFF2-40B4-BE49-F238E27FC236}">
                <a16:creationId xmlns="" xmlns:a16="http://schemas.microsoft.com/office/drawing/2014/main" id="{20FE6704-F443-4962-BC51-CBCD4DF48D1D}"/>
              </a:ext>
            </a:extLst>
          </p:cNvPr>
          <p:cNvCxnSpPr>
            <a:cxnSpLocks/>
            <a:stCxn id="116" idx="0"/>
            <a:endCxn id="120" idx="2"/>
          </p:cNvCxnSpPr>
          <p:nvPr/>
        </p:nvCxnSpPr>
        <p:spPr>
          <a:xfrm rot="5400000" flipH="1" flipV="1">
            <a:off x="8903121" y="1005957"/>
            <a:ext cx="182577" cy="83402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5" name="Conector: angular 404">
            <a:extLst>
              <a:ext uri="{FF2B5EF4-FFF2-40B4-BE49-F238E27FC236}">
                <a16:creationId xmlns="" xmlns:a16="http://schemas.microsoft.com/office/drawing/2014/main" id="{DDF3E207-9600-4620-B7D1-DEE4C94F6DFC}"/>
              </a:ext>
            </a:extLst>
          </p:cNvPr>
          <p:cNvCxnSpPr>
            <a:cxnSpLocks/>
            <a:stCxn id="117" idx="0"/>
            <a:endCxn id="120" idx="2"/>
          </p:cNvCxnSpPr>
          <p:nvPr/>
        </p:nvCxnSpPr>
        <p:spPr>
          <a:xfrm rot="5400000" flipH="1" flipV="1">
            <a:off x="9288758" y="1454347"/>
            <a:ext cx="245330" cy="1270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 xmlns:a16="http://schemas.microsoft.com/office/drawing/2014/main" id="{08E381ED-B23A-4AC7-9DB6-FF71C7F228E9}"/>
              </a:ext>
            </a:extLst>
          </p:cNvPr>
          <p:cNvSpPr txBox="1"/>
          <p:nvPr/>
        </p:nvSpPr>
        <p:spPr>
          <a:xfrm>
            <a:off x="9073079" y="6319751"/>
            <a:ext cx="884364" cy="488595"/>
          </a:xfrm>
          <a:prstGeom prst="rect">
            <a:avLst/>
          </a:prstGeom>
          <a:noFill/>
          <a:ln>
            <a:solidFill>
              <a:schemeClr val="tx1"/>
            </a:solidFill>
          </a:ln>
        </p:spPr>
        <p:txBody>
          <a:bodyPr wrap="square" rtlCol="0">
            <a:spAutoFit/>
          </a:bodyPr>
          <a:lstStyle/>
          <a:p>
            <a:pPr algn="ctr"/>
            <a:r>
              <a:rPr lang="es-ES" sz="429" dirty="0">
                <a:ea typeface="+mn-lt"/>
                <a:cs typeface="+mn-lt"/>
              </a:rPr>
              <a:t>Bajos niveles de conocimiento y disciplina para la separación adecuada de residuos en la fuente por parte de los usuarios del servicio público de aseo</a:t>
            </a:r>
            <a:endParaRPr lang="es-ES" sz="429" dirty="0">
              <a:cs typeface="Calibri"/>
            </a:endParaRPr>
          </a:p>
        </p:txBody>
      </p:sp>
      <p:sp>
        <p:nvSpPr>
          <p:cNvPr id="8" name="CuadroTexto 7">
            <a:extLst>
              <a:ext uri="{FF2B5EF4-FFF2-40B4-BE49-F238E27FC236}">
                <a16:creationId xmlns="" xmlns:a16="http://schemas.microsoft.com/office/drawing/2014/main" id="{FD49C237-32E2-49E5-834B-2EC859B5A98B}"/>
              </a:ext>
            </a:extLst>
          </p:cNvPr>
          <p:cNvSpPr txBox="1"/>
          <p:nvPr/>
        </p:nvSpPr>
        <p:spPr>
          <a:xfrm>
            <a:off x="10090036" y="6319751"/>
            <a:ext cx="629404" cy="356508"/>
          </a:xfrm>
          <a:prstGeom prst="rect">
            <a:avLst/>
          </a:prstGeom>
          <a:noFill/>
          <a:ln>
            <a:solidFill>
              <a:schemeClr val="tx1"/>
            </a:solidFill>
          </a:ln>
        </p:spPr>
        <p:txBody>
          <a:bodyPr wrap="square" rtlCol="0">
            <a:spAutoFit/>
          </a:bodyPr>
          <a:lstStyle/>
          <a:p>
            <a:pPr algn="ctr"/>
            <a:r>
              <a:rPr lang="es-ES_tradnl" sz="429" dirty="0">
                <a:ea typeface="+mn-lt"/>
                <a:cs typeface="+mn-lt"/>
              </a:rPr>
              <a:t>Alta tasa de desperdicios en el consumo diario de alimentos</a:t>
            </a:r>
            <a:endParaRPr lang="es-ES" sz="429" dirty="0"/>
          </a:p>
        </p:txBody>
      </p:sp>
      <p:sp>
        <p:nvSpPr>
          <p:cNvPr id="9" name="CuadroTexto 8">
            <a:extLst>
              <a:ext uri="{FF2B5EF4-FFF2-40B4-BE49-F238E27FC236}">
                <a16:creationId xmlns="" xmlns:a16="http://schemas.microsoft.com/office/drawing/2014/main" id="{EB935E96-9B89-41AE-A052-B8409EB2555C}"/>
              </a:ext>
            </a:extLst>
          </p:cNvPr>
          <p:cNvSpPr txBox="1"/>
          <p:nvPr/>
        </p:nvSpPr>
        <p:spPr>
          <a:xfrm>
            <a:off x="8056122" y="6408979"/>
            <a:ext cx="884364" cy="356508"/>
          </a:xfrm>
          <a:prstGeom prst="rect">
            <a:avLst/>
          </a:prstGeom>
          <a:noFill/>
          <a:ln>
            <a:solidFill>
              <a:schemeClr val="tx1"/>
            </a:solidFill>
          </a:ln>
        </p:spPr>
        <p:txBody>
          <a:bodyPr wrap="square" rtlCol="0">
            <a:spAutoFit/>
          </a:bodyPr>
          <a:lstStyle/>
          <a:p>
            <a:pPr algn="ctr"/>
            <a:r>
              <a:rPr lang="es-ES" sz="429" dirty="0">
                <a:ea typeface="+mn-lt"/>
                <a:cs typeface="+mn-lt"/>
              </a:rPr>
              <a:t>Ausencia de estandarización en los métodos y tecnologías para la recolección y transporte de residuos aprovechables</a:t>
            </a:r>
            <a:endParaRPr lang="es-ES" sz="429" dirty="0">
              <a:cs typeface="Calibri"/>
            </a:endParaRPr>
          </a:p>
        </p:txBody>
      </p:sp>
      <p:cxnSp>
        <p:nvCxnSpPr>
          <p:cNvPr id="35" name="Conector angular 34"/>
          <p:cNvCxnSpPr>
            <a:stCxn id="4" idx="0"/>
            <a:endCxn id="101" idx="2"/>
          </p:cNvCxnSpPr>
          <p:nvPr/>
        </p:nvCxnSpPr>
        <p:spPr>
          <a:xfrm rot="5400000" flipH="1" flipV="1">
            <a:off x="7289341" y="1917322"/>
            <a:ext cx="446007" cy="2130101"/>
          </a:xfrm>
          <a:prstGeom prst="bent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0" name="CuadroTexto 99"/>
          <p:cNvSpPr txBox="1"/>
          <p:nvPr/>
        </p:nvSpPr>
        <p:spPr>
          <a:xfrm>
            <a:off x="1690577" y="276447"/>
            <a:ext cx="9028863" cy="261610"/>
          </a:xfrm>
          <a:prstGeom prst="rect">
            <a:avLst/>
          </a:prstGeom>
          <a:noFill/>
        </p:spPr>
        <p:txBody>
          <a:bodyPr wrap="square" rtlCol="0">
            <a:spAutoFit/>
          </a:bodyPr>
          <a:lstStyle/>
          <a:p>
            <a:pPr algn="ctr"/>
            <a:r>
              <a:rPr lang="es-CO" sz="1100" dirty="0" smtClean="0">
                <a:latin typeface="Arial" panose="020B0604020202020204" pitchFamily="34" charset="0"/>
                <a:cs typeface="Arial" panose="020B0604020202020204" pitchFamily="34" charset="0"/>
              </a:rPr>
              <a:t>ARBOL DE OBJETIVOS APROVECHAMIENTO</a:t>
            </a:r>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1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04764013-F82F-C948-BE09-CEFFA55B2700}"/>
              </a:ext>
            </a:extLst>
          </p:cNvPr>
          <p:cNvSpPr txBox="1"/>
          <p:nvPr/>
        </p:nvSpPr>
        <p:spPr>
          <a:xfrm>
            <a:off x="1491033" y="2465771"/>
            <a:ext cx="8080130" cy="230832"/>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Débil gestión integral </a:t>
            </a:r>
            <a:r>
              <a:rPr lang="es-CO" sz="900" dirty="0">
                <a:latin typeface="Arial" panose="020B0604020202020204" pitchFamily="34" charset="0"/>
                <a:cs typeface="Arial" panose="020B0604020202020204" pitchFamily="34" charset="0"/>
              </a:rPr>
              <a:t>de Residuos </a:t>
            </a:r>
            <a:r>
              <a:rPr lang="es-CO" sz="900" dirty="0" smtClean="0">
                <a:latin typeface="Arial" panose="020B0604020202020204" pitchFamily="34" charset="0"/>
                <a:cs typeface="Arial" panose="020B0604020202020204" pitchFamily="34" charset="0"/>
              </a:rPr>
              <a:t>Orgánicos con fines de aprovechamiento</a:t>
            </a:r>
            <a:endParaRPr lang="es-CO" sz="9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 xmlns:a16="http://schemas.microsoft.com/office/drawing/2014/main" id="{A1BA5EB0-8647-244E-A7AA-6A9AF3FAA5F5}"/>
              </a:ext>
            </a:extLst>
          </p:cNvPr>
          <p:cNvSpPr txBox="1"/>
          <p:nvPr/>
        </p:nvSpPr>
        <p:spPr>
          <a:xfrm>
            <a:off x="8374047" y="4678724"/>
            <a:ext cx="1048778" cy="1061829"/>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Altas </a:t>
            </a:r>
            <a:r>
              <a:rPr lang="es-CO" sz="900" dirty="0">
                <a:latin typeface="Arial" panose="020B0604020202020204" pitchFamily="34" charset="0"/>
                <a:cs typeface="Arial" panose="020B0604020202020204" pitchFamily="34" charset="0"/>
              </a:rPr>
              <a:t>restricciones en el </a:t>
            </a:r>
            <a:r>
              <a:rPr lang="es-CO" sz="900" dirty="0" smtClean="0">
                <a:latin typeface="Arial" panose="020B0604020202020204" pitchFamily="34" charset="0"/>
                <a:cs typeface="Arial" panose="020B0604020202020204" pitchFamily="34" charset="0"/>
              </a:rPr>
              <a:t>Plan de</a:t>
            </a:r>
            <a:r>
              <a:rPr lang="es-CO" sz="900" dirty="0">
                <a:latin typeface="Arial" panose="020B0604020202020204" pitchFamily="34" charset="0"/>
                <a:cs typeface="Arial" panose="020B0604020202020204" pitchFamily="34" charset="0"/>
              </a:rPr>
              <a:t> </a:t>
            </a:r>
            <a:r>
              <a:rPr lang="es-CO" sz="900" dirty="0" smtClean="0">
                <a:latin typeface="Arial" panose="020B0604020202020204" pitchFamily="34" charset="0"/>
                <a:cs typeface="Arial" panose="020B0604020202020204" pitchFamily="34" charset="0"/>
              </a:rPr>
              <a:t>Ordenamiento </a:t>
            </a:r>
            <a:r>
              <a:rPr lang="es-CO" sz="900" dirty="0">
                <a:latin typeface="Arial" panose="020B0604020202020204" pitchFamily="34" charset="0"/>
                <a:cs typeface="Arial" panose="020B0604020202020204" pitchFamily="34" charset="0"/>
              </a:rPr>
              <a:t>Territorial para el  aprovechamiento de </a:t>
            </a:r>
            <a:r>
              <a:rPr lang="es-CO" sz="900" dirty="0" smtClean="0">
                <a:latin typeface="Arial" panose="020B0604020202020204" pitchFamily="34" charset="0"/>
                <a:cs typeface="Arial" panose="020B0604020202020204" pitchFamily="34" charset="0"/>
              </a:rPr>
              <a:t>ROrg </a:t>
            </a:r>
            <a:endParaRPr lang="es-CO" sz="9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 xmlns:a16="http://schemas.microsoft.com/office/drawing/2014/main" id="{F62EE3BB-3FF5-9046-BE4C-FB3A9FF5BB12}"/>
              </a:ext>
            </a:extLst>
          </p:cNvPr>
          <p:cNvSpPr txBox="1"/>
          <p:nvPr/>
        </p:nvSpPr>
        <p:spPr>
          <a:xfrm>
            <a:off x="196869" y="5035173"/>
            <a:ext cx="1667315" cy="923330"/>
          </a:xfrm>
          <a:prstGeom prst="rect">
            <a:avLst/>
          </a:prstGeom>
          <a:noFill/>
          <a:ln>
            <a:solidFill>
              <a:schemeClr val="tx1"/>
            </a:solidFill>
          </a:ln>
        </p:spPr>
        <p:txBody>
          <a:bodyPr wrap="square" rtlCol="0">
            <a:spAutoFit/>
          </a:bodyPr>
          <a:lstStyle/>
          <a:p>
            <a:pPr algn="ctr"/>
            <a:r>
              <a:rPr lang="es-CO" sz="900" dirty="0">
                <a:latin typeface="Arial" panose="020B0604020202020204" pitchFamily="34" charset="0"/>
                <a:cs typeface="Arial" panose="020B0604020202020204" pitchFamily="34" charset="0"/>
              </a:rPr>
              <a:t>Débil articulación interinstitucional, nacional, territorial y distrital para el seguimiento de la cadena de gestión de residuos orgánicos</a:t>
            </a:r>
          </a:p>
        </p:txBody>
      </p:sp>
      <p:sp>
        <p:nvSpPr>
          <p:cNvPr id="9" name="CuadroTexto 8">
            <a:extLst>
              <a:ext uri="{FF2B5EF4-FFF2-40B4-BE49-F238E27FC236}">
                <a16:creationId xmlns="" xmlns:a16="http://schemas.microsoft.com/office/drawing/2014/main" id="{41B9C1ED-15B8-AB47-903B-70932A8D1DD4}"/>
              </a:ext>
            </a:extLst>
          </p:cNvPr>
          <p:cNvSpPr txBox="1"/>
          <p:nvPr/>
        </p:nvSpPr>
        <p:spPr>
          <a:xfrm>
            <a:off x="4352448" y="3107067"/>
            <a:ext cx="1369020" cy="784830"/>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Bajo conocimiento técnico en las </a:t>
            </a:r>
            <a:r>
              <a:rPr lang="es-CO" sz="900" dirty="0">
                <a:latin typeface="Arial" panose="020B0604020202020204" pitchFamily="34" charset="0"/>
                <a:cs typeface="Arial" panose="020B0604020202020204" pitchFamily="34" charset="0"/>
              </a:rPr>
              <a:t>prácticas adecuadas para manejo de RO en todos los niveles</a:t>
            </a:r>
          </a:p>
        </p:txBody>
      </p:sp>
      <p:sp>
        <p:nvSpPr>
          <p:cNvPr id="10" name="CuadroTexto 9">
            <a:extLst>
              <a:ext uri="{FF2B5EF4-FFF2-40B4-BE49-F238E27FC236}">
                <a16:creationId xmlns="" xmlns:a16="http://schemas.microsoft.com/office/drawing/2014/main" id="{F63FD7AC-3EDA-8045-869F-87BBE583D16E}"/>
              </a:ext>
            </a:extLst>
          </p:cNvPr>
          <p:cNvSpPr txBox="1"/>
          <p:nvPr/>
        </p:nvSpPr>
        <p:spPr>
          <a:xfrm>
            <a:off x="6127434" y="3107945"/>
            <a:ext cx="1482403" cy="507831"/>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Débil apoyo institucional a </a:t>
            </a:r>
            <a:r>
              <a:rPr lang="es-CO" sz="900" dirty="0">
                <a:latin typeface="Arial" panose="020B0604020202020204" pitchFamily="34" charset="0"/>
                <a:cs typeface="Arial" panose="020B0604020202020204" pitchFamily="34" charset="0"/>
              </a:rPr>
              <a:t>la población recuperadora de </a:t>
            </a:r>
            <a:r>
              <a:rPr lang="es-CO" sz="900" dirty="0" smtClean="0">
                <a:latin typeface="Arial" panose="020B0604020202020204" pitchFamily="34" charset="0"/>
                <a:cs typeface="Arial" panose="020B0604020202020204" pitchFamily="34" charset="0"/>
              </a:rPr>
              <a:t>ROrg</a:t>
            </a:r>
            <a:endParaRPr lang="es-CO" sz="9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 xmlns:a16="http://schemas.microsoft.com/office/drawing/2014/main" id="{E43C3AE4-1BBE-6441-8146-A636FCD3E33E}"/>
              </a:ext>
            </a:extLst>
          </p:cNvPr>
          <p:cNvSpPr txBox="1"/>
          <p:nvPr/>
        </p:nvSpPr>
        <p:spPr>
          <a:xfrm>
            <a:off x="7214092" y="4794736"/>
            <a:ext cx="1055018" cy="646331"/>
          </a:xfrm>
          <a:prstGeom prst="rect">
            <a:avLst/>
          </a:prstGeom>
          <a:noFill/>
          <a:ln>
            <a:solidFill>
              <a:schemeClr val="tx1"/>
            </a:solidFill>
          </a:ln>
        </p:spPr>
        <p:txBody>
          <a:bodyPr wrap="square" rtlCol="0">
            <a:spAutoFit/>
          </a:bodyPr>
          <a:lstStyle/>
          <a:p>
            <a:pPr algn="ctr"/>
            <a:r>
              <a:rPr lang="es-CO" sz="900" dirty="0">
                <a:latin typeface="Arial" panose="020B0604020202020204" pitchFamily="34" charset="0"/>
                <a:cs typeface="Arial" panose="020B0604020202020204" pitchFamily="34" charset="0"/>
              </a:rPr>
              <a:t>Altos índices de presentación inadecuada de los </a:t>
            </a:r>
            <a:r>
              <a:rPr lang="es-CO" sz="900" dirty="0" smtClean="0">
                <a:latin typeface="Arial" panose="020B0604020202020204" pitchFamily="34" charset="0"/>
                <a:cs typeface="Arial" panose="020B0604020202020204" pitchFamily="34" charset="0"/>
              </a:rPr>
              <a:t>RO</a:t>
            </a:r>
            <a:endParaRPr lang="es-CO" sz="9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 xmlns:a16="http://schemas.microsoft.com/office/drawing/2014/main" id="{27C17AE3-1A00-5C45-BB43-2B4E3E1BBD25}"/>
              </a:ext>
            </a:extLst>
          </p:cNvPr>
          <p:cNvSpPr txBox="1"/>
          <p:nvPr/>
        </p:nvSpPr>
        <p:spPr>
          <a:xfrm>
            <a:off x="1973413" y="4979569"/>
            <a:ext cx="1235612" cy="923330"/>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Baja claridad ciudadana </a:t>
            </a:r>
            <a:r>
              <a:rPr lang="es-CO" sz="900" dirty="0">
                <a:latin typeface="Arial" panose="020B0604020202020204" pitchFamily="34" charset="0"/>
                <a:cs typeface="Arial" panose="020B0604020202020204" pitchFamily="34" charset="0"/>
              </a:rPr>
              <a:t>sobre el </a:t>
            </a:r>
            <a:r>
              <a:rPr lang="es-CO" sz="900" dirty="0" smtClean="0">
                <a:latin typeface="Arial" panose="020B0604020202020204" pitchFamily="34" charset="0"/>
                <a:cs typeface="Arial" panose="020B0604020202020204" pitchFamily="34" charset="0"/>
              </a:rPr>
              <a:t>impacto negativo </a:t>
            </a:r>
            <a:r>
              <a:rPr lang="es-CO" sz="900" dirty="0">
                <a:latin typeface="Arial" panose="020B0604020202020204" pitchFamily="34" charset="0"/>
                <a:cs typeface="Arial" panose="020B0604020202020204" pitchFamily="34" charset="0"/>
              </a:rPr>
              <a:t>de los residuos </a:t>
            </a:r>
            <a:r>
              <a:rPr lang="es-CO" sz="900" dirty="0" smtClean="0">
                <a:latin typeface="Arial" panose="020B0604020202020204" pitchFamily="34" charset="0"/>
                <a:cs typeface="Arial" panose="020B0604020202020204" pitchFamily="34" charset="0"/>
              </a:rPr>
              <a:t>orgánicos sin gestionar. </a:t>
            </a:r>
            <a:endParaRPr lang="es-CO" sz="9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 xmlns:a16="http://schemas.microsoft.com/office/drawing/2014/main" id="{7FC3B942-F982-2742-913C-27962A2E71EC}"/>
              </a:ext>
            </a:extLst>
          </p:cNvPr>
          <p:cNvSpPr txBox="1"/>
          <p:nvPr/>
        </p:nvSpPr>
        <p:spPr>
          <a:xfrm>
            <a:off x="9545406" y="4625898"/>
            <a:ext cx="1262829" cy="1338828"/>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Bajos niveles de articulación entre los esquemas separación </a:t>
            </a:r>
            <a:r>
              <a:rPr lang="es-CO" sz="900" dirty="0">
                <a:latin typeface="Arial" panose="020B0604020202020204" pitchFamily="34" charset="0"/>
                <a:cs typeface="Arial" panose="020B0604020202020204" pitchFamily="34" charset="0"/>
              </a:rPr>
              <a:t>en la fuente, recolección selectiva y aprovechamiento de residuos orgánicos en </a:t>
            </a:r>
            <a:r>
              <a:rPr lang="es-CO" sz="900" dirty="0" smtClean="0">
                <a:latin typeface="Arial" panose="020B0604020202020204" pitchFamily="34" charset="0"/>
                <a:cs typeface="Arial" panose="020B0604020202020204" pitchFamily="34" charset="0"/>
              </a:rPr>
              <a:t>Bogotá. </a:t>
            </a:r>
            <a:endParaRPr lang="es-CO" sz="9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BC73297C-9BE0-2B4D-B403-0A653BE6FD5F}"/>
              </a:ext>
            </a:extLst>
          </p:cNvPr>
          <p:cNvSpPr txBox="1"/>
          <p:nvPr/>
        </p:nvSpPr>
        <p:spPr>
          <a:xfrm>
            <a:off x="2522790" y="3122456"/>
            <a:ext cx="1574708" cy="646331"/>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Baja adecuación normativa para contemplar los ROrg como un residuo aprovechable</a:t>
            </a:r>
            <a:endParaRPr lang="es-CO" sz="9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 xmlns:a16="http://schemas.microsoft.com/office/drawing/2014/main" id="{621857D3-F387-5C4E-8DD3-52CCBB6D9263}"/>
              </a:ext>
            </a:extLst>
          </p:cNvPr>
          <p:cNvSpPr txBox="1"/>
          <p:nvPr/>
        </p:nvSpPr>
        <p:spPr>
          <a:xfrm>
            <a:off x="9613699" y="3073983"/>
            <a:ext cx="1573331" cy="646331"/>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Baja adecuación de los </a:t>
            </a:r>
            <a:r>
              <a:rPr lang="es-CO" sz="900" dirty="0">
                <a:latin typeface="Arial" panose="020B0604020202020204" pitchFamily="34" charset="0"/>
                <a:cs typeface="Arial" panose="020B0604020202020204" pitchFamily="34" charset="0"/>
              </a:rPr>
              <a:t>modelos </a:t>
            </a:r>
            <a:r>
              <a:rPr lang="es-CO" sz="900" dirty="0" smtClean="0">
                <a:latin typeface="Arial" panose="020B0604020202020204" pitchFamily="34" charset="0"/>
                <a:cs typeface="Arial" panose="020B0604020202020204" pitchFamily="34" charset="0"/>
              </a:rPr>
              <a:t>financieros para la inclusión de la gestión de los ROrg. </a:t>
            </a:r>
            <a:endParaRPr lang="es-CO" sz="9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 xmlns:a16="http://schemas.microsoft.com/office/drawing/2014/main" id="{8A7C0526-C656-0746-A48C-5DB8AA54ABE4}"/>
              </a:ext>
            </a:extLst>
          </p:cNvPr>
          <p:cNvSpPr txBox="1"/>
          <p:nvPr/>
        </p:nvSpPr>
        <p:spPr>
          <a:xfrm rot="10800000" flipV="1">
            <a:off x="2002259" y="1214936"/>
            <a:ext cx="1383727" cy="784830"/>
          </a:xfrm>
          <a:prstGeom prst="rect">
            <a:avLst/>
          </a:prstGeom>
          <a:noFill/>
          <a:ln>
            <a:solidFill>
              <a:schemeClr val="tx1"/>
            </a:solidFill>
          </a:ln>
        </p:spPr>
        <p:txBody>
          <a:bodyPr wrap="square" rtlCol="0">
            <a:spAutoFit/>
          </a:bodyPr>
          <a:lstStyle/>
          <a:p>
            <a:pPr algn="ctr"/>
            <a:r>
              <a:rPr lang="es-CO" sz="900" dirty="0">
                <a:latin typeface="Arial" panose="020B0604020202020204" pitchFamily="34" charset="0"/>
                <a:cs typeface="Arial" panose="020B0604020202020204" pitchFamily="34" charset="0"/>
              </a:rPr>
              <a:t>Aumento de la insatisfacción </a:t>
            </a:r>
          </a:p>
          <a:p>
            <a:pPr algn="ctr"/>
            <a:r>
              <a:rPr lang="es-CO" sz="900" dirty="0">
                <a:latin typeface="Arial" panose="020B0604020202020204" pitchFamily="34" charset="0"/>
                <a:cs typeface="Arial" panose="020B0604020202020204" pitchFamily="34" charset="0"/>
              </a:rPr>
              <a:t> ciudadana hacia prestación del servicio de  aseo</a:t>
            </a:r>
          </a:p>
        </p:txBody>
      </p:sp>
      <p:sp>
        <p:nvSpPr>
          <p:cNvPr id="18" name="CuadroTexto 17">
            <a:extLst>
              <a:ext uri="{FF2B5EF4-FFF2-40B4-BE49-F238E27FC236}">
                <a16:creationId xmlns="" xmlns:a16="http://schemas.microsoft.com/office/drawing/2014/main" id="{1BD21D46-C615-5549-855A-958B4E0F8952}"/>
              </a:ext>
            </a:extLst>
          </p:cNvPr>
          <p:cNvSpPr txBox="1"/>
          <p:nvPr/>
        </p:nvSpPr>
        <p:spPr>
          <a:xfrm>
            <a:off x="5937281" y="1698554"/>
            <a:ext cx="2481038" cy="230832"/>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Alto impacto </a:t>
            </a:r>
            <a:r>
              <a:rPr lang="es-CO" sz="900" dirty="0">
                <a:latin typeface="Arial" panose="020B0604020202020204" pitchFamily="34" charset="0"/>
                <a:cs typeface="Arial" panose="020B0604020202020204" pitchFamily="34" charset="0"/>
              </a:rPr>
              <a:t>negativo </a:t>
            </a:r>
            <a:r>
              <a:rPr lang="es-CO" sz="900" dirty="0" smtClean="0">
                <a:latin typeface="Arial" panose="020B0604020202020204" pitchFamily="34" charset="0"/>
                <a:cs typeface="Arial" panose="020B0604020202020204" pitchFamily="34" charset="0"/>
              </a:rPr>
              <a:t>ambiental.</a:t>
            </a:r>
            <a:endParaRPr lang="es-CO" sz="9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 xmlns:a16="http://schemas.microsoft.com/office/drawing/2014/main" id="{3A4860C8-08C7-324B-84B4-30251B87BE42}"/>
              </a:ext>
            </a:extLst>
          </p:cNvPr>
          <p:cNvSpPr txBox="1"/>
          <p:nvPr/>
        </p:nvSpPr>
        <p:spPr>
          <a:xfrm>
            <a:off x="9654010" y="362545"/>
            <a:ext cx="1650162" cy="369332"/>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Disminución </a:t>
            </a:r>
            <a:r>
              <a:rPr lang="es-CO" sz="900" dirty="0">
                <a:latin typeface="Arial" panose="020B0604020202020204" pitchFamily="34" charset="0"/>
                <a:cs typeface="Arial" panose="020B0604020202020204" pitchFamily="34" charset="0"/>
              </a:rPr>
              <a:t>a la vida útil del sitio de disposición final</a:t>
            </a:r>
          </a:p>
        </p:txBody>
      </p:sp>
      <p:sp>
        <p:nvSpPr>
          <p:cNvPr id="20" name="CuadroTexto 19">
            <a:extLst>
              <a:ext uri="{FF2B5EF4-FFF2-40B4-BE49-F238E27FC236}">
                <a16:creationId xmlns="" xmlns:a16="http://schemas.microsoft.com/office/drawing/2014/main" id="{288C7A1F-57CB-8140-9786-404DDDAB9D22}"/>
              </a:ext>
            </a:extLst>
          </p:cNvPr>
          <p:cNvSpPr txBox="1"/>
          <p:nvPr/>
        </p:nvSpPr>
        <p:spPr>
          <a:xfrm>
            <a:off x="4122093" y="1247470"/>
            <a:ext cx="1235612" cy="923330"/>
          </a:xfrm>
          <a:prstGeom prst="rect">
            <a:avLst/>
          </a:prstGeom>
          <a:noFill/>
          <a:ln>
            <a:solidFill>
              <a:schemeClr val="tx1"/>
            </a:solidFill>
          </a:ln>
        </p:spPr>
        <p:txBody>
          <a:bodyPr wrap="square" rtlCol="0">
            <a:spAutoFit/>
          </a:bodyPr>
          <a:lstStyle/>
          <a:p>
            <a:pPr algn="ctr"/>
            <a:r>
              <a:rPr lang="es-CO" sz="900" dirty="0">
                <a:latin typeface="Arial" panose="020B0604020202020204" pitchFamily="34" charset="0"/>
                <a:cs typeface="Arial" panose="020B0604020202020204" pitchFamily="34" charset="0"/>
              </a:rPr>
              <a:t>Altos costos ambientales y económicos derivados del transporte de RO en grandes distancias. </a:t>
            </a:r>
          </a:p>
        </p:txBody>
      </p:sp>
      <p:sp>
        <p:nvSpPr>
          <p:cNvPr id="21" name="CuadroTexto 20">
            <a:extLst>
              <a:ext uri="{FF2B5EF4-FFF2-40B4-BE49-F238E27FC236}">
                <a16:creationId xmlns="" xmlns:a16="http://schemas.microsoft.com/office/drawing/2014/main" id="{A1A2E571-7659-A94C-9E83-EB119C25F437}"/>
              </a:ext>
            </a:extLst>
          </p:cNvPr>
          <p:cNvSpPr txBox="1"/>
          <p:nvPr/>
        </p:nvSpPr>
        <p:spPr>
          <a:xfrm>
            <a:off x="9536868" y="1584949"/>
            <a:ext cx="2078578" cy="507831"/>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Alta tasa de enterramiento </a:t>
            </a:r>
            <a:r>
              <a:rPr lang="es-CO" sz="900" dirty="0">
                <a:latin typeface="Arial" panose="020B0604020202020204" pitchFamily="34" charset="0"/>
                <a:cs typeface="Arial" panose="020B0604020202020204" pitchFamily="34" charset="0"/>
              </a:rPr>
              <a:t>de </a:t>
            </a:r>
            <a:r>
              <a:rPr lang="es-CO" sz="900" dirty="0" smtClean="0">
                <a:latin typeface="Arial" panose="020B0604020202020204" pitchFamily="34" charset="0"/>
                <a:cs typeface="Arial" panose="020B0604020202020204" pitchFamily="34" charset="0"/>
              </a:rPr>
              <a:t>ROrg </a:t>
            </a:r>
            <a:r>
              <a:rPr lang="es-CO" sz="900" dirty="0">
                <a:latin typeface="Arial" panose="020B0604020202020204" pitchFamily="34" charset="0"/>
                <a:cs typeface="Arial" panose="020B0604020202020204" pitchFamily="34" charset="0"/>
              </a:rPr>
              <a:t>con </a:t>
            </a:r>
            <a:r>
              <a:rPr lang="es-CO" sz="900" dirty="0" smtClean="0">
                <a:latin typeface="Arial" panose="020B0604020202020204" pitchFamily="34" charset="0"/>
                <a:cs typeface="Arial" panose="020B0604020202020204" pitchFamily="34" charset="0"/>
              </a:rPr>
              <a:t>potencial de aprovechamiento distinto a la generación de biogás </a:t>
            </a:r>
            <a:endParaRPr lang="es-CO" sz="9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 xmlns:a16="http://schemas.microsoft.com/office/drawing/2014/main" id="{A4137C4E-CF31-0940-B53B-824705258862}"/>
              </a:ext>
            </a:extLst>
          </p:cNvPr>
          <p:cNvSpPr txBox="1"/>
          <p:nvPr/>
        </p:nvSpPr>
        <p:spPr>
          <a:xfrm>
            <a:off x="5822054" y="1034071"/>
            <a:ext cx="2469518" cy="369332"/>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Aumento en los problemas </a:t>
            </a:r>
            <a:r>
              <a:rPr lang="es-CO" sz="900" dirty="0">
                <a:latin typeface="Arial" panose="020B0604020202020204" pitchFamily="34" charset="0"/>
                <a:cs typeface="Arial" panose="020B0604020202020204" pitchFamily="34" charset="0"/>
              </a:rPr>
              <a:t>de salud que afectan a la población aledaña al </a:t>
            </a:r>
            <a:r>
              <a:rPr lang="es-CO" sz="900" dirty="0" smtClean="0">
                <a:latin typeface="Arial" panose="020B0604020202020204" pitchFamily="34" charset="0"/>
                <a:cs typeface="Arial" panose="020B0604020202020204" pitchFamily="34" charset="0"/>
              </a:rPr>
              <a:t>relleno.</a:t>
            </a:r>
            <a:endParaRPr lang="es-CO" sz="900" dirty="0">
              <a:latin typeface="Arial" panose="020B0604020202020204" pitchFamily="34" charset="0"/>
              <a:cs typeface="Arial" panose="020B0604020202020204" pitchFamily="34" charset="0"/>
            </a:endParaRPr>
          </a:p>
        </p:txBody>
      </p:sp>
      <p:sp>
        <p:nvSpPr>
          <p:cNvPr id="40" name="CuadroTexto 39">
            <a:extLst>
              <a:ext uri="{FF2B5EF4-FFF2-40B4-BE49-F238E27FC236}">
                <a16:creationId xmlns="" xmlns:a16="http://schemas.microsoft.com/office/drawing/2014/main" id="{511F7E44-AB6D-A641-939E-452309C40B7F}"/>
              </a:ext>
            </a:extLst>
          </p:cNvPr>
          <p:cNvSpPr txBox="1"/>
          <p:nvPr/>
        </p:nvSpPr>
        <p:spPr>
          <a:xfrm>
            <a:off x="9571163" y="895572"/>
            <a:ext cx="1815856" cy="507831"/>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Bajo aprovechamiento de ROrg </a:t>
            </a:r>
            <a:r>
              <a:rPr lang="es-CO" sz="900" dirty="0">
                <a:latin typeface="Arial" panose="020B0604020202020204" pitchFamily="34" charset="0"/>
                <a:cs typeface="Arial" panose="020B0604020202020204" pitchFamily="34" charset="0"/>
              </a:rPr>
              <a:t>en la </a:t>
            </a:r>
            <a:r>
              <a:rPr lang="es-CO" sz="900" dirty="0" smtClean="0">
                <a:latin typeface="Arial" panose="020B0604020202020204" pitchFamily="34" charset="0"/>
                <a:cs typeface="Arial" panose="020B0604020202020204" pitchFamily="34" charset="0"/>
              </a:rPr>
              <a:t>generación </a:t>
            </a:r>
            <a:r>
              <a:rPr lang="es-CO" sz="900" dirty="0">
                <a:latin typeface="Arial" panose="020B0604020202020204" pitchFamily="34" charset="0"/>
                <a:cs typeface="Arial" panose="020B0604020202020204" pitchFamily="34" charset="0"/>
              </a:rPr>
              <a:t>de abonos y otras alternativas</a:t>
            </a:r>
          </a:p>
        </p:txBody>
      </p:sp>
      <p:cxnSp>
        <p:nvCxnSpPr>
          <p:cNvPr id="46" name="Conector recto de flecha 45">
            <a:extLst>
              <a:ext uri="{FF2B5EF4-FFF2-40B4-BE49-F238E27FC236}">
                <a16:creationId xmlns="" xmlns:a16="http://schemas.microsoft.com/office/drawing/2014/main" id="{07BE4A6C-CC32-5044-98D1-4EF16910641F}"/>
              </a:ext>
            </a:extLst>
          </p:cNvPr>
          <p:cNvCxnSpPr>
            <a:cxnSpLocks/>
          </p:cNvCxnSpPr>
          <p:nvPr/>
        </p:nvCxnSpPr>
        <p:spPr>
          <a:xfrm flipV="1">
            <a:off x="10602956" y="1391495"/>
            <a:ext cx="4302" cy="193454"/>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 name="Conector recto de flecha 46">
            <a:extLst>
              <a:ext uri="{FF2B5EF4-FFF2-40B4-BE49-F238E27FC236}">
                <a16:creationId xmlns="" xmlns:a16="http://schemas.microsoft.com/office/drawing/2014/main" id="{DFE0A748-08DD-B04A-BAC3-3038795778F6}"/>
              </a:ext>
            </a:extLst>
          </p:cNvPr>
          <p:cNvCxnSpPr>
            <a:cxnSpLocks/>
          </p:cNvCxnSpPr>
          <p:nvPr/>
        </p:nvCxnSpPr>
        <p:spPr>
          <a:xfrm flipH="1" flipV="1">
            <a:off x="7198289" y="1388236"/>
            <a:ext cx="6310" cy="310318"/>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52" name="CuadroTexto 51">
            <a:extLst>
              <a:ext uri="{FF2B5EF4-FFF2-40B4-BE49-F238E27FC236}">
                <a16:creationId xmlns="" xmlns:a16="http://schemas.microsoft.com/office/drawing/2014/main" id="{621857D3-F387-5C4E-8DD3-52CCBB6D9263}"/>
              </a:ext>
            </a:extLst>
          </p:cNvPr>
          <p:cNvSpPr txBox="1"/>
          <p:nvPr/>
        </p:nvSpPr>
        <p:spPr>
          <a:xfrm>
            <a:off x="10861967" y="4609143"/>
            <a:ext cx="1089345" cy="1061829"/>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Altas restricciones </a:t>
            </a:r>
            <a:r>
              <a:rPr lang="es-CO" sz="900" dirty="0">
                <a:latin typeface="Arial" panose="020B0604020202020204" pitchFamily="34" charset="0"/>
                <a:cs typeface="Arial" panose="020B0604020202020204" pitchFamily="34" charset="0"/>
              </a:rPr>
              <a:t>y barreras para </a:t>
            </a:r>
            <a:r>
              <a:rPr lang="es-CO" sz="900" dirty="0" smtClean="0">
                <a:latin typeface="Arial" panose="020B0604020202020204" pitchFamily="34" charset="0"/>
                <a:cs typeface="Arial" panose="020B0604020202020204" pitchFamily="34" charset="0"/>
              </a:rPr>
              <a:t>la </a:t>
            </a:r>
            <a:r>
              <a:rPr lang="es-CO" sz="900" dirty="0" err="1" smtClean="0">
                <a:latin typeface="Arial" panose="020B0604020202020204" pitchFamily="34" charset="0"/>
                <a:cs typeface="Arial" panose="020B0604020202020204" pitchFamily="34" charset="0"/>
              </a:rPr>
              <a:t>comercialización</a:t>
            </a:r>
            <a:r>
              <a:rPr lang="es-CO" sz="900" dirty="0" smtClean="0">
                <a:latin typeface="Arial" panose="020B0604020202020204" pitchFamily="34" charset="0"/>
                <a:cs typeface="Arial" panose="020B0604020202020204" pitchFamily="34" charset="0"/>
              </a:rPr>
              <a:t> de los derivados de los Rorg tratados.</a:t>
            </a:r>
            <a:endParaRPr lang="es-CO" sz="900" dirty="0">
              <a:latin typeface="Arial" panose="020B0604020202020204" pitchFamily="34" charset="0"/>
              <a:cs typeface="Arial" panose="020B0604020202020204" pitchFamily="34" charset="0"/>
            </a:endParaRPr>
          </a:p>
        </p:txBody>
      </p:sp>
      <p:sp>
        <p:nvSpPr>
          <p:cNvPr id="53" name="CuadroTexto 52">
            <a:extLst>
              <a:ext uri="{FF2B5EF4-FFF2-40B4-BE49-F238E27FC236}">
                <a16:creationId xmlns="" xmlns:a16="http://schemas.microsoft.com/office/drawing/2014/main" id="{A1BA5EB0-8647-244E-A7AA-6A9AF3FAA5F5}"/>
              </a:ext>
            </a:extLst>
          </p:cNvPr>
          <p:cNvSpPr txBox="1"/>
          <p:nvPr/>
        </p:nvSpPr>
        <p:spPr>
          <a:xfrm>
            <a:off x="5917006" y="4790930"/>
            <a:ext cx="1174505" cy="923330"/>
          </a:xfrm>
          <a:prstGeom prst="rect">
            <a:avLst/>
          </a:prstGeom>
          <a:noFill/>
          <a:ln>
            <a:solidFill>
              <a:schemeClr val="tx1"/>
            </a:solidFill>
          </a:ln>
        </p:spPr>
        <p:txBody>
          <a:bodyPr wrap="square" rtlCol="0">
            <a:spAutoFit/>
          </a:bodyPr>
          <a:lstStyle/>
          <a:p>
            <a:pPr algn="ctr"/>
            <a:r>
              <a:rPr lang="es-CO" sz="900" dirty="0">
                <a:latin typeface="Arial" panose="020B0604020202020204" pitchFamily="34" charset="0"/>
                <a:cs typeface="Arial" panose="020B0604020202020204" pitchFamily="34" charset="0"/>
              </a:rPr>
              <a:t>Baja oferta de espacios formales para el almacenamiento y tratamiento de los </a:t>
            </a:r>
            <a:r>
              <a:rPr lang="es-CO" sz="900" dirty="0" smtClean="0">
                <a:latin typeface="Arial" panose="020B0604020202020204" pitchFamily="34" charset="0"/>
                <a:cs typeface="Arial" panose="020B0604020202020204" pitchFamily="34" charset="0"/>
              </a:rPr>
              <a:t>ROrg</a:t>
            </a:r>
            <a:endParaRPr lang="es-CO" sz="900" dirty="0">
              <a:latin typeface="Arial" panose="020B0604020202020204" pitchFamily="34" charset="0"/>
              <a:cs typeface="Arial" panose="020B0604020202020204" pitchFamily="34" charset="0"/>
            </a:endParaRPr>
          </a:p>
        </p:txBody>
      </p:sp>
      <p:sp>
        <p:nvSpPr>
          <p:cNvPr id="54" name="CuadroTexto 53">
            <a:extLst>
              <a:ext uri="{FF2B5EF4-FFF2-40B4-BE49-F238E27FC236}">
                <a16:creationId xmlns="" xmlns:a16="http://schemas.microsoft.com/office/drawing/2014/main" id="{621857D3-F387-5C4E-8DD3-52CCBB6D9263}"/>
              </a:ext>
            </a:extLst>
          </p:cNvPr>
          <p:cNvSpPr txBox="1"/>
          <p:nvPr/>
        </p:nvSpPr>
        <p:spPr>
          <a:xfrm>
            <a:off x="4755171" y="4761016"/>
            <a:ext cx="1070009" cy="1200329"/>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Baja claridad conceptual de cómo se deben presentar los Rorg por parte de los usuarios del servicio público de aseo.</a:t>
            </a:r>
            <a:endParaRPr lang="es-CO" sz="900" dirty="0">
              <a:latin typeface="Arial" panose="020B0604020202020204" pitchFamily="34" charset="0"/>
              <a:cs typeface="Arial" panose="020B0604020202020204" pitchFamily="34" charset="0"/>
            </a:endParaRPr>
          </a:p>
        </p:txBody>
      </p:sp>
      <p:sp>
        <p:nvSpPr>
          <p:cNvPr id="55" name="CuadroTexto 54">
            <a:extLst>
              <a:ext uri="{FF2B5EF4-FFF2-40B4-BE49-F238E27FC236}">
                <a16:creationId xmlns="" xmlns:a16="http://schemas.microsoft.com/office/drawing/2014/main" id="{F63FD7AC-3EDA-8045-869F-87BBE583D16E}"/>
              </a:ext>
            </a:extLst>
          </p:cNvPr>
          <p:cNvSpPr txBox="1"/>
          <p:nvPr/>
        </p:nvSpPr>
        <p:spPr>
          <a:xfrm>
            <a:off x="3342193" y="4814114"/>
            <a:ext cx="1308041" cy="1627326"/>
          </a:xfrm>
          <a:prstGeom prst="rect">
            <a:avLst/>
          </a:prstGeom>
          <a:solidFill>
            <a:schemeClr val="bg1"/>
          </a:solid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Bajo reconocimiento y diferenciación del  recuperadores de Rorg alternativos: agricultores </a:t>
            </a:r>
            <a:r>
              <a:rPr lang="es-CO" sz="900" dirty="0">
                <a:latin typeface="Arial" panose="020B0604020202020204" pitchFamily="34" charset="0"/>
                <a:cs typeface="Arial" panose="020B0604020202020204" pitchFamily="34" charset="0"/>
              </a:rPr>
              <a:t>urbanos y rurales, recolectores de residuos </a:t>
            </a:r>
            <a:r>
              <a:rPr lang="es-CO" sz="900" dirty="0" smtClean="0">
                <a:latin typeface="Arial" panose="020B0604020202020204" pitchFamily="34" charset="0"/>
                <a:cs typeface="Arial" panose="020B0604020202020204" pitchFamily="34" charset="0"/>
              </a:rPr>
              <a:t>cocinados y organizaciones dedicadas a su tratamiento</a:t>
            </a:r>
            <a:endParaRPr lang="es-CO" sz="900" dirty="0">
              <a:latin typeface="Arial" panose="020B0604020202020204" pitchFamily="34" charset="0"/>
              <a:cs typeface="Arial" panose="020B0604020202020204" pitchFamily="34" charset="0"/>
            </a:endParaRPr>
          </a:p>
        </p:txBody>
      </p:sp>
      <p:sp>
        <p:nvSpPr>
          <p:cNvPr id="56" name="CuadroTexto 55">
            <a:extLst>
              <a:ext uri="{FF2B5EF4-FFF2-40B4-BE49-F238E27FC236}">
                <a16:creationId xmlns="" xmlns:a16="http://schemas.microsoft.com/office/drawing/2014/main" id="{BC73297C-9BE0-2B4D-B403-0A653BE6FD5F}"/>
              </a:ext>
            </a:extLst>
          </p:cNvPr>
          <p:cNvSpPr txBox="1"/>
          <p:nvPr/>
        </p:nvSpPr>
        <p:spPr>
          <a:xfrm>
            <a:off x="702063" y="3111890"/>
            <a:ext cx="1574708" cy="507831"/>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Alta tasa de los residuos orgánicos se disponen como residuos ordinarios.</a:t>
            </a:r>
            <a:endParaRPr lang="es-CO" sz="900" dirty="0">
              <a:latin typeface="Arial" panose="020B0604020202020204" pitchFamily="34" charset="0"/>
              <a:cs typeface="Arial" panose="020B0604020202020204" pitchFamily="34" charset="0"/>
            </a:endParaRPr>
          </a:p>
        </p:txBody>
      </p:sp>
      <p:sp>
        <p:nvSpPr>
          <p:cNvPr id="57" name="CuadroTexto 56">
            <a:extLst>
              <a:ext uri="{FF2B5EF4-FFF2-40B4-BE49-F238E27FC236}">
                <a16:creationId xmlns="" xmlns:a16="http://schemas.microsoft.com/office/drawing/2014/main" id="{7FC3B942-F982-2742-913C-27962A2E71EC}"/>
              </a:ext>
            </a:extLst>
          </p:cNvPr>
          <p:cNvSpPr txBox="1"/>
          <p:nvPr/>
        </p:nvSpPr>
        <p:spPr>
          <a:xfrm>
            <a:off x="7709173" y="3107068"/>
            <a:ext cx="1585808" cy="507831"/>
          </a:xfrm>
          <a:prstGeom prst="rect">
            <a:avLst/>
          </a:prstGeom>
          <a:noFill/>
          <a:ln>
            <a:solidFill>
              <a:schemeClr val="tx1"/>
            </a:solidFill>
          </a:ln>
        </p:spPr>
        <p:txBody>
          <a:bodyPr wrap="square" rtlCol="0">
            <a:spAutoFit/>
          </a:bodyPr>
          <a:lstStyle/>
          <a:p>
            <a:pPr algn="ctr"/>
            <a:r>
              <a:rPr lang="es-CO" sz="900" dirty="0" smtClean="0">
                <a:latin typeface="Arial" panose="020B0604020202020204" pitchFamily="34" charset="0"/>
                <a:cs typeface="Arial" panose="020B0604020202020204" pitchFamily="34" charset="0"/>
              </a:rPr>
              <a:t>Bajos niveles de </a:t>
            </a:r>
            <a:r>
              <a:rPr lang="es-CO" sz="900" dirty="0">
                <a:latin typeface="Arial" panose="020B0604020202020204" pitchFamily="34" charset="0"/>
                <a:cs typeface="Arial" panose="020B0604020202020204" pitchFamily="34" charset="0"/>
              </a:rPr>
              <a:t>tratamiento y </a:t>
            </a:r>
            <a:r>
              <a:rPr lang="es-CO" sz="900" dirty="0" smtClean="0">
                <a:latin typeface="Arial" panose="020B0604020202020204" pitchFamily="34" charset="0"/>
                <a:cs typeface="Arial" panose="020B0604020202020204" pitchFamily="34" charset="0"/>
              </a:rPr>
              <a:t>valorización de Rorg en Bogotá. </a:t>
            </a:r>
            <a:endParaRPr lang="es-CO" sz="900" dirty="0">
              <a:latin typeface="Arial" panose="020B0604020202020204" pitchFamily="34" charset="0"/>
              <a:cs typeface="Arial" panose="020B0604020202020204" pitchFamily="34" charset="0"/>
            </a:endParaRPr>
          </a:p>
        </p:txBody>
      </p:sp>
      <p:cxnSp>
        <p:nvCxnSpPr>
          <p:cNvPr id="44" name="Conector angular 43"/>
          <p:cNvCxnSpPr>
            <a:stCxn id="52" idx="0"/>
            <a:endCxn id="15" idx="2"/>
          </p:cNvCxnSpPr>
          <p:nvPr/>
        </p:nvCxnSpPr>
        <p:spPr>
          <a:xfrm rot="16200000" flipV="1">
            <a:off x="10459089" y="3661591"/>
            <a:ext cx="888829" cy="1006275"/>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60" name="Conector angular 59"/>
          <p:cNvCxnSpPr>
            <a:stCxn id="11" idx="0"/>
            <a:endCxn id="57" idx="2"/>
          </p:cNvCxnSpPr>
          <p:nvPr/>
        </p:nvCxnSpPr>
        <p:spPr>
          <a:xfrm rot="5400000" flipH="1" flipV="1">
            <a:off x="7531921" y="3824580"/>
            <a:ext cx="1179837" cy="760476"/>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96" name="Conector angular 95"/>
          <p:cNvCxnSpPr>
            <a:stCxn id="7" idx="0"/>
            <a:endCxn id="57" idx="2"/>
          </p:cNvCxnSpPr>
          <p:nvPr/>
        </p:nvCxnSpPr>
        <p:spPr>
          <a:xfrm rot="16200000" flipV="1">
            <a:off x="8168345" y="3948632"/>
            <a:ext cx="1063825" cy="396359"/>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98" name="Conector angular 97"/>
          <p:cNvCxnSpPr/>
          <p:nvPr/>
        </p:nvCxnSpPr>
        <p:spPr>
          <a:xfrm rot="16200000" flipV="1">
            <a:off x="8677914" y="3388253"/>
            <a:ext cx="1130729" cy="1546033"/>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00" name="Conector angular 99"/>
          <p:cNvCxnSpPr/>
          <p:nvPr/>
        </p:nvCxnSpPr>
        <p:spPr>
          <a:xfrm rot="16200000" flipV="1">
            <a:off x="9437961" y="2659739"/>
            <a:ext cx="994244" cy="2904563"/>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18" name="Conector angular 117"/>
          <p:cNvCxnSpPr>
            <a:stCxn id="53" idx="0"/>
            <a:endCxn id="57" idx="2"/>
          </p:cNvCxnSpPr>
          <p:nvPr/>
        </p:nvCxnSpPr>
        <p:spPr>
          <a:xfrm rot="5400000" flipH="1" flipV="1">
            <a:off x="6915153" y="3204006"/>
            <a:ext cx="1176031" cy="1997818"/>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20" name="Conector angular 119"/>
          <p:cNvCxnSpPr>
            <a:stCxn id="54" idx="0"/>
            <a:endCxn id="57" idx="2"/>
          </p:cNvCxnSpPr>
          <p:nvPr/>
        </p:nvCxnSpPr>
        <p:spPr>
          <a:xfrm rot="5400000" flipH="1" flipV="1">
            <a:off x="6323068" y="2582008"/>
            <a:ext cx="1146117" cy="3211901"/>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0" name="Conector angular 129"/>
          <p:cNvCxnSpPr>
            <a:stCxn id="55" idx="0"/>
            <a:endCxn id="15" idx="2"/>
          </p:cNvCxnSpPr>
          <p:nvPr/>
        </p:nvCxnSpPr>
        <p:spPr>
          <a:xfrm rot="5400000" flipH="1" flipV="1">
            <a:off x="6651389" y="1065139"/>
            <a:ext cx="1093800" cy="6404151"/>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2" name="Conector angular 131"/>
          <p:cNvCxnSpPr>
            <a:stCxn id="55" idx="0"/>
            <a:endCxn id="10" idx="2"/>
          </p:cNvCxnSpPr>
          <p:nvPr/>
        </p:nvCxnSpPr>
        <p:spPr>
          <a:xfrm rot="5400000" flipH="1" flipV="1">
            <a:off x="4833256" y="2778734"/>
            <a:ext cx="1198338" cy="2872422"/>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4" name="Conector angular 133"/>
          <p:cNvCxnSpPr>
            <a:stCxn id="12" idx="0"/>
            <a:endCxn id="56" idx="2"/>
          </p:cNvCxnSpPr>
          <p:nvPr/>
        </p:nvCxnSpPr>
        <p:spPr>
          <a:xfrm rot="16200000" flipV="1">
            <a:off x="1360394" y="3748744"/>
            <a:ext cx="1359848" cy="1101802"/>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6" name="Conector angular 135"/>
          <p:cNvCxnSpPr/>
          <p:nvPr/>
        </p:nvCxnSpPr>
        <p:spPr>
          <a:xfrm rot="5400000" flipH="1" flipV="1">
            <a:off x="2228103" y="4014715"/>
            <a:ext cx="1210782" cy="718925"/>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8" name="Conector angular 137"/>
          <p:cNvCxnSpPr/>
          <p:nvPr/>
        </p:nvCxnSpPr>
        <p:spPr>
          <a:xfrm rot="5400000" flipH="1" flipV="1">
            <a:off x="3418534" y="3220985"/>
            <a:ext cx="1087672" cy="2445739"/>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0" name="Conector angular 139"/>
          <p:cNvCxnSpPr>
            <a:stCxn id="8" idx="0"/>
            <a:endCxn id="56" idx="2"/>
          </p:cNvCxnSpPr>
          <p:nvPr/>
        </p:nvCxnSpPr>
        <p:spPr>
          <a:xfrm rot="5400000" flipH="1" flipV="1">
            <a:off x="552246" y="4098002"/>
            <a:ext cx="1415452" cy="458890"/>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4" name="Conector angular 143"/>
          <p:cNvCxnSpPr>
            <a:stCxn id="8" idx="0"/>
            <a:endCxn id="14" idx="2"/>
          </p:cNvCxnSpPr>
          <p:nvPr/>
        </p:nvCxnSpPr>
        <p:spPr>
          <a:xfrm rot="5400000" flipH="1" flipV="1">
            <a:off x="1537142" y="3262172"/>
            <a:ext cx="1266386" cy="2279617"/>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6" name="Conector angular 145"/>
          <p:cNvCxnSpPr>
            <a:stCxn id="8" idx="0"/>
            <a:endCxn id="10" idx="2"/>
          </p:cNvCxnSpPr>
          <p:nvPr/>
        </p:nvCxnSpPr>
        <p:spPr>
          <a:xfrm rot="5400000" flipH="1" flipV="1">
            <a:off x="3239883" y="1406421"/>
            <a:ext cx="1419397" cy="5838109"/>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48" name="Conector angular 147"/>
          <p:cNvCxnSpPr/>
          <p:nvPr/>
        </p:nvCxnSpPr>
        <p:spPr>
          <a:xfrm rot="5400000" flipH="1" flipV="1">
            <a:off x="4123525" y="549898"/>
            <a:ext cx="1420274" cy="7471550"/>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50" name="Conector angular 149"/>
          <p:cNvCxnSpPr>
            <a:stCxn id="8" idx="0"/>
            <a:endCxn id="15" idx="2"/>
          </p:cNvCxnSpPr>
          <p:nvPr/>
        </p:nvCxnSpPr>
        <p:spPr>
          <a:xfrm rot="5400000" flipH="1" flipV="1">
            <a:off x="5058017" y="-307175"/>
            <a:ext cx="1314859" cy="9369838"/>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63" name="Conector recto de flecha 162"/>
          <p:cNvCxnSpPr/>
          <p:nvPr/>
        </p:nvCxnSpPr>
        <p:spPr>
          <a:xfrm flipV="1">
            <a:off x="10505890" y="731877"/>
            <a:ext cx="0" cy="16369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49" name="Conector recto 148"/>
          <p:cNvCxnSpPr>
            <a:stCxn id="56" idx="0"/>
          </p:cNvCxnSpPr>
          <p:nvPr/>
        </p:nvCxnSpPr>
        <p:spPr>
          <a:xfrm flipV="1">
            <a:off x="1489417" y="2936286"/>
            <a:ext cx="1616" cy="175604"/>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54" name="Conector recto 153"/>
          <p:cNvCxnSpPr>
            <a:stCxn id="14" idx="0"/>
          </p:cNvCxnSpPr>
          <p:nvPr/>
        </p:nvCxnSpPr>
        <p:spPr>
          <a:xfrm flipV="1">
            <a:off x="3310144" y="2936286"/>
            <a:ext cx="0" cy="18617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59" name="Conector recto 158"/>
          <p:cNvCxnSpPr>
            <a:stCxn id="9" idx="0"/>
          </p:cNvCxnSpPr>
          <p:nvPr/>
        </p:nvCxnSpPr>
        <p:spPr>
          <a:xfrm flipV="1">
            <a:off x="5036958" y="2936287"/>
            <a:ext cx="0" cy="17078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61" name="Conector recto 160"/>
          <p:cNvCxnSpPr>
            <a:stCxn id="10" idx="0"/>
          </p:cNvCxnSpPr>
          <p:nvPr/>
        </p:nvCxnSpPr>
        <p:spPr>
          <a:xfrm flipV="1">
            <a:off x="6868636" y="2940930"/>
            <a:ext cx="0" cy="167015"/>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64" name="Conector recto 163"/>
          <p:cNvCxnSpPr/>
          <p:nvPr/>
        </p:nvCxnSpPr>
        <p:spPr>
          <a:xfrm flipH="1" flipV="1">
            <a:off x="8331107" y="2936286"/>
            <a:ext cx="21923" cy="170781"/>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66" name="Conector recto 165"/>
          <p:cNvCxnSpPr/>
          <p:nvPr/>
        </p:nvCxnSpPr>
        <p:spPr>
          <a:xfrm flipV="1">
            <a:off x="10158372" y="2936287"/>
            <a:ext cx="1" cy="134110"/>
          </a:xfrm>
          <a:prstGeom prst="line">
            <a:avLst/>
          </a:prstGeom>
        </p:spPr>
        <p:style>
          <a:lnRef idx="1">
            <a:schemeClr val="dk1"/>
          </a:lnRef>
          <a:fillRef idx="0">
            <a:schemeClr val="dk1"/>
          </a:fillRef>
          <a:effectRef idx="0">
            <a:schemeClr val="dk1"/>
          </a:effectRef>
          <a:fontRef idx="minor">
            <a:schemeClr val="tx1"/>
          </a:fontRef>
        </p:style>
      </p:cxnSp>
      <p:cxnSp>
        <p:nvCxnSpPr>
          <p:cNvPr id="173" name="Conector recto 172"/>
          <p:cNvCxnSpPr/>
          <p:nvPr/>
        </p:nvCxnSpPr>
        <p:spPr>
          <a:xfrm>
            <a:off x="1491033" y="2936286"/>
            <a:ext cx="8667339"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77" name="Conector recto de flecha 176"/>
          <p:cNvCxnSpPr/>
          <p:nvPr/>
        </p:nvCxnSpPr>
        <p:spPr>
          <a:xfrm flipV="1">
            <a:off x="5548327" y="2742770"/>
            <a:ext cx="0" cy="193516"/>
          </a:xfrm>
          <a:prstGeom prst="straightConnector1">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82" name="Conector recto 181"/>
          <p:cNvCxnSpPr>
            <a:stCxn id="6" idx="0"/>
          </p:cNvCxnSpPr>
          <p:nvPr/>
        </p:nvCxnSpPr>
        <p:spPr>
          <a:xfrm flipV="1">
            <a:off x="5531098" y="2283229"/>
            <a:ext cx="0" cy="182542"/>
          </a:xfrm>
          <a:prstGeom prst="line">
            <a:avLst/>
          </a:prstGeom>
        </p:spPr>
        <p:style>
          <a:lnRef idx="1">
            <a:schemeClr val="dk1"/>
          </a:lnRef>
          <a:fillRef idx="0">
            <a:schemeClr val="dk1"/>
          </a:fillRef>
          <a:effectRef idx="0">
            <a:schemeClr val="dk1"/>
          </a:effectRef>
          <a:fontRef idx="minor">
            <a:schemeClr val="tx1"/>
          </a:fontRef>
        </p:style>
      </p:cxnSp>
      <p:cxnSp>
        <p:nvCxnSpPr>
          <p:cNvPr id="186" name="Conector angular 185"/>
          <p:cNvCxnSpPr/>
          <p:nvPr/>
        </p:nvCxnSpPr>
        <p:spPr>
          <a:xfrm rot="10800000">
            <a:off x="2694122" y="1954479"/>
            <a:ext cx="2836976" cy="321935"/>
          </a:xfrm>
          <a:prstGeom prst="bentConnector2">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88" name="Conector angular 187"/>
          <p:cNvCxnSpPr>
            <a:endCxn id="20" idx="2"/>
          </p:cNvCxnSpPr>
          <p:nvPr/>
        </p:nvCxnSpPr>
        <p:spPr>
          <a:xfrm rot="10800000">
            <a:off x="4739900" y="2170801"/>
            <a:ext cx="791203" cy="89431"/>
          </a:xfrm>
          <a:prstGeom prst="bentConnector2">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0" name="Conector angular 189"/>
          <p:cNvCxnSpPr>
            <a:endCxn id="18" idx="2"/>
          </p:cNvCxnSpPr>
          <p:nvPr/>
        </p:nvCxnSpPr>
        <p:spPr>
          <a:xfrm flipV="1">
            <a:off x="5530772" y="1929386"/>
            <a:ext cx="1647028" cy="320757"/>
          </a:xfrm>
          <a:prstGeom prst="bentConnector2">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5" name="Conector angular 194"/>
          <p:cNvCxnSpPr>
            <a:endCxn id="21" idx="2"/>
          </p:cNvCxnSpPr>
          <p:nvPr/>
        </p:nvCxnSpPr>
        <p:spPr>
          <a:xfrm flipV="1">
            <a:off x="6562717" y="2092780"/>
            <a:ext cx="4013440" cy="162809"/>
          </a:xfrm>
          <a:prstGeom prst="bentConnector2">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08" name="CuadroTexto 107"/>
          <p:cNvSpPr txBox="1"/>
          <p:nvPr/>
        </p:nvSpPr>
        <p:spPr>
          <a:xfrm>
            <a:off x="1633042" y="242118"/>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RESIDUOS ORGANICOS </a:t>
            </a:r>
            <a:endParaRPr lang="es-CO" sz="1200" dirty="0">
              <a:latin typeface="Arial" panose="020B0604020202020204" pitchFamily="34" charset="0"/>
              <a:cs typeface="Arial" panose="020B0604020202020204" pitchFamily="34" charset="0"/>
            </a:endParaRPr>
          </a:p>
        </p:txBody>
      </p:sp>
      <p:sp>
        <p:nvSpPr>
          <p:cNvPr id="114" name="CuadroTexto 112"/>
          <p:cNvSpPr txBox="1"/>
          <p:nvPr/>
        </p:nvSpPr>
        <p:spPr>
          <a:xfrm rot="16200004">
            <a:off x="107137" y="1637392"/>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115" name="CuadroTexto 112"/>
          <p:cNvSpPr txBox="1"/>
          <p:nvPr/>
        </p:nvSpPr>
        <p:spPr>
          <a:xfrm rot="16200004">
            <a:off x="-2401" y="4227556"/>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5484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04764013-F82F-C948-BE09-CEFFA55B2700}"/>
              </a:ext>
            </a:extLst>
          </p:cNvPr>
          <p:cNvSpPr txBox="1"/>
          <p:nvPr/>
        </p:nvSpPr>
        <p:spPr>
          <a:xfrm>
            <a:off x="2615297" y="3732277"/>
            <a:ext cx="8080130" cy="230832"/>
          </a:xfrm>
          <a:prstGeom prst="rect">
            <a:avLst/>
          </a:prstGeom>
          <a:solidFill>
            <a:schemeClr val="bg1"/>
          </a:solidFill>
          <a:ln>
            <a:solidFill>
              <a:schemeClr val="tx1"/>
            </a:solidFill>
          </a:ln>
        </p:spPr>
        <p:txBody>
          <a:bodyPr wrap="square" rtlCol="0">
            <a:spAutoFit/>
          </a:bodyPr>
          <a:lstStyle/>
          <a:p>
            <a:pPr algn="ctr"/>
            <a:r>
              <a:rPr lang="es-CO" sz="900" dirty="0">
                <a:latin typeface="Arial" panose="020B0604020202020204" pitchFamily="34" charset="0"/>
                <a:cs typeface="Arial" panose="020B0604020202020204" pitchFamily="34" charset="0"/>
              </a:rPr>
              <a:t>Implementar el aprovechamiento, tratamiento y valorización de los Residuos Orgánicos en Bogotá</a:t>
            </a:r>
          </a:p>
        </p:txBody>
      </p:sp>
      <p:sp>
        <p:nvSpPr>
          <p:cNvPr id="7" name="CuadroTexto 6">
            <a:extLst>
              <a:ext uri="{FF2B5EF4-FFF2-40B4-BE49-F238E27FC236}">
                <a16:creationId xmlns="" xmlns:a16="http://schemas.microsoft.com/office/drawing/2014/main" id="{A1BA5EB0-8647-244E-A7AA-6A9AF3FAA5F5}"/>
              </a:ext>
            </a:extLst>
          </p:cNvPr>
          <p:cNvSpPr txBox="1"/>
          <p:nvPr/>
        </p:nvSpPr>
        <p:spPr>
          <a:xfrm>
            <a:off x="4301412" y="4461701"/>
            <a:ext cx="1279667" cy="1077218"/>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 Definir e implementar  espacios destinados a la adecuada presentación, rutas selectivas, aprovechamiento, tratamiento y valorización de RO</a:t>
            </a:r>
          </a:p>
        </p:txBody>
      </p:sp>
      <p:sp>
        <p:nvSpPr>
          <p:cNvPr id="8" name="CuadroTexto 7">
            <a:extLst>
              <a:ext uri="{FF2B5EF4-FFF2-40B4-BE49-F238E27FC236}">
                <a16:creationId xmlns="" xmlns:a16="http://schemas.microsoft.com/office/drawing/2014/main" id="{F62EE3BB-3FF5-9046-BE4C-FB3A9FF5BB12}"/>
              </a:ext>
            </a:extLst>
          </p:cNvPr>
          <p:cNvSpPr txBox="1"/>
          <p:nvPr/>
        </p:nvSpPr>
        <p:spPr>
          <a:xfrm>
            <a:off x="776595" y="5637698"/>
            <a:ext cx="1667315" cy="954107"/>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la articulación interinstitucional que permita establecer políticas para favorecer el desarrollo de procesos de aprovechamiento de RO desde lo económico, social y ambiental</a:t>
            </a:r>
          </a:p>
        </p:txBody>
      </p:sp>
      <p:sp>
        <p:nvSpPr>
          <p:cNvPr id="9" name="CuadroTexto 8">
            <a:extLst>
              <a:ext uri="{FF2B5EF4-FFF2-40B4-BE49-F238E27FC236}">
                <a16:creationId xmlns="" xmlns:a16="http://schemas.microsoft.com/office/drawing/2014/main" id="{41B9C1ED-15B8-AB47-903B-70932A8D1DD4}"/>
              </a:ext>
            </a:extLst>
          </p:cNvPr>
          <p:cNvSpPr txBox="1"/>
          <p:nvPr/>
        </p:nvSpPr>
        <p:spPr>
          <a:xfrm>
            <a:off x="2599651" y="4471704"/>
            <a:ext cx="1369020"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la sensibilización para la separación en la fuente de RO</a:t>
            </a:r>
          </a:p>
        </p:txBody>
      </p:sp>
      <p:sp>
        <p:nvSpPr>
          <p:cNvPr id="10" name="CuadroTexto 9">
            <a:extLst>
              <a:ext uri="{FF2B5EF4-FFF2-40B4-BE49-F238E27FC236}">
                <a16:creationId xmlns="" xmlns:a16="http://schemas.microsoft.com/office/drawing/2014/main" id="{F63FD7AC-3EDA-8045-869F-87BBE583D16E}"/>
              </a:ext>
            </a:extLst>
          </p:cNvPr>
          <p:cNvSpPr txBox="1"/>
          <p:nvPr/>
        </p:nvSpPr>
        <p:spPr>
          <a:xfrm>
            <a:off x="5861916" y="4471702"/>
            <a:ext cx="1586891"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Diseñar estrategias de articulación con la población que realiza el aprovechamiento de RO</a:t>
            </a:r>
          </a:p>
        </p:txBody>
      </p:sp>
      <p:sp>
        <p:nvSpPr>
          <p:cNvPr id="11" name="CuadroTexto 10">
            <a:extLst>
              <a:ext uri="{FF2B5EF4-FFF2-40B4-BE49-F238E27FC236}">
                <a16:creationId xmlns="" xmlns:a16="http://schemas.microsoft.com/office/drawing/2014/main" id="{E43C3AE4-1BBE-6441-8146-A636FCD3E33E}"/>
              </a:ext>
            </a:extLst>
          </p:cNvPr>
          <p:cNvSpPr txBox="1"/>
          <p:nvPr/>
        </p:nvSpPr>
        <p:spPr>
          <a:xfrm>
            <a:off x="7746744" y="4482091"/>
            <a:ext cx="1235612" cy="707886"/>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la presentación adecuada de los RO por parte de los usuarios del servicio</a:t>
            </a:r>
          </a:p>
        </p:txBody>
      </p:sp>
      <p:sp>
        <p:nvSpPr>
          <p:cNvPr id="12" name="CuadroTexto 11">
            <a:extLst>
              <a:ext uri="{FF2B5EF4-FFF2-40B4-BE49-F238E27FC236}">
                <a16:creationId xmlns="" xmlns:a16="http://schemas.microsoft.com/office/drawing/2014/main" id="{27C17AE3-1A00-5C45-BB43-2B4E3E1BBD25}"/>
              </a:ext>
            </a:extLst>
          </p:cNvPr>
          <p:cNvSpPr txBox="1"/>
          <p:nvPr/>
        </p:nvSpPr>
        <p:spPr>
          <a:xfrm>
            <a:off x="6039594" y="5247153"/>
            <a:ext cx="1235612" cy="1077218"/>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Mejorar los niveles de conocimiento por parte de la ciudadanía en general acerca de la importancia de la gestión integral de RO así como en sus componentes</a:t>
            </a:r>
          </a:p>
        </p:txBody>
      </p:sp>
      <p:sp>
        <p:nvSpPr>
          <p:cNvPr id="13" name="CuadroTexto 12">
            <a:extLst>
              <a:ext uri="{FF2B5EF4-FFF2-40B4-BE49-F238E27FC236}">
                <a16:creationId xmlns="" xmlns:a16="http://schemas.microsoft.com/office/drawing/2014/main" id="{7FC3B942-F982-2742-913C-27962A2E71EC}"/>
              </a:ext>
            </a:extLst>
          </p:cNvPr>
          <p:cNvSpPr txBox="1"/>
          <p:nvPr/>
        </p:nvSpPr>
        <p:spPr>
          <a:xfrm>
            <a:off x="9748090" y="5659699"/>
            <a:ext cx="1498063" cy="1077218"/>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Generar estrategias referentes al aprovechamiento incluidas en un plan de gestión de RO que contemplen desde el sitio de generación hasta el aprovechamiento en plantas de tratamiento</a:t>
            </a:r>
          </a:p>
        </p:txBody>
      </p:sp>
      <p:sp>
        <p:nvSpPr>
          <p:cNvPr id="14" name="CuadroTexto 13">
            <a:extLst>
              <a:ext uri="{FF2B5EF4-FFF2-40B4-BE49-F238E27FC236}">
                <a16:creationId xmlns="" xmlns:a16="http://schemas.microsoft.com/office/drawing/2014/main" id="{BC73297C-9BE0-2B4D-B403-0A653BE6FD5F}"/>
              </a:ext>
            </a:extLst>
          </p:cNvPr>
          <p:cNvSpPr txBox="1"/>
          <p:nvPr/>
        </p:nvSpPr>
        <p:spPr>
          <a:xfrm>
            <a:off x="892501" y="4472013"/>
            <a:ext cx="1574708" cy="95410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Generar una cultura en la ciudadanía para el aprovechamiento de los RO, a partir de la implementación de una  normativa, política pública y protocolos claros de su manejo.</a:t>
            </a:r>
          </a:p>
        </p:txBody>
      </p:sp>
      <p:sp>
        <p:nvSpPr>
          <p:cNvPr id="15" name="CuadroTexto 14">
            <a:extLst>
              <a:ext uri="{FF2B5EF4-FFF2-40B4-BE49-F238E27FC236}">
                <a16:creationId xmlns="" xmlns:a16="http://schemas.microsoft.com/office/drawing/2014/main" id="{621857D3-F387-5C4E-8DD3-52CCBB6D9263}"/>
              </a:ext>
            </a:extLst>
          </p:cNvPr>
          <p:cNvSpPr txBox="1"/>
          <p:nvPr/>
        </p:nvSpPr>
        <p:spPr>
          <a:xfrm>
            <a:off x="9407776" y="4471703"/>
            <a:ext cx="2178690" cy="46166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Diseñar los modelos financieros sostenibles y programas de incentivos al tratamiento, aprovechamiento y valorización de los RO</a:t>
            </a:r>
          </a:p>
        </p:txBody>
      </p:sp>
      <p:sp>
        <p:nvSpPr>
          <p:cNvPr id="16" name="CuadroTexto 15">
            <a:extLst>
              <a:ext uri="{FF2B5EF4-FFF2-40B4-BE49-F238E27FC236}">
                <a16:creationId xmlns="" xmlns:a16="http://schemas.microsoft.com/office/drawing/2014/main" id="{8A7C0526-C656-0746-A48C-5DB8AA54ABE4}"/>
              </a:ext>
            </a:extLst>
          </p:cNvPr>
          <p:cNvSpPr txBox="1"/>
          <p:nvPr/>
        </p:nvSpPr>
        <p:spPr>
          <a:xfrm rot="10800000" flipV="1">
            <a:off x="539778" y="715791"/>
            <a:ext cx="1383727"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Disminuir la cantidad de  residuos orgánicos que se disponen como residuos ordinarios.</a:t>
            </a:r>
          </a:p>
        </p:txBody>
      </p:sp>
      <p:sp>
        <p:nvSpPr>
          <p:cNvPr id="18" name="CuadroTexto 17">
            <a:extLst>
              <a:ext uri="{FF2B5EF4-FFF2-40B4-BE49-F238E27FC236}">
                <a16:creationId xmlns="" xmlns:a16="http://schemas.microsoft.com/office/drawing/2014/main" id="{1BD21D46-C615-5549-855A-958B4E0F8952}"/>
              </a:ext>
            </a:extLst>
          </p:cNvPr>
          <p:cNvSpPr txBox="1"/>
          <p:nvPr/>
        </p:nvSpPr>
        <p:spPr>
          <a:xfrm>
            <a:off x="6224257" y="748696"/>
            <a:ext cx="1240519"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Fortalecer el apoyo institucional a la población recuperadora de ROrg</a:t>
            </a:r>
          </a:p>
        </p:txBody>
      </p:sp>
      <p:sp>
        <p:nvSpPr>
          <p:cNvPr id="20" name="CuadroTexto 19">
            <a:extLst>
              <a:ext uri="{FF2B5EF4-FFF2-40B4-BE49-F238E27FC236}">
                <a16:creationId xmlns="" xmlns:a16="http://schemas.microsoft.com/office/drawing/2014/main" id="{288C7A1F-57CB-8140-9786-404DDDAB9D22}"/>
              </a:ext>
            </a:extLst>
          </p:cNvPr>
          <p:cNvSpPr txBox="1"/>
          <p:nvPr/>
        </p:nvSpPr>
        <p:spPr>
          <a:xfrm>
            <a:off x="4398065" y="731121"/>
            <a:ext cx="1235612" cy="830997"/>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Mejorar el conocimiento técnico en las prácticas adecuadas para el manejo de los RO en todos los niveles</a:t>
            </a:r>
          </a:p>
        </p:txBody>
      </p:sp>
      <p:sp>
        <p:nvSpPr>
          <p:cNvPr id="22" name="CuadroTexto 21">
            <a:extLst>
              <a:ext uri="{FF2B5EF4-FFF2-40B4-BE49-F238E27FC236}">
                <a16:creationId xmlns="" xmlns:a16="http://schemas.microsoft.com/office/drawing/2014/main" id="{A4137C4E-CF31-0940-B53B-824705258862}"/>
              </a:ext>
            </a:extLst>
          </p:cNvPr>
          <p:cNvSpPr txBox="1"/>
          <p:nvPr/>
        </p:nvSpPr>
        <p:spPr>
          <a:xfrm>
            <a:off x="8283917" y="748696"/>
            <a:ext cx="1151608"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los niveles de  tratamiento y valorización de RO en Bogotá. </a:t>
            </a:r>
          </a:p>
        </p:txBody>
      </p:sp>
      <p:cxnSp>
        <p:nvCxnSpPr>
          <p:cNvPr id="25" name="Conector angular 24">
            <a:extLst>
              <a:ext uri="{FF2B5EF4-FFF2-40B4-BE49-F238E27FC236}">
                <a16:creationId xmlns="" xmlns:a16="http://schemas.microsoft.com/office/drawing/2014/main" id="{52FEA76B-4286-5243-B031-E04AAD58CDFE}"/>
              </a:ext>
            </a:extLst>
          </p:cNvPr>
          <p:cNvCxnSpPr>
            <a:cxnSpLocks/>
            <a:stCxn id="8" idx="0"/>
            <a:endCxn id="14" idx="2"/>
          </p:cNvCxnSpPr>
          <p:nvPr/>
        </p:nvCxnSpPr>
        <p:spPr>
          <a:xfrm rot="5400000" flipH="1" flipV="1">
            <a:off x="1539265" y="5497108"/>
            <a:ext cx="211578" cy="69602"/>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 name="Conector angular 25">
            <a:extLst>
              <a:ext uri="{FF2B5EF4-FFF2-40B4-BE49-F238E27FC236}">
                <a16:creationId xmlns="" xmlns:a16="http://schemas.microsoft.com/office/drawing/2014/main" id="{60A79536-9897-0C47-9F83-4270669EE86E}"/>
              </a:ext>
            </a:extLst>
          </p:cNvPr>
          <p:cNvCxnSpPr/>
          <p:nvPr/>
        </p:nvCxnSpPr>
        <p:spPr>
          <a:xfrm rot="5400000" flipH="1" flipV="1">
            <a:off x="2170525" y="4518586"/>
            <a:ext cx="581219" cy="1673908"/>
          </a:xfrm>
          <a:prstGeom prst="bentConnector3">
            <a:avLst>
              <a:gd name="adj1" fmla="val 17777"/>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8" name="Conector angular 37">
            <a:extLst>
              <a:ext uri="{FF2B5EF4-FFF2-40B4-BE49-F238E27FC236}">
                <a16:creationId xmlns="" xmlns:a16="http://schemas.microsoft.com/office/drawing/2014/main" id="{ED0D4922-EB62-2740-8CBD-B128F23BC99A}"/>
              </a:ext>
            </a:extLst>
          </p:cNvPr>
          <p:cNvCxnSpPr>
            <a:cxnSpLocks/>
            <a:stCxn id="15" idx="0"/>
          </p:cNvCxnSpPr>
          <p:nvPr/>
        </p:nvCxnSpPr>
        <p:spPr>
          <a:xfrm rot="16200000" flipV="1">
            <a:off x="5907383" y="-118036"/>
            <a:ext cx="362212" cy="8817265"/>
          </a:xfrm>
          <a:prstGeom prst="bentConnector2">
            <a:avLst/>
          </a:prstGeom>
          <a:ln>
            <a:solidFill>
              <a:schemeClr val="accent6"/>
            </a:solidFill>
          </a:ln>
        </p:spPr>
        <p:style>
          <a:lnRef idx="1">
            <a:schemeClr val="dk1"/>
          </a:lnRef>
          <a:fillRef idx="0">
            <a:schemeClr val="dk1"/>
          </a:fillRef>
          <a:effectRef idx="0">
            <a:schemeClr val="dk1"/>
          </a:effectRef>
          <a:fontRef idx="minor">
            <a:schemeClr val="tx1"/>
          </a:fontRef>
        </p:style>
      </p:cxnSp>
      <p:sp>
        <p:nvSpPr>
          <p:cNvPr id="39" name="CuadroTexto 38">
            <a:extLst>
              <a:ext uri="{FF2B5EF4-FFF2-40B4-BE49-F238E27FC236}">
                <a16:creationId xmlns="" xmlns:a16="http://schemas.microsoft.com/office/drawing/2014/main" id="{54A3835D-1C04-B945-B87C-D654066C5113}"/>
              </a:ext>
            </a:extLst>
          </p:cNvPr>
          <p:cNvSpPr txBox="1"/>
          <p:nvPr/>
        </p:nvSpPr>
        <p:spPr>
          <a:xfrm>
            <a:off x="2461116" y="729146"/>
            <a:ext cx="1383729"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Garantizar la inclusión de los RO como residuos aprovechables en  los instrumentos normativos</a:t>
            </a:r>
          </a:p>
        </p:txBody>
      </p:sp>
      <p:sp>
        <p:nvSpPr>
          <p:cNvPr id="40" name="CuadroTexto 39">
            <a:extLst>
              <a:ext uri="{FF2B5EF4-FFF2-40B4-BE49-F238E27FC236}">
                <a16:creationId xmlns="" xmlns:a16="http://schemas.microsoft.com/office/drawing/2014/main" id="{511F7E44-AB6D-A641-939E-452309C40B7F}"/>
              </a:ext>
            </a:extLst>
          </p:cNvPr>
          <p:cNvSpPr txBox="1"/>
          <p:nvPr/>
        </p:nvSpPr>
        <p:spPr>
          <a:xfrm>
            <a:off x="9810651" y="762090"/>
            <a:ext cx="1815856" cy="46166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Desarrollar modelos financieros para la inclusión de la gestión de los RO. </a:t>
            </a:r>
          </a:p>
        </p:txBody>
      </p:sp>
      <p:cxnSp>
        <p:nvCxnSpPr>
          <p:cNvPr id="28" name="Conector angular 27"/>
          <p:cNvCxnSpPr>
            <a:stCxn id="13" idx="1"/>
            <a:endCxn id="11" idx="2"/>
          </p:cNvCxnSpPr>
          <p:nvPr/>
        </p:nvCxnSpPr>
        <p:spPr>
          <a:xfrm rot="10800000">
            <a:off x="8364550" y="5189978"/>
            <a:ext cx="1383540" cy="1008331"/>
          </a:xfrm>
          <a:prstGeom prst="bentConnector2">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58" name="Conector angular 57"/>
          <p:cNvCxnSpPr>
            <a:stCxn id="8" idx="3"/>
            <a:endCxn id="7" idx="2"/>
          </p:cNvCxnSpPr>
          <p:nvPr/>
        </p:nvCxnSpPr>
        <p:spPr>
          <a:xfrm flipV="1">
            <a:off x="2443910" y="5538919"/>
            <a:ext cx="2497336" cy="575833"/>
          </a:xfrm>
          <a:prstGeom prst="bentConnector2">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62" name="Conector recto de flecha 61"/>
          <p:cNvCxnSpPr>
            <a:stCxn id="12" idx="0"/>
            <a:endCxn id="10" idx="2"/>
          </p:cNvCxnSpPr>
          <p:nvPr/>
        </p:nvCxnSpPr>
        <p:spPr>
          <a:xfrm flipH="1" flipV="1">
            <a:off x="6655362" y="5056477"/>
            <a:ext cx="2038" cy="190676"/>
          </a:xfrm>
          <a:prstGeom prst="straightConnector1">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03" name="Conector recto de flecha 102"/>
          <p:cNvCxnSpPr>
            <a:stCxn id="13" idx="0"/>
            <a:endCxn id="15" idx="2"/>
          </p:cNvCxnSpPr>
          <p:nvPr/>
        </p:nvCxnSpPr>
        <p:spPr>
          <a:xfrm flipH="1" flipV="1">
            <a:off x="10497121" y="4933368"/>
            <a:ext cx="1" cy="726331"/>
          </a:xfrm>
          <a:prstGeom prst="straightConnector1">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06" name="Conector recto 105"/>
          <p:cNvCxnSpPr>
            <a:stCxn id="14" idx="0"/>
          </p:cNvCxnSpPr>
          <p:nvPr/>
        </p:nvCxnSpPr>
        <p:spPr>
          <a:xfrm flipV="1">
            <a:off x="1679855" y="4109491"/>
            <a:ext cx="0" cy="362522"/>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31" name="Conector recto de flecha 130"/>
          <p:cNvCxnSpPr>
            <a:endCxn id="6" idx="2"/>
          </p:cNvCxnSpPr>
          <p:nvPr/>
        </p:nvCxnSpPr>
        <p:spPr>
          <a:xfrm flipH="1" flipV="1">
            <a:off x="6655362" y="3963109"/>
            <a:ext cx="2" cy="349637"/>
          </a:xfrm>
          <a:prstGeom prst="straightConnector1">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35" name="Conector recto 134"/>
          <p:cNvCxnSpPr>
            <a:stCxn id="9" idx="0"/>
          </p:cNvCxnSpPr>
          <p:nvPr/>
        </p:nvCxnSpPr>
        <p:spPr>
          <a:xfrm flipV="1">
            <a:off x="3284161" y="4109490"/>
            <a:ext cx="0" cy="362214"/>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37" name="Conector recto 136"/>
          <p:cNvCxnSpPr>
            <a:stCxn id="10" idx="0"/>
          </p:cNvCxnSpPr>
          <p:nvPr/>
        </p:nvCxnSpPr>
        <p:spPr>
          <a:xfrm flipV="1">
            <a:off x="6655362" y="4109490"/>
            <a:ext cx="2038" cy="362212"/>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39" name="Conector recto 138"/>
          <p:cNvCxnSpPr>
            <a:stCxn id="11" idx="0"/>
          </p:cNvCxnSpPr>
          <p:nvPr/>
        </p:nvCxnSpPr>
        <p:spPr>
          <a:xfrm flipV="1">
            <a:off x="8364550" y="4109491"/>
            <a:ext cx="0" cy="37260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41" name="Conector recto 140"/>
          <p:cNvCxnSpPr>
            <a:stCxn id="7" idx="0"/>
          </p:cNvCxnSpPr>
          <p:nvPr/>
        </p:nvCxnSpPr>
        <p:spPr>
          <a:xfrm flipV="1">
            <a:off x="4941246" y="4109491"/>
            <a:ext cx="0" cy="35221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sp>
        <p:nvSpPr>
          <p:cNvPr id="155" name="CuadroTexto 154">
            <a:extLst>
              <a:ext uri="{FF2B5EF4-FFF2-40B4-BE49-F238E27FC236}">
                <a16:creationId xmlns="" xmlns:a16="http://schemas.microsoft.com/office/drawing/2014/main" id="{F62EE3BB-3FF5-9046-BE4C-FB3A9FF5BB12}"/>
              </a:ext>
            </a:extLst>
          </p:cNvPr>
          <p:cNvSpPr txBox="1"/>
          <p:nvPr/>
        </p:nvSpPr>
        <p:spPr>
          <a:xfrm>
            <a:off x="397985" y="2409200"/>
            <a:ext cx="1667315"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la articulación interinstitucional, nacional, territorial y distrital para la optimización y el seguimiento de la cadena de gestión de residuos orgánicos</a:t>
            </a:r>
          </a:p>
        </p:txBody>
      </p:sp>
      <p:sp>
        <p:nvSpPr>
          <p:cNvPr id="156" name="CuadroTexto 155">
            <a:extLst>
              <a:ext uri="{FF2B5EF4-FFF2-40B4-BE49-F238E27FC236}">
                <a16:creationId xmlns="" xmlns:a16="http://schemas.microsoft.com/office/drawing/2014/main" id="{27C17AE3-1A00-5C45-BB43-2B4E3E1BBD25}"/>
              </a:ext>
            </a:extLst>
          </p:cNvPr>
          <p:cNvSpPr txBox="1"/>
          <p:nvPr/>
        </p:nvSpPr>
        <p:spPr>
          <a:xfrm>
            <a:off x="2197618" y="2299803"/>
            <a:ext cx="1235612" cy="1200329"/>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el conocimiento en la ciudadanía en general sobre el impacto negativo de los residuos orgánicos sin gestionar y del consumo responsable de los alimentos. </a:t>
            </a:r>
          </a:p>
        </p:txBody>
      </p:sp>
      <p:sp>
        <p:nvSpPr>
          <p:cNvPr id="157" name="CuadroTexto 156">
            <a:extLst>
              <a:ext uri="{FF2B5EF4-FFF2-40B4-BE49-F238E27FC236}">
                <a16:creationId xmlns="" xmlns:a16="http://schemas.microsoft.com/office/drawing/2014/main" id="{F63FD7AC-3EDA-8045-869F-87BBE583D16E}"/>
              </a:ext>
            </a:extLst>
          </p:cNvPr>
          <p:cNvSpPr txBox="1"/>
          <p:nvPr/>
        </p:nvSpPr>
        <p:spPr>
          <a:xfrm>
            <a:off x="3551886" y="1935548"/>
            <a:ext cx="1270922" cy="1446550"/>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Garantizar la inclusión y el de los recuperadores de Rorg alternativos dentro del modelo de aseo: agricultores urbanos y rurales, recolectores de residuos cocinados y organizaciones dedicadas a su tratamiento</a:t>
            </a:r>
          </a:p>
        </p:txBody>
      </p:sp>
      <p:sp>
        <p:nvSpPr>
          <p:cNvPr id="158" name="CuadroTexto 157">
            <a:extLst>
              <a:ext uri="{FF2B5EF4-FFF2-40B4-BE49-F238E27FC236}">
                <a16:creationId xmlns="" xmlns:a16="http://schemas.microsoft.com/office/drawing/2014/main" id="{621857D3-F387-5C4E-8DD3-52CCBB6D9263}"/>
              </a:ext>
            </a:extLst>
          </p:cNvPr>
          <p:cNvSpPr txBox="1"/>
          <p:nvPr/>
        </p:nvSpPr>
        <p:spPr>
          <a:xfrm>
            <a:off x="4882432" y="2123484"/>
            <a:ext cx="1070009" cy="1077218"/>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la claridad conceptual sobre cómo se deben presentar los Rorg por parte de los usuarios del servicio público de aseo.</a:t>
            </a:r>
          </a:p>
        </p:txBody>
      </p:sp>
      <p:sp>
        <p:nvSpPr>
          <p:cNvPr id="159" name="CuadroTexto 158">
            <a:extLst>
              <a:ext uri="{FF2B5EF4-FFF2-40B4-BE49-F238E27FC236}">
                <a16:creationId xmlns="" xmlns:a16="http://schemas.microsoft.com/office/drawing/2014/main" id="{A1BA5EB0-8647-244E-A7AA-6A9AF3FAA5F5}"/>
              </a:ext>
            </a:extLst>
          </p:cNvPr>
          <p:cNvSpPr txBox="1"/>
          <p:nvPr/>
        </p:nvSpPr>
        <p:spPr>
          <a:xfrm>
            <a:off x="6049620" y="2402905"/>
            <a:ext cx="1174505"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la oferta de espacios formales para el almacenamiento y tratamiento de los RO</a:t>
            </a:r>
          </a:p>
        </p:txBody>
      </p:sp>
      <p:sp>
        <p:nvSpPr>
          <p:cNvPr id="160" name="CuadroTexto 159">
            <a:extLst>
              <a:ext uri="{FF2B5EF4-FFF2-40B4-BE49-F238E27FC236}">
                <a16:creationId xmlns="" xmlns:a16="http://schemas.microsoft.com/office/drawing/2014/main" id="{E43C3AE4-1BBE-6441-8146-A636FCD3E33E}"/>
              </a:ext>
            </a:extLst>
          </p:cNvPr>
          <p:cNvSpPr txBox="1"/>
          <p:nvPr/>
        </p:nvSpPr>
        <p:spPr>
          <a:xfrm>
            <a:off x="7325678" y="2409200"/>
            <a:ext cx="1055018"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Disminuir los índices de presentación inadecuada de los RO</a:t>
            </a:r>
          </a:p>
        </p:txBody>
      </p:sp>
      <p:sp>
        <p:nvSpPr>
          <p:cNvPr id="161" name="CuadroTexto 160">
            <a:extLst>
              <a:ext uri="{FF2B5EF4-FFF2-40B4-BE49-F238E27FC236}">
                <a16:creationId xmlns="" xmlns:a16="http://schemas.microsoft.com/office/drawing/2014/main" id="{A1BA5EB0-8647-244E-A7AA-6A9AF3FAA5F5}"/>
              </a:ext>
            </a:extLst>
          </p:cNvPr>
          <p:cNvSpPr txBox="1"/>
          <p:nvPr/>
        </p:nvSpPr>
        <p:spPr>
          <a:xfrm>
            <a:off x="8430652" y="2299803"/>
            <a:ext cx="1048778" cy="95410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Disminuir las restricciones en el Plan de Ordenamiento Territorial para el  aprovechamiento de RO </a:t>
            </a:r>
          </a:p>
        </p:txBody>
      </p:sp>
      <p:sp>
        <p:nvSpPr>
          <p:cNvPr id="162" name="CuadroTexto 161">
            <a:extLst>
              <a:ext uri="{FF2B5EF4-FFF2-40B4-BE49-F238E27FC236}">
                <a16:creationId xmlns="" xmlns:a16="http://schemas.microsoft.com/office/drawing/2014/main" id="{7FC3B942-F982-2742-913C-27962A2E71EC}"/>
              </a:ext>
            </a:extLst>
          </p:cNvPr>
          <p:cNvSpPr txBox="1"/>
          <p:nvPr/>
        </p:nvSpPr>
        <p:spPr>
          <a:xfrm>
            <a:off x="10751049" y="2053582"/>
            <a:ext cx="1262829" cy="95410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Aumentar los niveles de articulación entre la separación en la fuente, la recolección selectiva y el tratamiento de los RO en Bogotá. </a:t>
            </a:r>
          </a:p>
        </p:txBody>
      </p:sp>
      <p:sp>
        <p:nvSpPr>
          <p:cNvPr id="163" name="CuadroTexto 162">
            <a:extLst>
              <a:ext uri="{FF2B5EF4-FFF2-40B4-BE49-F238E27FC236}">
                <a16:creationId xmlns="" xmlns:a16="http://schemas.microsoft.com/office/drawing/2014/main" id="{621857D3-F387-5C4E-8DD3-52CCBB6D9263}"/>
              </a:ext>
            </a:extLst>
          </p:cNvPr>
          <p:cNvSpPr txBox="1"/>
          <p:nvPr/>
        </p:nvSpPr>
        <p:spPr>
          <a:xfrm>
            <a:off x="9565962" y="2429529"/>
            <a:ext cx="1089345"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Disminuir las restricciones y barreras para la comercialización de los derivados de los RO tratados.</a:t>
            </a:r>
          </a:p>
        </p:txBody>
      </p:sp>
      <p:cxnSp>
        <p:nvCxnSpPr>
          <p:cNvPr id="32" name="Conector angular 31"/>
          <p:cNvCxnSpPr>
            <a:stCxn id="155" idx="0"/>
            <a:endCxn id="16" idx="2"/>
          </p:cNvCxnSpPr>
          <p:nvPr/>
        </p:nvCxnSpPr>
        <p:spPr>
          <a:xfrm rot="16200000" flipV="1">
            <a:off x="677325" y="1854882"/>
            <a:ext cx="1108634" cy="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ector angular 34"/>
          <p:cNvCxnSpPr>
            <a:stCxn id="156" idx="0"/>
            <a:endCxn id="16" idx="2"/>
          </p:cNvCxnSpPr>
          <p:nvPr/>
        </p:nvCxnSpPr>
        <p:spPr>
          <a:xfrm rot="16200000" flipV="1">
            <a:off x="1523915" y="1008293"/>
            <a:ext cx="999237" cy="1583783"/>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 name="Conector angular 36"/>
          <p:cNvCxnSpPr/>
          <p:nvPr/>
        </p:nvCxnSpPr>
        <p:spPr>
          <a:xfrm rot="5400000" flipH="1" flipV="1">
            <a:off x="3453170" y="-935102"/>
            <a:ext cx="1075729" cy="5612874"/>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3" name="Conector angular 42"/>
          <p:cNvCxnSpPr>
            <a:stCxn id="155" idx="0"/>
            <a:endCxn id="22" idx="2"/>
          </p:cNvCxnSpPr>
          <p:nvPr/>
        </p:nvCxnSpPr>
        <p:spPr>
          <a:xfrm rot="5400000" flipH="1" flipV="1">
            <a:off x="4507818" y="-1942703"/>
            <a:ext cx="1075729" cy="7628078"/>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 name="Conector angular 45"/>
          <p:cNvCxnSpPr>
            <a:stCxn id="156" idx="0"/>
            <a:endCxn id="39" idx="2"/>
          </p:cNvCxnSpPr>
          <p:nvPr/>
        </p:nvCxnSpPr>
        <p:spPr>
          <a:xfrm rot="5400000" flipH="1" flipV="1">
            <a:off x="2491261" y="1638084"/>
            <a:ext cx="985882" cy="337557"/>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8" name="Conector angular 47"/>
          <p:cNvCxnSpPr>
            <a:stCxn id="156" idx="0"/>
            <a:endCxn id="20" idx="2"/>
          </p:cNvCxnSpPr>
          <p:nvPr/>
        </p:nvCxnSpPr>
        <p:spPr>
          <a:xfrm rot="5400000" flipH="1" flipV="1">
            <a:off x="3546805" y="830738"/>
            <a:ext cx="737685" cy="2200447"/>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1" name="Conector angular 50"/>
          <p:cNvCxnSpPr>
            <a:cxnSpLocks/>
          </p:cNvCxnSpPr>
          <p:nvPr/>
        </p:nvCxnSpPr>
        <p:spPr>
          <a:xfrm rot="5400000" flipH="1" flipV="1">
            <a:off x="5181619" y="328216"/>
            <a:ext cx="602077" cy="2657170"/>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3" name="Conector angular 52"/>
          <p:cNvCxnSpPr>
            <a:cxnSpLocks/>
            <a:stCxn id="157" idx="0"/>
            <a:endCxn id="40" idx="2"/>
          </p:cNvCxnSpPr>
          <p:nvPr/>
        </p:nvCxnSpPr>
        <p:spPr>
          <a:xfrm rot="5400000" flipH="1" flipV="1">
            <a:off x="7097067" y="-1685964"/>
            <a:ext cx="711793" cy="6531232"/>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6" name="Conector angular 55"/>
          <p:cNvCxnSpPr>
            <a:stCxn id="158" idx="0"/>
            <a:endCxn id="40" idx="2"/>
          </p:cNvCxnSpPr>
          <p:nvPr/>
        </p:nvCxnSpPr>
        <p:spPr>
          <a:xfrm rot="5400000" flipH="1" flipV="1">
            <a:off x="7618144" y="-976951"/>
            <a:ext cx="899729" cy="5301142"/>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9" name="Conector angular 58"/>
          <p:cNvCxnSpPr>
            <a:stCxn id="158" idx="0"/>
            <a:endCxn id="22" idx="2"/>
          </p:cNvCxnSpPr>
          <p:nvPr/>
        </p:nvCxnSpPr>
        <p:spPr>
          <a:xfrm rot="5400000" flipH="1" flipV="1">
            <a:off x="6743573" y="7336"/>
            <a:ext cx="790013" cy="3442284"/>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3" name="Conector angular 62"/>
          <p:cNvCxnSpPr/>
          <p:nvPr/>
        </p:nvCxnSpPr>
        <p:spPr>
          <a:xfrm rot="5400000" flipH="1" flipV="1">
            <a:off x="7223217" y="745690"/>
            <a:ext cx="1069434" cy="2222848"/>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97" name="Conector angular 96"/>
          <p:cNvCxnSpPr/>
          <p:nvPr/>
        </p:nvCxnSpPr>
        <p:spPr>
          <a:xfrm rot="5400000" flipH="1" flipV="1">
            <a:off x="7818592" y="1400972"/>
            <a:ext cx="1075729" cy="1006534"/>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99" name="Conector angular 98"/>
          <p:cNvCxnSpPr/>
          <p:nvPr/>
        </p:nvCxnSpPr>
        <p:spPr>
          <a:xfrm rot="16200000" flipV="1">
            <a:off x="4605491" y="-2048470"/>
            <a:ext cx="999237" cy="7723400"/>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1" name="Conector angular 100"/>
          <p:cNvCxnSpPr/>
          <p:nvPr/>
        </p:nvCxnSpPr>
        <p:spPr>
          <a:xfrm rot="16200000" flipV="1">
            <a:off x="8355593" y="1855757"/>
            <a:ext cx="792770" cy="95320"/>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4" name="Conector angular 103"/>
          <p:cNvCxnSpPr/>
          <p:nvPr/>
        </p:nvCxnSpPr>
        <p:spPr>
          <a:xfrm rot="5400000" flipH="1" flipV="1">
            <a:off x="9797600" y="1549042"/>
            <a:ext cx="1205774" cy="607944"/>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7" name="Conector angular 106"/>
          <p:cNvCxnSpPr/>
          <p:nvPr/>
        </p:nvCxnSpPr>
        <p:spPr>
          <a:xfrm rot="16200000" flipV="1">
            <a:off x="9760156" y="487013"/>
            <a:ext cx="720111" cy="2522743"/>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9" name="Conector angular 108"/>
          <p:cNvCxnSpPr/>
          <p:nvPr/>
        </p:nvCxnSpPr>
        <p:spPr>
          <a:xfrm rot="16200000" flipV="1">
            <a:off x="10634727" y="1333098"/>
            <a:ext cx="829827" cy="663885"/>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1" name="Conector angular 110"/>
          <p:cNvCxnSpPr/>
          <p:nvPr/>
        </p:nvCxnSpPr>
        <p:spPr>
          <a:xfrm rot="16200000" flipV="1">
            <a:off x="9798214" y="411306"/>
            <a:ext cx="720111" cy="2522743"/>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60" name="CuadroTexto 59"/>
          <p:cNvSpPr txBox="1"/>
          <p:nvPr/>
        </p:nvSpPr>
        <p:spPr>
          <a:xfrm>
            <a:off x="1610252" y="268678"/>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a:t>
            </a:r>
            <a:r>
              <a:rPr lang="es-ES" sz="1100" dirty="0" smtClean="0">
                <a:latin typeface="Arial" panose="020B0604020202020204" pitchFamily="34" charset="0"/>
                <a:cs typeface="Arial" panose="020B0604020202020204" pitchFamily="34" charset="0"/>
              </a:rPr>
              <a:t> DE OBJETIVOS </a:t>
            </a:r>
            <a:r>
              <a:rPr lang="es-ES" sz="1100" dirty="0">
                <a:latin typeface="Arial" panose="020B0604020202020204" pitchFamily="34" charset="0"/>
                <a:cs typeface="Arial" panose="020B0604020202020204" pitchFamily="34" charset="0"/>
              </a:rPr>
              <a:t>RESIDUOS ORGANICOS</a:t>
            </a:r>
            <a:endParaRPr lang="es-CO" sz="1100" dirty="0">
              <a:latin typeface="Arial" panose="020B0604020202020204" pitchFamily="34" charset="0"/>
              <a:cs typeface="Arial" panose="020B0604020202020204" pitchFamily="34" charset="0"/>
            </a:endParaRPr>
          </a:p>
        </p:txBody>
      </p:sp>
      <p:sp>
        <p:nvSpPr>
          <p:cNvPr id="61" name="CuadroTexto 60">
            <a:extLst>
              <a:ext uri="{FF2B5EF4-FFF2-40B4-BE49-F238E27FC236}">
                <a16:creationId xmlns="" xmlns:a16="http://schemas.microsoft.com/office/drawing/2014/main" id="{51F1C8F7-1A5E-429C-8F9D-353D23CFBE34}"/>
              </a:ext>
            </a:extLst>
          </p:cNvPr>
          <p:cNvSpPr txBox="1"/>
          <p:nvPr/>
        </p:nvSpPr>
        <p:spPr>
          <a:xfrm rot="16200000">
            <a:off x="151533" y="4927771"/>
            <a:ext cx="664069" cy="2242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MEDIOS</a:t>
            </a:r>
          </a:p>
        </p:txBody>
      </p:sp>
      <p:sp>
        <p:nvSpPr>
          <p:cNvPr id="64" name="CuadroTexto 63">
            <a:extLst>
              <a:ext uri="{FF2B5EF4-FFF2-40B4-BE49-F238E27FC236}">
                <a16:creationId xmlns="" xmlns:a16="http://schemas.microsoft.com/office/drawing/2014/main" id="{FCAE130A-E7D7-4F1C-8A79-CE343FB6FC0E}"/>
              </a:ext>
            </a:extLst>
          </p:cNvPr>
          <p:cNvSpPr txBox="1"/>
          <p:nvPr/>
        </p:nvSpPr>
        <p:spPr>
          <a:xfrm rot="16200000">
            <a:off x="221797" y="1779761"/>
            <a:ext cx="664069" cy="2242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FINES</a:t>
            </a:r>
          </a:p>
        </p:txBody>
      </p:sp>
      <p:cxnSp>
        <p:nvCxnSpPr>
          <p:cNvPr id="17" name="Conector angular 16"/>
          <p:cNvCxnSpPr>
            <a:stCxn id="6" idx="0"/>
            <a:endCxn id="155" idx="2"/>
          </p:cNvCxnSpPr>
          <p:nvPr/>
        </p:nvCxnSpPr>
        <p:spPr>
          <a:xfrm rot="16200000" flipV="1">
            <a:off x="3697463" y="774377"/>
            <a:ext cx="492080" cy="54237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6" idx="0"/>
            <a:endCxn id="156" idx="2"/>
          </p:cNvCxnSpPr>
          <p:nvPr/>
        </p:nvCxnSpPr>
        <p:spPr>
          <a:xfrm rot="16200000" flipV="1">
            <a:off x="4619321" y="1696236"/>
            <a:ext cx="232145" cy="38399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p:cNvCxnSpPr>
            <a:stCxn id="6" idx="0"/>
            <a:endCxn id="157" idx="2"/>
          </p:cNvCxnSpPr>
          <p:nvPr/>
        </p:nvCxnSpPr>
        <p:spPr>
          <a:xfrm rot="16200000" flipV="1">
            <a:off x="5246266" y="2323180"/>
            <a:ext cx="350179" cy="24680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stCxn id="6" idx="0"/>
            <a:endCxn id="158" idx="2"/>
          </p:cNvCxnSpPr>
          <p:nvPr/>
        </p:nvCxnSpPr>
        <p:spPr>
          <a:xfrm rot="16200000" flipV="1">
            <a:off x="5770613" y="2847527"/>
            <a:ext cx="531575" cy="12379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stCxn id="6" idx="0"/>
            <a:endCxn id="159" idx="2"/>
          </p:cNvCxnSpPr>
          <p:nvPr/>
        </p:nvCxnSpPr>
        <p:spPr>
          <a:xfrm rot="16200000" flipV="1">
            <a:off x="6396931" y="3473845"/>
            <a:ext cx="498375" cy="184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a:stCxn id="6" idx="0"/>
            <a:endCxn id="160" idx="2"/>
          </p:cNvCxnSpPr>
          <p:nvPr/>
        </p:nvCxnSpPr>
        <p:spPr>
          <a:xfrm rot="5400000" flipH="1" flipV="1">
            <a:off x="6946679" y="2825770"/>
            <a:ext cx="615191" cy="1197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p:cNvCxnSpPr>
            <a:stCxn id="6" idx="0"/>
            <a:endCxn id="161" idx="2"/>
          </p:cNvCxnSpPr>
          <p:nvPr/>
        </p:nvCxnSpPr>
        <p:spPr>
          <a:xfrm rot="5400000" flipH="1" flipV="1">
            <a:off x="7566018" y="2343255"/>
            <a:ext cx="478367" cy="22996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6" idx="0"/>
            <a:endCxn id="163" idx="2"/>
          </p:cNvCxnSpPr>
          <p:nvPr/>
        </p:nvCxnSpPr>
        <p:spPr>
          <a:xfrm rot="5400000" flipH="1" flipV="1">
            <a:off x="8147123" y="1768766"/>
            <a:ext cx="471751" cy="34552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angular 56"/>
          <p:cNvCxnSpPr>
            <a:stCxn id="6" idx="0"/>
            <a:endCxn id="162" idx="2"/>
          </p:cNvCxnSpPr>
          <p:nvPr/>
        </p:nvCxnSpPr>
        <p:spPr>
          <a:xfrm rot="5400000" flipH="1" flipV="1">
            <a:off x="8656619" y="1006432"/>
            <a:ext cx="724588" cy="47271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49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3780649" y="3553101"/>
            <a:ext cx="4873494" cy="224229"/>
          </a:xfrm>
          <a:prstGeom prst="rect">
            <a:avLst/>
          </a:prstGeom>
          <a:noFill/>
          <a:ln>
            <a:solidFill>
              <a:schemeClr val="tx1"/>
            </a:solidFill>
          </a:ln>
        </p:spPr>
        <p:txBody>
          <a:bodyPr wrap="square" rtlCol="0">
            <a:spAutoFit/>
          </a:bodyPr>
          <a:lstStyle/>
          <a:p>
            <a:pPr algn="ctr"/>
            <a:r>
              <a:rPr lang="es-CO" sz="857" dirty="0" smtClean="0">
                <a:latin typeface="Arial" panose="020B0604020202020204" pitchFamily="34" charset="0"/>
                <a:cs typeface="Arial" panose="020B0604020202020204" pitchFamily="34" charset="0"/>
              </a:rPr>
              <a:t>Bajo nivel de fortalecimiento organizacional de las asociaciones de recicladores de oficio</a:t>
            </a:r>
            <a:endParaRPr lang="es-CO" sz="857"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E31D1D11-7BD7-4CDE-B50B-9E492282DC0E}"/>
              </a:ext>
            </a:extLst>
          </p:cNvPr>
          <p:cNvSpPr txBox="1"/>
          <p:nvPr/>
        </p:nvSpPr>
        <p:spPr>
          <a:xfrm>
            <a:off x="1999325" y="3819248"/>
            <a:ext cx="956846" cy="554639"/>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efectividad en el esquema normativo actual relacionado con la prestación de la actividad de aprovechamiento que dificultan el desarrollo de dicha actividad por parte de las organizaciones de recicladores</a:t>
            </a:r>
          </a:p>
        </p:txBody>
      </p:sp>
      <p:sp>
        <p:nvSpPr>
          <p:cNvPr id="6" name="CuadroTexto 5">
            <a:extLst>
              <a:ext uri="{FF2B5EF4-FFF2-40B4-BE49-F238E27FC236}">
                <a16:creationId xmlns="" xmlns:a16="http://schemas.microsoft.com/office/drawing/2014/main" id="{97002C70-2C59-424A-B014-F38E35D839AF}"/>
              </a:ext>
            </a:extLst>
          </p:cNvPr>
          <p:cNvSpPr txBox="1"/>
          <p:nvPr/>
        </p:nvSpPr>
        <p:spPr>
          <a:xfrm>
            <a:off x="5437833" y="4190603"/>
            <a:ext cx="1024830" cy="356508"/>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ea typeface="+mn-lt"/>
                <a:cs typeface="Arial" panose="020B0604020202020204" pitchFamily="34" charset="0"/>
              </a:rPr>
              <a:t>Baja efectividad de los incentivos que motivan al desarrollo de la actividad de aprovechamiento de una manera formal</a:t>
            </a:r>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9746902" y="3821613"/>
            <a:ext cx="1107356" cy="290464"/>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Alta intermediación en la cadena de comercialización del material reciclado</a:t>
            </a:r>
          </a:p>
        </p:txBody>
      </p:sp>
      <p:cxnSp>
        <p:nvCxnSpPr>
          <p:cNvPr id="125" name="Conector: angular 124">
            <a:extLst>
              <a:ext uri="{FF2B5EF4-FFF2-40B4-BE49-F238E27FC236}">
                <a16:creationId xmlns="" xmlns:a16="http://schemas.microsoft.com/office/drawing/2014/main" id="{A7068814-023A-49D8-9ED4-A37E12F571E8}"/>
              </a:ext>
            </a:extLst>
          </p:cNvPr>
          <p:cNvCxnSpPr>
            <a:cxnSpLocks/>
            <a:stCxn id="6" idx="0"/>
            <a:endCxn id="4" idx="2"/>
          </p:cNvCxnSpPr>
          <p:nvPr/>
        </p:nvCxnSpPr>
        <p:spPr>
          <a:xfrm rot="5400000" flipH="1" flipV="1">
            <a:off x="5877186" y="3850393"/>
            <a:ext cx="413273" cy="267148"/>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41" name="CuadroTexto 40">
            <a:extLst>
              <a:ext uri="{FF2B5EF4-FFF2-40B4-BE49-F238E27FC236}">
                <a16:creationId xmlns="" xmlns:a16="http://schemas.microsoft.com/office/drawing/2014/main" id="{C2FA13CA-827B-4651-B63C-29A68CBCF750}"/>
              </a:ext>
            </a:extLst>
          </p:cNvPr>
          <p:cNvSpPr txBox="1"/>
          <p:nvPr/>
        </p:nvSpPr>
        <p:spPr>
          <a:xfrm>
            <a:off x="2210250" y="4569036"/>
            <a:ext cx="686302" cy="554639"/>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Alto incumplimiento y permanencia de las organizaciones de recicladores que no cumplen los requisitos para serlo</a:t>
            </a:r>
          </a:p>
        </p:txBody>
      </p:sp>
      <p:sp>
        <p:nvSpPr>
          <p:cNvPr id="42" name="CuadroTexto 41">
            <a:extLst>
              <a:ext uri="{FF2B5EF4-FFF2-40B4-BE49-F238E27FC236}">
                <a16:creationId xmlns="" xmlns:a16="http://schemas.microsoft.com/office/drawing/2014/main" id="{CDF9479D-F4E9-402B-BDF1-4A8479CB5236}"/>
              </a:ext>
            </a:extLst>
          </p:cNvPr>
          <p:cNvSpPr txBox="1"/>
          <p:nvPr/>
        </p:nvSpPr>
        <p:spPr>
          <a:xfrm>
            <a:off x="3580111" y="4594908"/>
            <a:ext cx="686302" cy="818814"/>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cantidad de recursos económicos de la mayoría de las organizaciones  para desarrollar un proceso de formalización y convertirse en prestador del servicio </a:t>
            </a:r>
          </a:p>
        </p:txBody>
      </p:sp>
      <p:sp>
        <p:nvSpPr>
          <p:cNvPr id="43" name="CuadroTexto 42">
            <a:extLst>
              <a:ext uri="{FF2B5EF4-FFF2-40B4-BE49-F238E27FC236}">
                <a16:creationId xmlns="" xmlns:a16="http://schemas.microsoft.com/office/drawing/2014/main" id="{7DAAA687-BA9B-410E-B96E-019FE7F0ECC0}"/>
              </a:ext>
            </a:extLst>
          </p:cNvPr>
          <p:cNvSpPr txBox="1"/>
          <p:nvPr/>
        </p:nvSpPr>
        <p:spPr>
          <a:xfrm>
            <a:off x="5022053" y="4713547"/>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claridad normativa que dificulta la formalización de recicladores</a:t>
            </a:r>
          </a:p>
        </p:txBody>
      </p:sp>
      <p:sp>
        <p:nvSpPr>
          <p:cNvPr id="44" name="CuadroTexto 43">
            <a:extLst>
              <a:ext uri="{FF2B5EF4-FFF2-40B4-BE49-F238E27FC236}">
                <a16:creationId xmlns="" xmlns:a16="http://schemas.microsoft.com/office/drawing/2014/main" id="{B3D172D5-0D3F-4AA0-8BD0-313AA6DA28CA}"/>
              </a:ext>
            </a:extLst>
          </p:cNvPr>
          <p:cNvSpPr txBox="1"/>
          <p:nvPr/>
        </p:nvSpPr>
        <p:spPr>
          <a:xfrm>
            <a:off x="6221776" y="4694650"/>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Bajo grado de apoyo al reciclador de a pie en la prestación, por parte de la Asociación. (Micro y macro rutas)</a:t>
            </a:r>
          </a:p>
        </p:txBody>
      </p:sp>
      <p:sp>
        <p:nvSpPr>
          <p:cNvPr id="45" name="CuadroTexto 44">
            <a:extLst>
              <a:ext uri="{FF2B5EF4-FFF2-40B4-BE49-F238E27FC236}">
                <a16:creationId xmlns="" xmlns:a16="http://schemas.microsoft.com/office/drawing/2014/main" id="{81B2DB79-2A60-4C2B-B3DA-00698E48CC9A}"/>
              </a:ext>
            </a:extLst>
          </p:cNvPr>
          <p:cNvSpPr txBox="1"/>
          <p:nvPr/>
        </p:nvSpPr>
        <p:spPr>
          <a:xfrm>
            <a:off x="8342647" y="4483747"/>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Bajo conocimiento ciudadano para identificar a un reciclador de oficio y una organización de recicladores.</a:t>
            </a:r>
          </a:p>
        </p:txBody>
      </p:sp>
      <p:sp>
        <p:nvSpPr>
          <p:cNvPr id="46" name="CuadroTexto 45">
            <a:extLst>
              <a:ext uri="{FF2B5EF4-FFF2-40B4-BE49-F238E27FC236}">
                <a16:creationId xmlns="" xmlns:a16="http://schemas.microsoft.com/office/drawing/2014/main" id="{760AD4DD-7075-493F-B56E-5B519575B320}"/>
              </a:ext>
            </a:extLst>
          </p:cNvPr>
          <p:cNvSpPr txBox="1"/>
          <p:nvPr/>
        </p:nvSpPr>
        <p:spPr>
          <a:xfrm>
            <a:off x="9728880" y="4502993"/>
            <a:ext cx="686302" cy="554639"/>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Baja comprensión del papel del reciclador de la actividad de aprovechamiento en el marco del servicio público de aseo</a:t>
            </a:r>
          </a:p>
        </p:txBody>
      </p:sp>
      <p:sp>
        <p:nvSpPr>
          <p:cNvPr id="47" name="CuadroTexto 46">
            <a:extLst>
              <a:ext uri="{FF2B5EF4-FFF2-40B4-BE49-F238E27FC236}">
                <a16:creationId xmlns="" xmlns:a16="http://schemas.microsoft.com/office/drawing/2014/main" id="{F82B029F-1BCE-40C7-8FC4-11A4365627D8}"/>
              </a:ext>
            </a:extLst>
          </p:cNvPr>
          <p:cNvSpPr txBox="1"/>
          <p:nvPr/>
        </p:nvSpPr>
        <p:spPr>
          <a:xfrm>
            <a:off x="1317997" y="5294785"/>
            <a:ext cx="686302" cy="488595"/>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Baja confiabilidad en la información suministrada para la identificación de los sujetos objeto de las acciones afirmativas</a:t>
            </a:r>
            <a:r>
              <a:rPr lang="es-CO" sz="429" dirty="0">
                <a:latin typeface="Arial" panose="020B0604020202020204" pitchFamily="34" charset="0"/>
                <a:ea typeface="Arial"/>
                <a:cs typeface="Arial" panose="020B0604020202020204" pitchFamily="34" charset="0"/>
              </a:rPr>
              <a:t>​</a:t>
            </a:r>
            <a:endParaRPr lang="es-CO" sz="429" dirty="0">
              <a:latin typeface="Arial" panose="020B0604020202020204" pitchFamily="34" charset="0"/>
              <a:cs typeface="Arial" panose="020B0604020202020204" pitchFamily="34" charset="0"/>
            </a:endParaRPr>
          </a:p>
        </p:txBody>
      </p:sp>
      <p:sp>
        <p:nvSpPr>
          <p:cNvPr id="48" name="CuadroTexto 47">
            <a:extLst>
              <a:ext uri="{FF2B5EF4-FFF2-40B4-BE49-F238E27FC236}">
                <a16:creationId xmlns="" xmlns:a16="http://schemas.microsoft.com/office/drawing/2014/main" id="{86A9188D-B6B0-40FF-822B-63D91E72CD9A}"/>
              </a:ext>
            </a:extLst>
          </p:cNvPr>
          <p:cNvSpPr txBox="1"/>
          <p:nvPr/>
        </p:nvSpPr>
        <p:spPr>
          <a:xfrm>
            <a:off x="2928066" y="5282767"/>
            <a:ext cx="686302" cy="554639"/>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Baja oportunidad para que las organizaciones de recicladores cuenten con infraestructuras propias (ECA y otras)</a:t>
            </a:r>
          </a:p>
        </p:txBody>
      </p:sp>
      <p:sp>
        <p:nvSpPr>
          <p:cNvPr id="49" name="CuadroTexto 48">
            <a:extLst>
              <a:ext uri="{FF2B5EF4-FFF2-40B4-BE49-F238E27FC236}">
                <a16:creationId xmlns="" xmlns:a16="http://schemas.microsoft.com/office/drawing/2014/main" id="{4F241A40-73B5-4560-8680-8EED13B60975}"/>
              </a:ext>
            </a:extLst>
          </p:cNvPr>
          <p:cNvSpPr txBox="1"/>
          <p:nvPr/>
        </p:nvSpPr>
        <p:spPr>
          <a:xfrm>
            <a:off x="4757590" y="5521571"/>
            <a:ext cx="686302" cy="356508"/>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Alto desconocimiento normativo por parte de la ciudadanía</a:t>
            </a:r>
          </a:p>
        </p:txBody>
      </p:sp>
      <p:sp>
        <p:nvSpPr>
          <p:cNvPr id="50" name="CuadroTexto 49">
            <a:extLst>
              <a:ext uri="{FF2B5EF4-FFF2-40B4-BE49-F238E27FC236}">
                <a16:creationId xmlns="" xmlns:a16="http://schemas.microsoft.com/office/drawing/2014/main" id="{40F725EC-8736-4C52-8926-68732C2E3A76}"/>
              </a:ext>
            </a:extLst>
          </p:cNvPr>
          <p:cNvSpPr txBox="1"/>
          <p:nvPr/>
        </p:nvSpPr>
        <p:spPr>
          <a:xfrm>
            <a:off x="6017249" y="5422819"/>
            <a:ext cx="686302" cy="554639"/>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capacidad de respuesta institucional para ofrecer soluciones basadas en la cultura del reciclador.</a:t>
            </a:r>
          </a:p>
        </p:txBody>
      </p:sp>
      <p:sp>
        <p:nvSpPr>
          <p:cNvPr id="51" name="CuadroTexto 50">
            <a:extLst>
              <a:ext uri="{FF2B5EF4-FFF2-40B4-BE49-F238E27FC236}">
                <a16:creationId xmlns="" xmlns:a16="http://schemas.microsoft.com/office/drawing/2014/main" id="{C0D4C76A-FA90-46E9-9616-1FB47A314BB8}"/>
              </a:ext>
            </a:extLst>
          </p:cNvPr>
          <p:cNvSpPr txBox="1"/>
          <p:nvPr/>
        </p:nvSpPr>
        <p:spPr>
          <a:xfrm>
            <a:off x="7028714" y="5228742"/>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comprensión general de la función social  y ecológica del oficio del reciclador</a:t>
            </a:r>
          </a:p>
        </p:txBody>
      </p:sp>
      <p:sp>
        <p:nvSpPr>
          <p:cNvPr id="52" name="CuadroTexto 51">
            <a:extLst>
              <a:ext uri="{FF2B5EF4-FFF2-40B4-BE49-F238E27FC236}">
                <a16:creationId xmlns="" xmlns:a16="http://schemas.microsoft.com/office/drawing/2014/main" id="{10527A5B-0C91-4A3D-A2C4-BF09E8749F44}"/>
              </a:ext>
            </a:extLst>
          </p:cNvPr>
          <p:cNvSpPr txBox="1"/>
          <p:nvPr/>
        </p:nvSpPr>
        <p:spPr>
          <a:xfrm>
            <a:off x="8033828" y="5228742"/>
            <a:ext cx="686302" cy="620683"/>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claridad de los conceptos de asociatividad para el desarrollo de la actividad de aprovechamiento en el marco del servicio público de aseo</a:t>
            </a:r>
          </a:p>
        </p:txBody>
      </p:sp>
      <p:sp>
        <p:nvSpPr>
          <p:cNvPr id="53" name="CuadroTexto 52">
            <a:extLst>
              <a:ext uri="{FF2B5EF4-FFF2-40B4-BE49-F238E27FC236}">
                <a16:creationId xmlns="" xmlns:a16="http://schemas.microsoft.com/office/drawing/2014/main" id="{643456BC-BE99-4027-A8AC-E10710AED4DA}"/>
              </a:ext>
            </a:extLst>
          </p:cNvPr>
          <p:cNvSpPr txBox="1"/>
          <p:nvPr/>
        </p:nvSpPr>
        <p:spPr>
          <a:xfrm>
            <a:off x="10271487" y="5162697"/>
            <a:ext cx="686302" cy="356508"/>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apropiación de las fuentes por parte de los recicladores de oficio</a:t>
            </a:r>
          </a:p>
        </p:txBody>
      </p:sp>
      <p:sp>
        <p:nvSpPr>
          <p:cNvPr id="54" name="CuadroTexto 53">
            <a:extLst>
              <a:ext uri="{FF2B5EF4-FFF2-40B4-BE49-F238E27FC236}">
                <a16:creationId xmlns="" xmlns:a16="http://schemas.microsoft.com/office/drawing/2014/main" id="{A9065DA5-CED1-4614-B335-F624463D2911}"/>
              </a:ext>
            </a:extLst>
          </p:cNvPr>
          <p:cNvSpPr txBox="1"/>
          <p:nvPr/>
        </p:nvSpPr>
        <p:spPr>
          <a:xfrm>
            <a:off x="743330" y="5994730"/>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Alta limitación en las formas asociativas en las que pueden organizarse los recicladores</a:t>
            </a:r>
          </a:p>
        </p:txBody>
      </p:sp>
      <p:sp>
        <p:nvSpPr>
          <p:cNvPr id="55" name="CuadroTexto 54">
            <a:extLst>
              <a:ext uri="{FF2B5EF4-FFF2-40B4-BE49-F238E27FC236}">
                <a16:creationId xmlns="" xmlns:a16="http://schemas.microsoft.com/office/drawing/2014/main" id="{D4490B54-00BA-4B5C-822E-2D1F4C9BFE2D}"/>
              </a:ext>
            </a:extLst>
          </p:cNvPr>
          <p:cNvSpPr txBox="1"/>
          <p:nvPr/>
        </p:nvSpPr>
        <p:spPr>
          <a:xfrm>
            <a:off x="2210250" y="6006128"/>
            <a:ext cx="686302" cy="554639"/>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confirmación de la veracidad del reporte de tarifas a pagar, tanto a operarios como organizaciones de recicladores.</a:t>
            </a:r>
          </a:p>
        </p:txBody>
      </p:sp>
      <p:sp>
        <p:nvSpPr>
          <p:cNvPr id="56" name="CuadroTexto 55">
            <a:extLst>
              <a:ext uri="{FF2B5EF4-FFF2-40B4-BE49-F238E27FC236}">
                <a16:creationId xmlns="" xmlns:a16="http://schemas.microsoft.com/office/drawing/2014/main" id="{AE0D7D63-E79D-4E69-9009-F533CCB3D538}"/>
              </a:ext>
            </a:extLst>
          </p:cNvPr>
          <p:cNvSpPr txBox="1"/>
          <p:nvPr/>
        </p:nvSpPr>
        <p:spPr>
          <a:xfrm>
            <a:off x="3712256" y="6056905"/>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accesibilidad a Infraestructura necesaria para la prestación del servicio de aprovechamiento </a:t>
            </a:r>
          </a:p>
        </p:txBody>
      </p:sp>
      <p:sp>
        <p:nvSpPr>
          <p:cNvPr id="66" name="CuadroTexto 65">
            <a:extLst>
              <a:ext uri="{FF2B5EF4-FFF2-40B4-BE49-F238E27FC236}">
                <a16:creationId xmlns="" xmlns:a16="http://schemas.microsoft.com/office/drawing/2014/main" id="{F30F461A-B3C4-4D0F-97C5-19C53C6822E8}"/>
              </a:ext>
            </a:extLst>
          </p:cNvPr>
          <p:cNvSpPr txBox="1"/>
          <p:nvPr/>
        </p:nvSpPr>
        <p:spPr>
          <a:xfrm>
            <a:off x="5213685" y="6202137"/>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funcionalidad de la normatividad actual para las necesidades del Distrito</a:t>
            </a:r>
          </a:p>
        </p:txBody>
      </p:sp>
      <p:sp>
        <p:nvSpPr>
          <p:cNvPr id="67" name="CuadroTexto 66">
            <a:extLst>
              <a:ext uri="{FF2B5EF4-FFF2-40B4-BE49-F238E27FC236}">
                <a16:creationId xmlns="" xmlns:a16="http://schemas.microsoft.com/office/drawing/2014/main" id="{6EA7B017-F071-4C83-B9D3-FC3BB2BE8A78}"/>
              </a:ext>
            </a:extLst>
          </p:cNvPr>
          <p:cNvSpPr txBox="1"/>
          <p:nvPr/>
        </p:nvSpPr>
        <p:spPr>
          <a:xfrm>
            <a:off x="6263655" y="6169115"/>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Bajo interés y conocimiento de los RO independientes ante los beneficios de la formalización</a:t>
            </a:r>
          </a:p>
        </p:txBody>
      </p:sp>
      <p:sp>
        <p:nvSpPr>
          <p:cNvPr id="69" name="CuadroTexto 68">
            <a:extLst>
              <a:ext uri="{FF2B5EF4-FFF2-40B4-BE49-F238E27FC236}">
                <a16:creationId xmlns="" xmlns:a16="http://schemas.microsoft.com/office/drawing/2014/main" id="{6881631A-0BAD-4E7D-BED4-23EBEE1809E4}"/>
              </a:ext>
            </a:extLst>
          </p:cNvPr>
          <p:cNvSpPr txBox="1"/>
          <p:nvPr/>
        </p:nvSpPr>
        <p:spPr>
          <a:xfrm>
            <a:off x="7639024" y="6169115"/>
            <a:ext cx="686302" cy="422552"/>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Bajo reconocimiento ciudadano del aprovechamiento como servicio público de aseo</a:t>
            </a:r>
          </a:p>
        </p:txBody>
      </p:sp>
      <p:sp>
        <p:nvSpPr>
          <p:cNvPr id="72" name="CuadroTexto 71">
            <a:extLst>
              <a:ext uri="{FF2B5EF4-FFF2-40B4-BE49-F238E27FC236}">
                <a16:creationId xmlns="" xmlns:a16="http://schemas.microsoft.com/office/drawing/2014/main" id="{E025F8E2-B7A6-4BCF-B769-73D3792F199D}"/>
              </a:ext>
            </a:extLst>
          </p:cNvPr>
          <p:cNvSpPr txBox="1"/>
          <p:nvPr/>
        </p:nvSpPr>
        <p:spPr>
          <a:xfrm>
            <a:off x="9928336" y="5924818"/>
            <a:ext cx="686302" cy="620683"/>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Alto desconocimiento de los modelos de economía circular por parte de las organizaciones de recicladores y de la ciudadanía</a:t>
            </a:r>
          </a:p>
        </p:txBody>
      </p:sp>
      <p:sp>
        <p:nvSpPr>
          <p:cNvPr id="76" name="CuadroTexto 75">
            <a:extLst>
              <a:ext uri="{FF2B5EF4-FFF2-40B4-BE49-F238E27FC236}">
                <a16:creationId xmlns="" xmlns:a16="http://schemas.microsoft.com/office/drawing/2014/main" id="{9424D3C5-E758-4F7D-84A4-5CC249F2CD6F}"/>
              </a:ext>
            </a:extLst>
          </p:cNvPr>
          <p:cNvSpPr txBox="1"/>
          <p:nvPr/>
        </p:nvSpPr>
        <p:spPr>
          <a:xfrm>
            <a:off x="11024833" y="5926940"/>
            <a:ext cx="686302" cy="554639"/>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Bajo control de la asignación efectiva de los recursos de la tarifa a los recicladores y organizaciones</a:t>
            </a:r>
          </a:p>
        </p:txBody>
      </p:sp>
      <p:cxnSp>
        <p:nvCxnSpPr>
          <p:cNvPr id="204" name="Conector: angular 203">
            <a:extLst>
              <a:ext uri="{FF2B5EF4-FFF2-40B4-BE49-F238E27FC236}">
                <a16:creationId xmlns="" xmlns:a16="http://schemas.microsoft.com/office/drawing/2014/main" id="{A596D847-1870-4F63-B4F2-2CFC8B7367C3}"/>
              </a:ext>
            </a:extLst>
          </p:cNvPr>
          <p:cNvCxnSpPr>
            <a:cxnSpLocks/>
          </p:cNvCxnSpPr>
          <p:nvPr/>
        </p:nvCxnSpPr>
        <p:spPr>
          <a:xfrm rot="16200000" flipH="1">
            <a:off x="4275377" y="2077159"/>
            <a:ext cx="89976" cy="3739648"/>
          </a:xfrm>
          <a:prstGeom prst="bentConnector5">
            <a:avLst>
              <a:gd name="adj1" fmla="val -254068"/>
              <a:gd name="adj2" fmla="val 23817"/>
              <a:gd name="adj3" fmla="val 354068"/>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07" name="Conector: angular 206">
            <a:extLst>
              <a:ext uri="{FF2B5EF4-FFF2-40B4-BE49-F238E27FC236}">
                <a16:creationId xmlns="" xmlns:a16="http://schemas.microsoft.com/office/drawing/2014/main" id="{823A9ED5-8C2D-487D-978B-677C9C0EADF0}"/>
              </a:ext>
            </a:extLst>
          </p:cNvPr>
          <p:cNvCxnSpPr>
            <a:cxnSpLocks/>
          </p:cNvCxnSpPr>
          <p:nvPr/>
        </p:nvCxnSpPr>
        <p:spPr>
          <a:xfrm rot="16200000" flipH="1" flipV="1">
            <a:off x="8604593" y="1814128"/>
            <a:ext cx="87611" cy="4083184"/>
          </a:xfrm>
          <a:prstGeom prst="bentConnector5">
            <a:avLst>
              <a:gd name="adj1" fmla="val -260926"/>
              <a:gd name="adj2" fmla="val 26941"/>
              <a:gd name="adj3" fmla="val 360926"/>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10" name="Conector: angular 209">
            <a:extLst>
              <a:ext uri="{FF2B5EF4-FFF2-40B4-BE49-F238E27FC236}">
                <a16:creationId xmlns="" xmlns:a16="http://schemas.microsoft.com/office/drawing/2014/main" id="{479B2151-9A6E-438F-B632-125ECD7588EE}"/>
              </a:ext>
            </a:extLst>
          </p:cNvPr>
          <p:cNvCxnSpPr>
            <a:cxnSpLocks/>
            <a:stCxn id="41" idx="0"/>
            <a:endCxn id="5" idx="2"/>
          </p:cNvCxnSpPr>
          <p:nvPr/>
        </p:nvCxnSpPr>
        <p:spPr>
          <a:xfrm rot="16200000" flipV="1">
            <a:off x="2418001" y="4433635"/>
            <a:ext cx="195149" cy="75653"/>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215" name="Conector: angular 214">
            <a:extLst>
              <a:ext uri="{FF2B5EF4-FFF2-40B4-BE49-F238E27FC236}">
                <a16:creationId xmlns="" xmlns:a16="http://schemas.microsoft.com/office/drawing/2014/main" id="{B13B8377-DFA6-4750-9FD9-0A9CB7D49B27}"/>
              </a:ext>
            </a:extLst>
          </p:cNvPr>
          <p:cNvCxnSpPr>
            <a:cxnSpLocks/>
            <a:stCxn id="42" idx="0"/>
            <a:endCxn id="5" idx="2"/>
          </p:cNvCxnSpPr>
          <p:nvPr/>
        </p:nvCxnSpPr>
        <p:spPr>
          <a:xfrm rot="16200000" flipV="1">
            <a:off x="3089995" y="3761641"/>
            <a:ext cx="221021" cy="144551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2" name="Conector: angular 221">
            <a:extLst>
              <a:ext uri="{FF2B5EF4-FFF2-40B4-BE49-F238E27FC236}">
                <a16:creationId xmlns="" xmlns:a16="http://schemas.microsoft.com/office/drawing/2014/main" id="{1A35FB0E-6992-4DDE-9280-540DAD4F2099}"/>
              </a:ext>
            </a:extLst>
          </p:cNvPr>
          <p:cNvCxnSpPr>
            <a:cxnSpLocks/>
            <a:stCxn id="43" idx="0"/>
            <a:endCxn id="6" idx="2"/>
          </p:cNvCxnSpPr>
          <p:nvPr/>
        </p:nvCxnSpPr>
        <p:spPr>
          <a:xfrm rot="5400000" flipH="1" flipV="1">
            <a:off x="5574508" y="4337807"/>
            <a:ext cx="166436" cy="585044"/>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224" name="Conector: angular 223">
            <a:extLst>
              <a:ext uri="{FF2B5EF4-FFF2-40B4-BE49-F238E27FC236}">
                <a16:creationId xmlns="" xmlns:a16="http://schemas.microsoft.com/office/drawing/2014/main" id="{82C9E5F9-B73D-472D-9870-380AC385D79E}"/>
              </a:ext>
            </a:extLst>
          </p:cNvPr>
          <p:cNvCxnSpPr>
            <a:cxnSpLocks/>
            <a:stCxn id="44" idx="0"/>
            <a:endCxn id="6" idx="2"/>
          </p:cNvCxnSpPr>
          <p:nvPr/>
        </p:nvCxnSpPr>
        <p:spPr>
          <a:xfrm rot="16200000" flipV="1">
            <a:off x="6183819" y="4313541"/>
            <a:ext cx="147539" cy="614679"/>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227" name="Conector: angular 226">
            <a:extLst>
              <a:ext uri="{FF2B5EF4-FFF2-40B4-BE49-F238E27FC236}">
                <a16:creationId xmlns="" xmlns:a16="http://schemas.microsoft.com/office/drawing/2014/main" id="{7FC8E639-E04E-410B-B9BD-7261438C70EA}"/>
              </a:ext>
            </a:extLst>
          </p:cNvPr>
          <p:cNvCxnSpPr>
            <a:cxnSpLocks/>
            <a:stCxn id="45" idx="0"/>
            <a:endCxn id="6" idx="2"/>
          </p:cNvCxnSpPr>
          <p:nvPr/>
        </p:nvCxnSpPr>
        <p:spPr>
          <a:xfrm rot="16200000" flipH="1" flipV="1">
            <a:off x="7286341" y="3147654"/>
            <a:ext cx="63364" cy="2735550"/>
          </a:xfrm>
          <a:prstGeom prst="bentConnector5">
            <a:avLst>
              <a:gd name="adj1" fmla="val -360773"/>
              <a:gd name="adj2" fmla="val 46906"/>
              <a:gd name="adj3" fmla="val 460773"/>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0" name="Conector: angular 229">
            <a:extLst>
              <a:ext uri="{FF2B5EF4-FFF2-40B4-BE49-F238E27FC236}">
                <a16:creationId xmlns="" xmlns:a16="http://schemas.microsoft.com/office/drawing/2014/main" id="{6A476C3B-3520-4CD3-B927-F400E32A430E}"/>
              </a:ext>
            </a:extLst>
          </p:cNvPr>
          <p:cNvCxnSpPr>
            <a:cxnSpLocks/>
            <a:stCxn id="46" idx="0"/>
            <a:endCxn id="7" idx="2"/>
          </p:cNvCxnSpPr>
          <p:nvPr/>
        </p:nvCxnSpPr>
        <p:spPr>
          <a:xfrm rot="5400000" flipH="1" flipV="1">
            <a:off x="9990847" y="4193261"/>
            <a:ext cx="390916" cy="228549"/>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3" name="Conector: angular 232">
            <a:extLst>
              <a:ext uri="{FF2B5EF4-FFF2-40B4-BE49-F238E27FC236}">
                <a16:creationId xmlns="" xmlns:a16="http://schemas.microsoft.com/office/drawing/2014/main" id="{73BD0F9A-040A-46D0-8C91-E7115A260367}"/>
              </a:ext>
            </a:extLst>
          </p:cNvPr>
          <p:cNvCxnSpPr>
            <a:cxnSpLocks/>
            <a:stCxn id="45" idx="0"/>
            <a:endCxn id="7" idx="2"/>
          </p:cNvCxnSpPr>
          <p:nvPr/>
        </p:nvCxnSpPr>
        <p:spPr>
          <a:xfrm rot="5400000" flipH="1" flipV="1">
            <a:off x="9307354" y="3490521"/>
            <a:ext cx="371670" cy="161478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9" name="Conector: angular 238">
            <a:extLst>
              <a:ext uri="{FF2B5EF4-FFF2-40B4-BE49-F238E27FC236}">
                <a16:creationId xmlns="" xmlns:a16="http://schemas.microsoft.com/office/drawing/2014/main" id="{522EEC83-872E-46CE-A27F-FDC2424FB0DB}"/>
              </a:ext>
            </a:extLst>
          </p:cNvPr>
          <p:cNvCxnSpPr>
            <a:cxnSpLocks/>
            <a:stCxn id="47" idx="0"/>
            <a:endCxn id="41" idx="2"/>
          </p:cNvCxnSpPr>
          <p:nvPr/>
        </p:nvCxnSpPr>
        <p:spPr>
          <a:xfrm rot="5400000" flipH="1" flipV="1">
            <a:off x="2021719" y="4763104"/>
            <a:ext cx="171110" cy="89225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1" name="Conector: angular 240">
            <a:extLst>
              <a:ext uri="{FF2B5EF4-FFF2-40B4-BE49-F238E27FC236}">
                <a16:creationId xmlns="" xmlns:a16="http://schemas.microsoft.com/office/drawing/2014/main" id="{07D9E9A5-9473-404E-ACC8-9222F2DA7EBC}"/>
              </a:ext>
            </a:extLst>
          </p:cNvPr>
          <p:cNvCxnSpPr>
            <a:cxnSpLocks/>
            <a:stCxn id="48" idx="0"/>
            <a:endCxn id="41" idx="2"/>
          </p:cNvCxnSpPr>
          <p:nvPr/>
        </p:nvCxnSpPr>
        <p:spPr>
          <a:xfrm rot="16200000" flipV="1">
            <a:off x="2832763" y="4844313"/>
            <a:ext cx="159092" cy="71781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6" name="Conector: angular 245">
            <a:extLst>
              <a:ext uri="{FF2B5EF4-FFF2-40B4-BE49-F238E27FC236}">
                <a16:creationId xmlns="" xmlns:a16="http://schemas.microsoft.com/office/drawing/2014/main" id="{C4F46482-CD03-43C8-82D2-8AF2D0945AFA}"/>
              </a:ext>
            </a:extLst>
          </p:cNvPr>
          <p:cNvCxnSpPr>
            <a:cxnSpLocks/>
            <a:stCxn id="48" idx="0"/>
            <a:endCxn id="42" idx="2"/>
          </p:cNvCxnSpPr>
          <p:nvPr/>
        </p:nvCxnSpPr>
        <p:spPr>
          <a:xfrm rot="16200000" flipH="1">
            <a:off x="3531761" y="5022222"/>
            <a:ext cx="130955" cy="652045"/>
          </a:xfrm>
          <a:prstGeom prst="bentConnector5">
            <a:avLst>
              <a:gd name="adj1" fmla="val -174564"/>
              <a:gd name="adj2" fmla="val 187686"/>
              <a:gd name="adj3" fmla="val 274564"/>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0" name="Conector: angular 249">
            <a:extLst>
              <a:ext uri="{FF2B5EF4-FFF2-40B4-BE49-F238E27FC236}">
                <a16:creationId xmlns="" xmlns:a16="http://schemas.microsoft.com/office/drawing/2014/main" id="{A4396E98-A7B0-4ED4-912E-57265C386195}"/>
              </a:ext>
            </a:extLst>
          </p:cNvPr>
          <p:cNvCxnSpPr>
            <a:cxnSpLocks/>
            <a:stCxn id="49" idx="0"/>
            <a:endCxn id="43" idx="2"/>
          </p:cNvCxnSpPr>
          <p:nvPr/>
        </p:nvCxnSpPr>
        <p:spPr>
          <a:xfrm rot="5400000" flipH="1" flipV="1">
            <a:off x="5040236" y="5196604"/>
            <a:ext cx="385472" cy="26446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3" name="Conector: angular 252">
            <a:extLst>
              <a:ext uri="{FF2B5EF4-FFF2-40B4-BE49-F238E27FC236}">
                <a16:creationId xmlns="" xmlns:a16="http://schemas.microsoft.com/office/drawing/2014/main" id="{D65089D3-0289-4B1D-A826-D2833733E201}"/>
              </a:ext>
            </a:extLst>
          </p:cNvPr>
          <p:cNvCxnSpPr>
            <a:cxnSpLocks/>
            <a:stCxn id="50" idx="0"/>
            <a:endCxn id="43" idx="2"/>
          </p:cNvCxnSpPr>
          <p:nvPr/>
        </p:nvCxnSpPr>
        <p:spPr>
          <a:xfrm rot="16200000" flipV="1">
            <a:off x="5719442" y="4781861"/>
            <a:ext cx="286720" cy="99519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6" name="Conector: angular 255">
            <a:extLst>
              <a:ext uri="{FF2B5EF4-FFF2-40B4-BE49-F238E27FC236}">
                <a16:creationId xmlns="" xmlns:a16="http://schemas.microsoft.com/office/drawing/2014/main" id="{838D11CC-5995-435B-8C8C-90E19123D058}"/>
              </a:ext>
            </a:extLst>
          </p:cNvPr>
          <p:cNvCxnSpPr>
            <a:cxnSpLocks/>
            <a:stCxn id="50" idx="0"/>
            <a:endCxn id="44" idx="2"/>
          </p:cNvCxnSpPr>
          <p:nvPr/>
        </p:nvCxnSpPr>
        <p:spPr>
          <a:xfrm rot="5400000" flipH="1" flipV="1">
            <a:off x="6342876" y="5200769"/>
            <a:ext cx="239574" cy="20452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0" name="Conector: angular 259">
            <a:extLst>
              <a:ext uri="{FF2B5EF4-FFF2-40B4-BE49-F238E27FC236}">
                <a16:creationId xmlns="" xmlns:a16="http://schemas.microsoft.com/office/drawing/2014/main" id="{899AF57A-0D15-43C0-9751-C372CD096650}"/>
              </a:ext>
            </a:extLst>
          </p:cNvPr>
          <p:cNvCxnSpPr>
            <a:cxnSpLocks/>
            <a:stCxn id="51" idx="0"/>
            <a:endCxn id="45" idx="2"/>
          </p:cNvCxnSpPr>
          <p:nvPr/>
        </p:nvCxnSpPr>
        <p:spPr>
          <a:xfrm rot="5400000" flipH="1" flipV="1">
            <a:off x="7900631" y="4443576"/>
            <a:ext cx="256400" cy="131393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4" name="Conector: angular 263">
            <a:extLst>
              <a:ext uri="{FF2B5EF4-FFF2-40B4-BE49-F238E27FC236}">
                <a16:creationId xmlns="" xmlns:a16="http://schemas.microsoft.com/office/drawing/2014/main" id="{C3FD0DE3-8A56-4CA3-A277-FD8682B7AD68}"/>
              </a:ext>
            </a:extLst>
          </p:cNvPr>
          <p:cNvCxnSpPr>
            <a:cxnSpLocks/>
            <a:stCxn id="52" idx="0"/>
            <a:endCxn id="46" idx="2"/>
          </p:cNvCxnSpPr>
          <p:nvPr/>
        </p:nvCxnSpPr>
        <p:spPr>
          <a:xfrm rot="5400000" flipH="1" flipV="1">
            <a:off x="9138950" y="4295661"/>
            <a:ext cx="171110" cy="169505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6" name="Conector: angular 265">
            <a:extLst>
              <a:ext uri="{FF2B5EF4-FFF2-40B4-BE49-F238E27FC236}">
                <a16:creationId xmlns="" xmlns:a16="http://schemas.microsoft.com/office/drawing/2014/main" id="{2DAB9C1B-C8D8-4A1B-8996-9E0BC67AB9E4}"/>
              </a:ext>
            </a:extLst>
          </p:cNvPr>
          <p:cNvCxnSpPr>
            <a:cxnSpLocks/>
            <a:stCxn id="53" idx="0"/>
            <a:endCxn id="46" idx="2"/>
          </p:cNvCxnSpPr>
          <p:nvPr/>
        </p:nvCxnSpPr>
        <p:spPr>
          <a:xfrm rot="16200000" flipV="1">
            <a:off x="10290803" y="4838861"/>
            <a:ext cx="105065" cy="54260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209" name="CuadroTexto 208">
            <a:extLst>
              <a:ext uri="{FF2B5EF4-FFF2-40B4-BE49-F238E27FC236}">
                <a16:creationId xmlns="" xmlns:a16="http://schemas.microsoft.com/office/drawing/2014/main" id="{F60B6506-FB80-4653-AAE9-BE4B68146C24}"/>
              </a:ext>
            </a:extLst>
          </p:cNvPr>
          <p:cNvSpPr txBox="1"/>
          <p:nvPr/>
        </p:nvSpPr>
        <p:spPr>
          <a:xfrm>
            <a:off x="1507788" y="2837379"/>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capacidad para la verificación de la información de los sujetos objeto de las acciones afirmativas</a:t>
            </a:r>
          </a:p>
        </p:txBody>
      </p:sp>
      <p:sp>
        <p:nvSpPr>
          <p:cNvPr id="212" name="CuadroTexto 211">
            <a:extLst>
              <a:ext uri="{FF2B5EF4-FFF2-40B4-BE49-F238E27FC236}">
                <a16:creationId xmlns="" xmlns:a16="http://schemas.microsoft.com/office/drawing/2014/main" id="{C39893B2-AF28-4FA3-9017-DE78E2AFC93E}"/>
              </a:ext>
            </a:extLst>
          </p:cNvPr>
          <p:cNvSpPr txBox="1"/>
          <p:nvPr/>
        </p:nvSpPr>
        <p:spPr>
          <a:xfrm>
            <a:off x="3142638" y="2862759"/>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participación de los asociados para la toma de decisiones al interior de las organizaciones. </a:t>
            </a:r>
          </a:p>
        </p:txBody>
      </p:sp>
      <p:sp>
        <p:nvSpPr>
          <p:cNvPr id="213" name="CuadroTexto 212">
            <a:extLst>
              <a:ext uri="{FF2B5EF4-FFF2-40B4-BE49-F238E27FC236}">
                <a16:creationId xmlns="" xmlns:a16="http://schemas.microsoft.com/office/drawing/2014/main" id="{C2C5C7AC-F850-4FD2-AF50-FE3138C21AA9}"/>
              </a:ext>
            </a:extLst>
          </p:cNvPr>
          <p:cNvSpPr txBox="1"/>
          <p:nvPr/>
        </p:nvSpPr>
        <p:spPr>
          <a:xfrm>
            <a:off x="4485097" y="2907940"/>
            <a:ext cx="686302" cy="290464"/>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confiabilidad de los reportes que se hacen al SUI</a:t>
            </a:r>
          </a:p>
        </p:txBody>
      </p:sp>
      <p:sp>
        <p:nvSpPr>
          <p:cNvPr id="216" name="CuadroTexto 215">
            <a:extLst>
              <a:ext uri="{FF2B5EF4-FFF2-40B4-BE49-F238E27FC236}">
                <a16:creationId xmlns="" xmlns:a16="http://schemas.microsoft.com/office/drawing/2014/main" id="{D6E84615-CA8A-4DFA-86B8-ABBF0939B67E}"/>
              </a:ext>
            </a:extLst>
          </p:cNvPr>
          <p:cNvSpPr txBox="1"/>
          <p:nvPr/>
        </p:nvSpPr>
        <p:spPr>
          <a:xfrm>
            <a:off x="6131951" y="2829736"/>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Alto nivel de riesgo del uso inadecuado elementos otorgados en cumplimiento a acciones afirmativas</a:t>
            </a:r>
          </a:p>
        </p:txBody>
      </p:sp>
      <p:sp>
        <p:nvSpPr>
          <p:cNvPr id="219" name="CuadroTexto 218">
            <a:extLst>
              <a:ext uri="{FF2B5EF4-FFF2-40B4-BE49-F238E27FC236}">
                <a16:creationId xmlns="" xmlns:a16="http://schemas.microsoft.com/office/drawing/2014/main" id="{CFEEB270-C334-46F2-92FB-E596AE7C34E8}"/>
              </a:ext>
            </a:extLst>
          </p:cNvPr>
          <p:cNvSpPr txBox="1"/>
          <p:nvPr/>
        </p:nvSpPr>
        <p:spPr>
          <a:xfrm>
            <a:off x="7649243" y="2784382"/>
            <a:ext cx="686302" cy="554639"/>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Alta concentración de la oferta de infraestructura en las personas que realizan comercialización de materiales</a:t>
            </a:r>
          </a:p>
        </p:txBody>
      </p:sp>
      <p:sp>
        <p:nvSpPr>
          <p:cNvPr id="220" name="CuadroTexto 219">
            <a:extLst>
              <a:ext uri="{FF2B5EF4-FFF2-40B4-BE49-F238E27FC236}">
                <a16:creationId xmlns="" xmlns:a16="http://schemas.microsoft.com/office/drawing/2014/main" id="{05AC5EE6-485B-4681-AFF3-035CA54E7F24}"/>
              </a:ext>
            </a:extLst>
          </p:cNvPr>
          <p:cNvSpPr txBox="1"/>
          <p:nvPr/>
        </p:nvSpPr>
        <p:spPr>
          <a:xfrm>
            <a:off x="9288162" y="2791324"/>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Altos niveles de vulneración de derechos de recicladores de oficio y de las asociaciones</a:t>
            </a:r>
          </a:p>
        </p:txBody>
      </p:sp>
      <p:sp>
        <p:nvSpPr>
          <p:cNvPr id="223" name="CuadroTexto 222">
            <a:extLst>
              <a:ext uri="{FF2B5EF4-FFF2-40B4-BE49-F238E27FC236}">
                <a16:creationId xmlns="" xmlns:a16="http://schemas.microsoft.com/office/drawing/2014/main" id="{3040BAF5-30ED-4C8F-9A8B-FDE0FBAF131D}"/>
              </a:ext>
            </a:extLst>
          </p:cNvPr>
          <p:cNvSpPr txBox="1"/>
          <p:nvPr/>
        </p:nvSpPr>
        <p:spPr>
          <a:xfrm>
            <a:off x="10638098" y="2733265"/>
            <a:ext cx="686302" cy="620683"/>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Alta concentración de recolección y transporte para aprovechamiento de solo algunos tipos de residuos con mayor valor comercial.</a:t>
            </a:r>
          </a:p>
        </p:txBody>
      </p:sp>
      <p:sp>
        <p:nvSpPr>
          <p:cNvPr id="284" name="CuadroTexto 283">
            <a:extLst>
              <a:ext uri="{FF2B5EF4-FFF2-40B4-BE49-F238E27FC236}">
                <a16:creationId xmlns="" xmlns:a16="http://schemas.microsoft.com/office/drawing/2014/main" id="{2FD913DC-6E12-4A3D-A1F0-D769AF52B3BF}"/>
              </a:ext>
            </a:extLst>
          </p:cNvPr>
          <p:cNvSpPr txBox="1"/>
          <p:nvPr/>
        </p:nvSpPr>
        <p:spPr>
          <a:xfrm>
            <a:off x="3656947" y="1298041"/>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Alta inequidad en  la asignación de recursos de la tarifa a los recicladores y organizaciones</a:t>
            </a:r>
          </a:p>
        </p:txBody>
      </p:sp>
      <p:sp>
        <p:nvSpPr>
          <p:cNvPr id="285" name="CuadroTexto 284">
            <a:extLst>
              <a:ext uri="{FF2B5EF4-FFF2-40B4-BE49-F238E27FC236}">
                <a16:creationId xmlns="" xmlns:a16="http://schemas.microsoft.com/office/drawing/2014/main" id="{A237C0F2-84C2-40E4-A3FA-375E29823EBA}"/>
              </a:ext>
            </a:extLst>
          </p:cNvPr>
          <p:cNvSpPr txBox="1"/>
          <p:nvPr/>
        </p:nvSpPr>
        <p:spPr>
          <a:xfrm>
            <a:off x="4640014" y="1363484"/>
            <a:ext cx="686302" cy="356508"/>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Disminución de la capacidad de Control de los recursos públicos</a:t>
            </a:r>
          </a:p>
        </p:txBody>
      </p:sp>
      <p:sp>
        <p:nvSpPr>
          <p:cNvPr id="287" name="CuadroTexto 286">
            <a:extLst>
              <a:ext uri="{FF2B5EF4-FFF2-40B4-BE49-F238E27FC236}">
                <a16:creationId xmlns="" xmlns:a16="http://schemas.microsoft.com/office/drawing/2014/main" id="{E056A991-A2E8-4E9A-8933-7D6FFACBB176}"/>
              </a:ext>
            </a:extLst>
          </p:cNvPr>
          <p:cNvSpPr txBox="1"/>
          <p:nvPr/>
        </p:nvSpPr>
        <p:spPr>
          <a:xfrm>
            <a:off x="5650017" y="1363484"/>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Aumento en el nivel de riesgos laborales para los recicladores de oficio. </a:t>
            </a:r>
          </a:p>
        </p:txBody>
      </p:sp>
      <p:sp>
        <p:nvSpPr>
          <p:cNvPr id="288" name="CuadroTexto 287">
            <a:extLst>
              <a:ext uri="{FF2B5EF4-FFF2-40B4-BE49-F238E27FC236}">
                <a16:creationId xmlns="" xmlns:a16="http://schemas.microsoft.com/office/drawing/2014/main" id="{B9E7DA83-79E2-4963-AC32-3C22864CD429}"/>
              </a:ext>
            </a:extLst>
          </p:cNvPr>
          <p:cNvSpPr txBox="1"/>
          <p:nvPr/>
        </p:nvSpPr>
        <p:spPr>
          <a:xfrm>
            <a:off x="6644521" y="1285758"/>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calidad, cobertura y efectividad de la prestación del servicio de aprovechamiento</a:t>
            </a:r>
          </a:p>
        </p:txBody>
      </p:sp>
      <p:sp>
        <p:nvSpPr>
          <p:cNvPr id="289" name="CuadroTexto 288">
            <a:extLst>
              <a:ext uri="{FF2B5EF4-FFF2-40B4-BE49-F238E27FC236}">
                <a16:creationId xmlns="" xmlns:a16="http://schemas.microsoft.com/office/drawing/2014/main" id="{916B76EB-BE8E-45BE-80B2-CAB2688A8C43}"/>
              </a:ext>
            </a:extLst>
          </p:cNvPr>
          <p:cNvSpPr txBox="1"/>
          <p:nvPr/>
        </p:nvSpPr>
        <p:spPr>
          <a:xfrm>
            <a:off x="7639024" y="1362657"/>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Alta percepción negativa de la labor que realiza el reciclador de oficio</a:t>
            </a:r>
          </a:p>
        </p:txBody>
      </p:sp>
      <p:sp>
        <p:nvSpPr>
          <p:cNvPr id="290" name="CuadroTexto 289">
            <a:extLst>
              <a:ext uri="{FF2B5EF4-FFF2-40B4-BE49-F238E27FC236}">
                <a16:creationId xmlns="" xmlns:a16="http://schemas.microsoft.com/office/drawing/2014/main" id="{77A37998-5BFC-47B2-A539-A5924CA6653E}"/>
              </a:ext>
            </a:extLst>
          </p:cNvPr>
          <p:cNvSpPr txBox="1"/>
          <p:nvPr/>
        </p:nvSpPr>
        <p:spPr>
          <a:xfrm>
            <a:off x="8612461" y="1354076"/>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Bajo nivel de ingresos para la mayoría de la  población recicladora de oficio</a:t>
            </a:r>
          </a:p>
        </p:txBody>
      </p:sp>
      <p:sp>
        <p:nvSpPr>
          <p:cNvPr id="226" name="CuadroTexto 225">
            <a:extLst>
              <a:ext uri="{FF2B5EF4-FFF2-40B4-BE49-F238E27FC236}">
                <a16:creationId xmlns="" xmlns:a16="http://schemas.microsoft.com/office/drawing/2014/main" id="{86386CDA-74AF-4009-87FD-C3560D221991}"/>
              </a:ext>
            </a:extLst>
          </p:cNvPr>
          <p:cNvSpPr txBox="1"/>
          <p:nvPr/>
        </p:nvSpPr>
        <p:spPr>
          <a:xfrm>
            <a:off x="4174671" y="603106"/>
            <a:ext cx="956846" cy="290464"/>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Bajos niveles en la calidad de vida  de la población recicladora</a:t>
            </a:r>
          </a:p>
        </p:txBody>
      </p:sp>
      <p:sp>
        <p:nvSpPr>
          <p:cNvPr id="229" name="CuadroTexto 228">
            <a:extLst>
              <a:ext uri="{FF2B5EF4-FFF2-40B4-BE49-F238E27FC236}">
                <a16:creationId xmlns="" xmlns:a16="http://schemas.microsoft.com/office/drawing/2014/main" id="{85877407-2570-44AE-9469-863F98015B8A}"/>
              </a:ext>
            </a:extLst>
          </p:cNvPr>
          <p:cNvSpPr txBox="1"/>
          <p:nvPr/>
        </p:nvSpPr>
        <p:spPr>
          <a:xfrm>
            <a:off x="5873364" y="537154"/>
            <a:ext cx="1024830" cy="356508"/>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Alta tasa de incremento de PQRS, con situaciones negativas relacionadas a la prestación de </a:t>
            </a:r>
            <a:r>
              <a:rPr lang="es-CO" sz="429">
                <a:latin typeface="Arial" panose="020B0604020202020204" pitchFamily="34" charset="0"/>
                <a:cs typeface="Arial" panose="020B0604020202020204" pitchFamily="34" charset="0"/>
              </a:rPr>
              <a:t>la actividad de </a:t>
            </a:r>
            <a:r>
              <a:rPr lang="es-CO" sz="429" dirty="0">
                <a:latin typeface="Arial" panose="020B0604020202020204" pitchFamily="34" charset="0"/>
                <a:cs typeface="Arial" panose="020B0604020202020204" pitchFamily="34" charset="0"/>
              </a:rPr>
              <a:t>aprovechamiento</a:t>
            </a:r>
          </a:p>
        </p:txBody>
      </p:sp>
      <p:sp>
        <p:nvSpPr>
          <p:cNvPr id="231" name="CuadroTexto 230">
            <a:extLst>
              <a:ext uri="{FF2B5EF4-FFF2-40B4-BE49-F238E27FC236}">
                <a16:creationId xmlns="" xmlns:a16="http://schemas.microsoft.com/office/drawing/2014/main" id="{2AA0A3CC-16FE-4F09-8AAA-33DA9436AF49}"/>
              </a:ext>
            </a:extLst>
          </p:cNvPr>
          <p:cNvSpPr txBox="1"/>
          <p:nvPr/>
        </p:nvSpPr>
        <p:spPr>
          <a:xfrm>
            <a:off x="7578442" y="535614"/>
            <a:ext cx="1107356" cy="290464"/>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Bajos niveles de avance hacia un modelo de economía circular en el marco de la sustentabilidad. </a:t>
            </a:r>
          </a:p>
        </p:txBody>
      </p:sp>
      <p:sp>
        <p:nvSpPr>
          <p:cNvPr id="234" name="CuadroTexto 233">
            <a:extLst>
              <a:ext uri="{FF2B5EF4-FFF2-40B4-BE49-F238E27FC236}">
                <a16:creationId xmlns="" xmlns:a16="http://schemas.microsoft.com/office/drawing/2014/main" id="{25CF8CEA-9BE2-403C-9A58-242563F8DFBF}"/>
              </a:ext>
            </a:extLst>
          </p:cNvPr>
          <p:cNvSpPr txBox="1"/>
          <p:nvPr/>
        </p:nvSpPr>
        <p:spPr>
          <a:xfrm>
            <a:off x="2223484" y="2086894"/>
            <a:ext cx="686302" cy="620683"/>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Baja capacidad de control de la asignación efectiva de los recursos de la tarifa a los recicladores y organizaciones</a:t>
            </a:r>
          </a:p>
        </p:txBody>
      </p:sp>
      <p:sp>
        <p:nvSpPr>
          <p:cNvPr id="235" name="CuadroTexto 234">
            <a:extLst>
              <a:ext uri="{FF2B5EF4-FFF2-40B4-BE49-F238E27FC236}">
                <a16:creationId xmlns="" xmlns:a16="http://schemas.microsoft.com/office/drawing/2014/main" id="{DB903329-59BF-4A59-A42D-8B1F98C50778}"/>
              </a:ext>
            </a:extLst>
          </p:cNvPr>
          <p:cNvSpPr txBox="1"/>
          <p:nvPr/>
        </p:nvSpPr>
        <p:spPr>
          <a:xfrm>
            <a:off x="3437498" y="2194928"/>
            <a:ext cx="686302" cy="356508"/>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capacidad de aplicación de medidas sancionatorias</a:t>
            </a:r>
          </a:p>
        </p:txBody>
      </p:sp>
      <p:sp>
        <p:nvSpPr>
          <p:cNvPr id="236" name="CuadroTexto 235">
            <a:extLst>
              <a:ext uri="{FF2B5EF4-FFF2-40B4-BE49-F238E27FC236}">
                <a16:creationId xmlns="" xmlns:a16="http://schemas.microsoft.com/office/drawing/2014/main" id="{BC530136-5051-4D97-AA39-EAA855B7BF81}"/>
              </a:ext>
            </a:extLst>
          </p:cNvPr>
          <p:cNvSpPr txBox="1"/>
          <p:nvPr/>
        </p:nvSpPr>
        <p:spPr>
          <a:xfrm>
            <a:off x="5006891" y="2127733"/>
            <a:ext cx="686302" cy="488595"/>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Baja organización en la prestación del Servicio Público de Aseo en el componente de Aprovechamiento</a:t>
            </a:r>
          </a:p>
        </p:txBody>
      </p:sp>
      <p:sp>
        <p:nvSpPr>
          <p:cNvPr id="237" name="CuadroTexto 236">
            <a:extLst>
              <a:ext uri="{FF2B5EF4-FFF2-40B4-BE49-F238E27FC236}">
                <a16:creationId xmlns="" xmlns:a16="http://schemas.microsoft.com/office/drawing/2014/main" id="{6F1D57FE-7E7E-423D-A831-C6ADCB4DEA8F}"/>
              </a:ext>
            </a:extLst>
          </p:cNvPr>
          <p:cNvSpPr txBox="1"/>
          <p:nvPr/>
        </p:nvSpPr>
        <p:spPr>
          <a:xfrm>
            <a:off x="6023599" y="2126853"/>
            <a:ext cx="686302" cy="620683"/>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Alta necesidad de alianzas de recicladores de oficio u organizaciones de recicladores con los bodegueros o intermediarios</a:t>
            </a:r>
          </a:p>
        </p:txBody>
      </p:sp>
      <p:sp>
        <p:nvSpPr>
          <p:cNvPr id="240" name="CuadroTexto 239">
            <a:extLst>
              <a:ext uri="{FF2B5EF4-FFF2-40B4-BE49-F238E27FC236}">
                <a16:creationId xmlns="" xmlns:a16="http://schemas.microsoft.com/office/drawing/2014/main" id="{FFB08652-8352-409F-A4AB-8AEA4E8B7BE7}"/>
              </a:ext>
            </a:extLst>
          </p:cNvPr>
          <p:cNvSpPr txBox="1"/>
          <p:nvPr/>
        </p:nvSpPr>
        <p:spPr>
          <a:xfrm>
            <a:off x="7175606" y="2266965"/>
            <a:ext cx="686302" cy="356508"/>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Baja focalización de acciones afirmativas para recicladores de oficio</a:t>
            </a:r>
          </a:p>
        </p:txBody>
      </p:sp>
      <p:sp>
        <p:nvSpPr>
          <p:cNvPr id="243" name="CuadroTexto 242">
            <a:extLst>
              <a:ext uri="{FF2B5EF4-FFF2-40B4-BE49-F238E27FC236}">
                <a16:creationId xmlns="" xmlns:a16="http://schemas.microsoft.com/office/drawing/2014/main" id="{EDDB404C-BD2D-4E73-913A-61511231EC5E}"/>
              </a:ext>
            </a:extLst>
          </p:cNvPr>
          <p:cNvSpPr txBox="1"/>
          <p:nvPr/>
        </p:nvSpPr>
        <p:spPr>
          <a:xfrm>
            <a:off x="8578933" y="2256965"/>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Disminución de la capacidad de recolección de material aprovechable</a:t>
            </a:r>
          </a:p>
        </p:txBody>
      </p:sp>
      <p:sp>
        <p:nvSpPr>
          <p:cNvPr id="244" name="CuadroTexto 243">
            <a:extLst>
              <a:ext uri="{FF2B5EF4-FFF2-40B4-BE49-F238E27FC236}">
                <a16:creationId xmlns="" xmlns:a16="http://schemas.microsoft.com/office/drawing/2014/main" id="{A63B88B4-2275-4D1B-AF42-823683433767}"/>
              </a:ext>
            </a:extLst>
          </p:cNvPr>
          <p:cNvSpPr txBox="1"/>
          <p:nvPr/>
        </p:nvSpPr>
        <p:spPr>
          <a:xfrm>
            <a:off x="9928336" y="2165499"/>
            <a:ext cx="686302" cy="422552"/>
          </a:xfrm>
          <a:prstGeom prst="rect">
            <a:avLst/>
          </a:prstGeom>
          <a:noFill/>
          <a:ln>
            <a:solidFill>
              <a:schemeClr val="tx1"/>
            </a:solidFill>
          </a:ln>
        </p:spPr>
        <p:txBody>
          <a:bodyPr wrap="square" rtlCol="0">
            <a:spAutoFit/>
          </a:bodyPr>
          <a:lstStyle/>
          <a:p>
            <a:pPr algn="ctr"/>
            <a:r>
              <a:rPr lang="es-CO" sz="429">
                <a:latin typeface="Arial" panose="020B0604020202020204" pitchFamily="34" charset="0"/>
                <a:cs typeface="Arial" panose="020B0604020202020204" pitchFamily="34" charset="0"/>
              </a:rPr>
              <a:t>Inequidad en la distribución de ganancias por tarifas al interior de cada organización.</a:t>
            </a:r>
          </a:p>
        </p:txBody>
      </p:sp>
      <p:cxnSp>
        <p:nvCxnSpPr>
          <p:cNvPr id="310" name="Conector: angular 309">
            <a:extLst>
              <a:ext uri="{FF2B5EF4-FFF2-40B4-BE49-F238E27FC236}">
                <a16:creationId xmlns="" xmlns:a16="http://schemas.microsoft.com/office/drawing/2014/main" id="{235DBFDA-AA5C-4CE6-960E-B64B9F01E47E}"/>
              </a:ext>
            </a:extLst>
          </p:cNvPr>
          <p:cNvCxnSpPr>
            <a:cxnSpLocks/>
            <a:stCxn id="54" idx="0"/>
            <a:endCxn id="47" idx="2"/>
          </p:cNvCxnSpPr>
          <p:nvPr/>
        </p:nvCxnSpPr>
        <p:spPr>
          <a:xfrm rot="5400000" flipH="1" flipV="1">
            <a:off x="1268139" y="5601722"/>
            <a:ext cx="211350" cy="57466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13" name="Conector: angular 312">
            <a:extLst>
              <a:ext uri="{FF2B5EF4-FFF2-40B4-BE49-F238E27FC236}">
                <a16:creationId xmlns="" xmlns:a16="http://schemas.microsoft.com/office/drawing/2014/main" id="{A8C52EC0-061E-4864-91D4-F8665ED403C6}"/>
              </a:ext>
            </a:extLst>
          </p:cNvPr>
          <p:cNvCxnSpPr>
            <a:cxnSpLocks/>
            <a:stCxn id="55" idx="0"/>
            <a:endCxn id="47" idx="2"/>
          </p:cNvCxnSpPr>
          <p:nvPr/>
        </p:nvCxnSpPr>
        <p:spPr>
          <a:xfrm rot="16200000" flipV="1">
            <a:off x="1995901" y="5448627"/>
            <a:ext cx="222748" cy="89225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17" name="Conector: angular 316">
            <a:extLst>
              <a:ext uri="{FF2B5EF4-FFF2-40B4-BE49-F238E27FC236}">
                <a16:creationId xmlns="" xmlns:a16="http://schemas.microsoft.com/office/drawing/2014/main" id="{AA72B76E-53AF-4031-9D54-F3D011E035D4}"/>
              </a:ext>
            </a:extLst>
          </p:cNvPr>
          <p:cNvCxnSpPr>
            <a:cxnSpLocks/>
            <a:stCxn id="55" idx="0"/>
            <a:endCxn id="48" idx="2"/>
          </p:cNvCxnSpPr>
          <p:nvPr/>
        </p:nvCxnSpPr>
        <p:spPr>
          <a:xfrm rot="5400000" flipH="1" flipV="1">
            <a:off x="2827948" y="5562859"/>
            <a:ext cx="168722" cy="71781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20" name="Conector: angular 319">
            <a:extLst>
              <a:ext uri="{FF2B5EF4-FFF2-40B4-BE49-F238E27FC236}">
                <a16:creationId xmlns="" xmlns:a16="http://schemas.microsoft.com/office/drawing/2014/main" id="{D1ADC465-AAB0-4819-8054-DA3989291C26}"/>
              </a:ext>
            </a:extLst>
          </p:cNvPr>
          <p:cNvCxnSpPr>
            <a:cxnSpLocks/>
            <a:stCxn id="56" idx="0"/>
            <a:endCxn id="48" idx="2"/>
          </p:cNvCxnSpPr>
          <p:nvPr/>
        </p:nvCxnSpPr>
        <p:spPr>
          <a:xfrm rot="16200000" flipV="1">
            <a:off x="3553563" y="5555061"/>
            <a:ext cx="219499" cy="78419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24" name="Conector: angular 323">
            <a:extLst>
              <a:ext uri="{FF2B5EF4-FFF2-40B4-BE49-F238E27FC236}">
                <a16:creationId xmlns="" xmlns:a16="http://schemas.microsoft.com/office/drawing/2014/main" id="{CD1CDA5C-9E57-456A-92CD-E14A59F1D381}"/>
              </a:ext>
            </a:extLst>
          </p:cNvPr>
          <p:cNvCxnSpPr>
            <a:cxnSpLocks/>
            <a:stCxn id="66" idx="0"/>
            <a:endCxn id="49" idx="2"/>
          </p:cNvCxnSpPr>
          <p:nvPr/>
        </p:nvCxnSpPr>
        <p:spPr>
          <a:xfrm rot="16200000" flipV="1">
            <a:off x="5166760" y="5812060"/>
            <a:ext cx="324058" cy="456095"/>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27" name="Conector: angular 326">
            <a:extLst>
              <a:ext uri="{FF2B5EF4-FFF2-40B4-BE49-F238E27FC236}">
                <a16:creationId xmlns="" xmlns:a16="http://schemas.microsoft.com/office/drawing/2014/main" id="{F5532286-C54A-452F-95EA-24093EAEAAE3}"/>
              </a:ext>
            </a:extLst>
          </p:cNvPr>
          <p:cNvCxnSpPr>
            <a:cxnSpLocks/>
            <a:stCxn id="66" idx="0"/>
            <a:endCxn id="50" idx="2"/>
          </p:cNvCxnSpPr>
          <p:nvPr/>
        </p:nvCxnSpPr>
        <p:spPr>
          <a:xfrm rot="5400000" flipH="1" flipV="1">
            <a:off x="5846279" y="5688016"/>
            <a:ext cx="224679" cy="80356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31" name="Conector: angular 330">
            <a:extLst>
              <a:ext uri="{FF2B5EF4-FFF2-40B4-BE49-F238E27FC236}">
                <a16:creationId xmlns="" xmlns:a16="http://schemas.microsoft.com/office/drawing/2014/main" id="{FD3DEAE7-C5C8-4C9D-950F-F0F43C242198}"/>
              </a:ext>
            </a:extLst>
          </p:cNvPr>
          <p:cNvCxnSpPr>
            <a:cxnSpLocks/>
            <a:stCxn id="67" idx="0"/>
            <a:endCxn id="50" idx="2"/>
          </p:cNvCxnSpPr>
          <p:nvPr/>
        </p:nvCxnSpPr>
        <p:spPr>
          <a:xfrm rot="16200000" flipV="1">
            <a:off x="6387775" y="5950084"/>
            <a:ext cx="191657" cy="24640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35" name="Conector: angular 334">
            <a:extLst>
              <a:ext uri="{FF2B5EF4-FFF2-40B4-BE49-F238E27FC236}">
                <a16:creationId xmlns="" xmlns:a16="http://schemas.microsoft.com/office/drawing/2014/main" id="{8A13D79C-481C-4083-8990-30C426153B70}"/>
              </a:ext>
            </a:extLst>
          </p:cNvPr>
          <p:cNvCxnSpPr>
            <a:cxnSpLocks/>
            <a:stCxn id="69" idx="0"/>
            <a:endCxn id="52" idx="2"/>
          </p:cNvCxnSpPr>
          <p:nvPr/>
        </p:nvCxnSpPr>
        <p:spPr>
          <a:xfrm rot="5400000" flipH="1" flipV="1">
            <a:off x="8019732" y="5811868"/>
            <a:ext cx="319690" cy="39480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38" name="Conector: angular 337">
            <a:extLst>
              <a:ext uri="{FF2B5EF4-FFF2-40B4-BE49-F238E27FC236}">
                <a16:creationId xmlns="" xmlns:a16="http://schemas.microsoft.com/office/drawing/2014/main" id="{BB7C5E71-EB17-4459-8595-427C55B704D1}"/>
              </a:ext>
            </a:extLst>
          </p:cNvPr>
          <p:cNvCxnSpPr>
            <a:cxnSpLocks/>
            <a:stCxn id="69" idx="0"/>
            <a:endCxn id="51" idx="2"/>
          </p:cNvCxnSpPr>
          <p:nvPr/>
        </p:nvCxnSpPr>
        <p:spPr>
          <a:xfrm rot="16200000" flipV="1">
            <a:off x="7418110" y="5605050"/>
            <a:ext cx="517821" cy="61031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42" name="Conector: angular 341">
            <a:extLst>
              <a:ext uri="{FF2B5EF4-FFF2-40B4-BE49-F238E27FC236}">
                <a16:creationId xmlns="" xmlns:a16="http://schemas.microsoft.com/office/drawing/2014/main" id="{8B689022-6B9E-4A76-AE04-F6F3AA4D7E3E}"/>
              </a:ext>
            </a:extLst>
          </p:cNvPr>
          <p:cNvCxnSpPr>
            <a:cxnSpLocks/>
            <a:stCxn id="72" idx="0"/>
            <a:endCxn id="53" idx="2"/>
          </p:cNvCxnSpPr>
          <p:nvPr/>
        </p:nvCxnSpPr>
        <p:spPr>
          <a:xfrm rot="5400000" flipH="1" flipV="1">
            <a:off x="10240256" y="5550437"/>
            <a:ext cx="405613" cy="343151"/>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45" name="Conector: angular 344">
            <a:extLst>
              <a:ext uri="{FF2B5EF4-FFF2-40B4-BE49-F238E27FC236}">
                <a16:creationId xmlns="" xmlns:a16="http://schemas.microsoft.com/office/drawing/2014/main" id="{B7C0C7E9-58DD-4207-B2A4-2C160DBA6EB3}"/>
              </a:ext>
            </a:extLst>
          </p:cNvPr>
          <p:cNvCxnSpPr>
            <a:cxnSpLocks/>
            <a:stCxn id="76" idx="0"/>
            <a:endCxn id="53" idx="2"/>
          </p:cNvCxnSpPr>
          <p:nvPr/>
        </p:nvCxnSpPr>
        <p:spPr>
          <a:xfrm rot="16200000" flipV="1">
            <a:off x="10787444" y="5346400"/>
            <a:ext cx="407735" cy="75334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48" name="Conector: angular 347">
            <a:extLst>
              <a:ext uri="{FF2B5EF4-FFF2-40B4-BE49-F238E27FC236}">
                <a16:creationId xmlns="" xmlns:a16="http://schemas.microsoft.com/office/drawing/2014/main" id="{5503B159-DE37-4892-BAB2-AECFB2A421C9}"/>
              </a:ext>
            </a:extLst>
          </p:cNvPr>
          <p:cNvCxnSpPr>
            <a:cxnSpLocks/>
            <a:stCxn id="4" idx="0"/>
            <a:endCxn id="209" idx="2"/>
          </p:cNvCxnSpPr>
          <p:nvPr/>
        </p:nvCxnSpPr>
        <p:spPr>
          <a:xfrm rot="16200000" flipV="1">
            <a:off x="3920605" y="1256309"/>
            <a:ext cx="227127" cy="436645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2" name="Conector: angular 351">
            <a:extLst>
              <a:ext uri="{FF2B5EF4-FFF2-40B4-BE49-F238E27FC236}">
                <a16:creationId xmlns="" xmlns:a16="http://schemas.microsoft.com/office/drawing/2014/main" id="{D0C78154-0BE2-4C79-ABA2-2796BD93994A}"/>
              </a:ext>
            </a:extLst>
          </p:cNvPr>
          <p:cNvCxnSpPr>
            <a:cxnSpLocks/>
            <a:stCxn id="4" idx="0"/>
            <a:endCxn id="212" idx="2"/>
          </p:cNvCxnSpPr>
          <p:nvPr/>
        </p:nvCxnSpPr>
        <p:spPr>
          <a:xfrm rot="16200000" flipV="1">
            <a:off x="4750720" y="2086424"/>
            <a:ext cx="201747" cy="273160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5" name="Conector: angular 354">
            <a:extLst>
              <a:ext uri="{FF2B5EF4-FFF2-40B4-BE49-F238E27FC236}">
                <a16:creationId xmlns="" xmlns:a16="http://schemas.microsoft.com/office/drawing/2014/main" id="{FDE2D824-976F-416F-9CC0-52FF984FB336}"/>
              </a:ext>
            </a:extLst>
          </p:cNvPr>
          <p:cNvCxnSpPr>
            <a:cxnSpLocks/>
            <a:stCxn id="4" idx="0"/>
            <a:endCxn id="213" idx="2"/>
          </p:cNvCxnSpPr>
          <p:nvPr/>
        </p:nvCxnSpPr>
        <p:spPr>
          <a:xfrm rot="16200000" flipV="1">
            <a:off x="5345474" y="2681179"/>
            <a:ext cx="354697" cy="138914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9" name="Conector: angular 358">
            <a:extLst>
              <a:ext uri="{FF2B5EF4-FFF2-40B4-BE49-F238E27FC236}">
                <a16:creationId xmlns="" xmlns:a16="http://schemas.microsoft.com/office/drawing/2014/main" id="{E643F4BD-4C89-4D6D-87F0-A74D03F1F071}"/>
              </a:ext>
            </a:extLst>
          </p:cNvPr>
          <p:cNvCxnSpPr>
            <a:cxnSpLocks/>
            <a:stCxn id="4" idx="0"/>
            <a:endCxn id="216" idx="2"/>
          </p:cNvCxnSpPr>
          <p:nvPr/>
        </p:nvCxnSpPr>
        <p:spPr>
          <a:xfrm rot="5400000" flipH="1" flipV="1">
            <a:off x="6228864" y="3306863"/>
            <a:ext cx="234770" cy="25770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3" name="Conector: angular 362">
            <a:extLst>
              <a:ext uri="{FF2B5EF4-FFF2-40B4-BE49-F238E27FC236}">
                <a16:creationId xmlns="" xmlns:a16="http://schemas.microsoft.com/office/drawing/2014/main" id="{7E40270E-1A62-4876-A3F9-DF088460F42F}"/>
              </a:ext>
            </a:extLst>
          </p:cNvPr>
          <p:cNvCxnSpPr>
            <a:cxnSpLocks/>
            <a:stCxn id="4" idx="0"/>
            <a:endCxn id="219" idx="2"/>
          </p:cNvCxnSpPr>
          <p:nvPr/>
        </p:nvCxnSpPr>
        <p:spPr>
          <a:xfrm rot="5400000" flipH="1" flipV="1">
            <a:off x="6997855" y="2558562"/>
            <a:ext cx="214080" cy="177499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9" name="Conector: angular 368">
            <a:extLst>
              <a:ext uri="{FF2B5EF4-FFF2-40B4-BE49-F238E27FC236}">
                <a16:creationId xmlns="" xmlns:a16="http://schemas.microsoft.com/office/drawing/2014/main" id="{98F1A9E4-62BE-4BCC-BC4A-0F4D8262534C}"/>
              </a:ext>
            </a:extLst>
          </p:cNvPr>
          <p:cNvCxnSpPr>
            <a:cxnSpLocks/>
          </p:cNvCxnSpPr>
          <p:nvPr/>
        </p:nvCxnSpPr>
        <p:spPr>
          <a:xfrm rot="5400000" flipH="1" flipV="1">
            <a:off x="7787764" y="1709552"/>
            <a:ext cx="273182" cy="341391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2" name="Conector: angular 371">
            <a:extLst>
              <a:ext uri="{FF2B5EF4-FFF2-40B4-BE49-F238E27FC236}">
                <a16:creationId xmlns="" xmlns:a16="http://schemas.microsoft.com/office/drawing/2014/main" id="{894AE55E-5C4B-46DB-8D10-C2E025B93A1C}"/>
              </a:ext>
            </a:extLst>
          </p:cNvPr>
          <p:cNvCxnSpPr>
            <a:cxnSpLocks/>
          </p:cNvCxnSpPr>
          <p:nvPr/>
        </p:nvCxnSpPr>
        <p:spPr>
          <a:xfrm rot="5400000" flipH="1" flipV="1">
            <a:off x="8515012" y="1099045"/>
            <a:ext cx="199153" cy="476385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5" name="Conector: angular 374">
            <a:extLst>
              <a:ext uri="{FF2B5EF4-FFF2-40B4-BE49-F238E27FC236}">
                <a16:creationId xmlns="" xmlns:a16="http://schemas.microsoft.com/office/drawing/2014/main" id="{8C583237-A2C1-471E-8D87-FB5A48C28D98}"/>
              </a:ext>
            </a:extLst>
          </p:cNvPr>
          <p:cNvCxnSpPr>
            <a:cxnSpLocks/>
            <a:stCxn id="209" idx="0"/>
            <a:endCxn id="234" idx="2"/>
          </p:cNvCxnSpPr>
          <p:nvPr/>
        </p:nvCxnSpPr>
        <p:spPr>
          <a:xfrm rot="5400000" flipH="1" flipV="1">
            <a:off x="2143886" y="2414630"/>
            <a:ext cx="129802" cy="71569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9" name="Conector: angular 378">
            <a:extLst>
              <a:ext uri="{FF2B5EF4-FFF2-40B4-BE49-F238E27FC236}">
                <a16:creationId xmlns="" xmlns:a16="http://schemas.microsoft.com/office/drawing/2014/main" id="{F788B8C1-A6A8-4CDC-ACCD-C4331ABB25A6}"/>
              </a:ext>
            </a:extLst>
          </p:cNvPr>
          <p:cNvCxnSpPr>
            <a:cxnSpLocks/>
            <a:stCxn id="212" idx="0"/>
            <a:endCxn id="235" idx="2"/>
          </p:cNvCxnSpPr>
          <p:nvPr/>
        </p:nvCxnSpPr>
        <p:spPr>
          <a:xfrm rot="5400000" flipH="1" flipV="1">
            <a:off x="3477558" y="2559668"/>
            <a:ext cx="311323" cy="29486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84" name="Conector: angular 383">
            <a:extLst>
              <a:ext uri="{FF2B5EF4-FFF2-40B4-BE49-F238E27FC236}">
                <a16:creationId xmlns="" xmlns:a16="http://schemas.microsoft.com/office/drawing/2014/main" id="{095AE1A9-E10A-4F28-850E-67CBB7F6109B}"/>
              </a:ext>
            </a:extLst>
          </p:cNvPr>
          <p:cNvCxnSpPr>
            <a:cxnSpLocks/>
            <a:stCxn id="212" idx="0"/>
            <a:endCxn id="234" idx="2"/>
          </p:cNvCxnSpPr>
          <p:nvPr/>
        </p:nvCxnSpPr>
        <p:spPr>
          <a:xfrm rot="16200000" flipV="1">
            <a:off x="2948621" y="2325591"/>
            <a:ext cx="155182" cy="91915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87" name="Conector: angular 386">
            <a:extLst>
              <a:ext uri="{FF2B5EF4-FFF2-40B4-BE49-F238E27FC236}">
                <a16:creationId xmlns="" xmlns:a16="http://schemas.microsoft.com/office/drawing/2014/main" id="{14BECA4D-3D33-4E99-9034-66C9D5984BF2}"/>
              </a:ext>
            </a:extLst>
          </p:cNvPr>
          <p:cNvCxnSpPr>
            <a:cxnSpLocks/>
            <a:stCxn id="212" idx="0"/>
            <a:endCxn id="236" idx="2"/>
          </p:cNvCxnSpPr>
          <p:nvPr/>
        </p:nvCxnSpPr>
        <p:spPr>
          <a:xfrm rot="5400000" flipH="1" flipV="1">
            <a:off x="4294700" y="1807418"/>
            <a:ext cx="246431" cy="186425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1" name="Conector: angular 390">
            <a:extLst>
              <a:ext uri="{FF2B5EF4-FFF2-40B4-BE49-F238E27FC236}">
                <a16:creationId xmlns="" xmlns:a16="http://schemas.microsoft.com/office/drawing/2014/main" id="{E94CE582-E522-4B9D-AE61-BB296E5799D8}"/>
              </a:ext>
            </a:extLst>
          </p:cNvPr>
          <p:cNvCxnSpPr>
            <a:cxnSpLocks/>
            <a:stCxn id="213" idx="0"/>
            <a:endCxn id="236" idx="2"/>
          </p:cNvCxnSpPr>
          <p:nvPr/>
        </p:nvCxnSpPr>
        <p:spPr>
          <a:xfrm rot="5400000" flipH="1" flipV="1">
            <a:off x="4943339" y="2501237"/>
            <a:ext cx="291612" cy="52179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7" name="Conector: angular 396">
            <a:extLst>
              <a:ext uri="{FF2B5EF4-FFF2-40B4-BE49-F238E27FC236}">
                <a16:creationId xmlns="" xmlns:a16="http://schemas.microsoft.com/office/drawing/2014/main" id="{43CDD841-AD1C-4915-958B-EA33EB82BCDB}"/>
              </a:ext>
            </a:extLst>
          </p:cNvPr>
          <p:cNvCxnSpPr>
            <a:cxnSpLocks/>
            <a:stCxn id="219" idx="0"/>
            <a:endCxn id="240" idx="2"/>
          </p:cNvCxnSpPr>
          <p:nvPr/>
        </p:nvCxnSpPr>
        <p:spPr>
          <a:xfrm rot="16200000" flipV="1">
            <a:off x="7675122" y="2467109"/>
            <a:ext cx="160909" cy="47363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0" name="Conector: angular 399">
            <a:extLst>
              <a:ext uri="{FF2B5EF4-FFF2-40B4-BE49-F238E27FC236}">
                <a16:creationId xmlns="" xmlns:a16="http://schemas.microsoft.com/office/drawing/2014/main" id="{620ABF41-57E3-41EC-9679-1BA3B5337B58}"/>
              </a:ext>
            </a:extLst>
          </p:cNvPr>
          <p:cNvCxnSpPr>
            <a:cxnSpLocks/>
            <a:stCxn id="219" idx="0"/>
            <a:endCxn id="243" idx="2"/>
          </p:cNvCxnSpPr>
          <p:nvPr/>
        </p:nvCxnSpPr>
        <p:spPr>
          <a:xfrm rot="5400000" flipH="1" flipV="1">
            <a:off x="8404807" y="2267105"/>
            <a:ext cx="104865" cy="92969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4" name="Conector: angular 403">
            <a:extLst>
              <a:ext uri="{FF2B5EF4-FFF2-40B4-BE49-F238E27FC236}">
                <a16:creationId xmlns="" xmlns:a16="http://schemas.microsoft.com/office/drawing/2014/main" id="{19F9AC92-7AAD-402E-A968-DC5639380B6E}"/>
              </a:ext>
            </a:extLst>
          </p:cNvPr>
          <p:cNvCxnSpPr>
            <a:cxnSpLocks/>
            <a:stCxn id="220" idx="0"/>
            <a:endCxn id="243" idx="2"/>
          </p:cNvCxnSpPr>
          <p:nvPr/>
        </p:nvCxnSpPr>
        <p:spPr>
          <a:xfrm rot="16200000" flipV="1">
            <a:off x="9220796" y="2380806"/>
            <a:ext cx="111807" cy="70922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7" name="Conector: angular 406">
            <a:extLst>
              <a:ext uri="{FF2B5EF4-FFF2-40B4-BE49-F238E27FC236}">
                <a16:creationId xmlns="" xmlns:a16="http://schemas.microsoft.com/office/drawing/2014/main" id="{AB254D20-0D2F-45AB-94C6-7CC8ACE26F8C}"/>
              </a:ext>
            </a:extLst>
          </p:cNvPr>
          <p:cNvCxnSpPr>
            <a:cxnSpLocks/>
            <a:stCxn id="220" idx="0"/>
            <a:endCxn id="244" idx="2"/>
          </p:cNvCxnSpPr>
          <p:nvPr/>
        </p:nvCxnSpPr>
        <p:spPr>
          <a:xfrm rot="5400000" flipH="1" flipV="1">
            <a:off x="9849764" y="2369601"/>
            <a:ext cx="203273" cy="64017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11" name="Conector: angular 410">
            <a:extLst>
              <a:ext uri="{FF2B5EF4-FFF2-40B4-BE49-F238E27FC236}">
                <a16:creationId xmlns="" xmlns:a16="http://schemas.microsoft.com/office/drawing/2014/main" id="{C06E6A0B-1B14-4760-842B-67F7EAEF5262}"/>
              </a:ext>
            </a:extLst>
          </p:cNvPr>
          <p:cNvCxnSpPr>
            <a:cxnSpLocks/>
            <a:stCxn id="223" idx="0"/>
            <a:endCxn id="244" idx="2"/>
          </p:cNvCxnSpPr>
          <p:nvPr/>
        </p:nvCxnSpPr>
        <p:spPr>
          <a:xfrm rot="16200000" flipV="1">
            <a:off x="10553761" y="2305777"/>
            <a:ext cx="145214" cy="70976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15" name="Conector: angular 414">
            <a:extLst>
              <a:ext uri="{FF2B5EF4-FFF2-40B4-BE49-F238E27FC236}">
                <a16:creationId xmlns="" xmlns:a16="http://schemas.microsoft.com/office/drawing/2014/main" id="{2B799406-4173-460A-911E-DABBFC8EC613}"/>
              </a:ext>
            </a:extLst>
          </p:cNvPr>
          <p:cNvCxnSpPr>
            <a:cxnSpLocks/>
            <a:stCxn id="234" idx="0"/>
            <a:endCxn id="284" idx="2"/>
          </p:cNvCxnSpPr>
          <p:nvPr/>
        </p:nvCxnSpPr>
        <p:spPr>
          <a:xfrm rot="5400000" flipH="1" flipV="1">
            <a:off x="3100216" y="1187013"/>
            <a:ext cx="366301" cy="143346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18" name="Conector: angular 417">
            <a:extLst>
              <a:ext uri="{FF2B5EF4-FFF2-40B4-BE49-F238E27FC236}">
                <a16:creationId xmlns="" xmlns:a16="http://schemas.microsoft.com/office/drawing/2014/main" id="{6466E8D2-AAA6-4E99-8866-97512995B370}"/>
              </a:ext>
            </a:extLst>
          </p:cNvPr>
          <p:cNvCxnSpPr>
            <a:cxnSpLocks/>
            <a:stCxn id="235" idx="0"/>
            <a:endCxn id="284" idx="2"/>
          </p:cNvCxnSpPr>
          <p:nvPr/>
        </p:nvCxnSpPr>
        <p:spPr>
          <a:xfrm rot="5400000" flipH="1" flipV="1">
            <a:off x="3653206" y="1848037"/>
            <a:ext cx="474335" cy="21944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2" name="Conector: angular 421">
            <a:extLst>
              <a:ext uri="{FF2B5EF4-FFF2-40B4-BE49-F238E27FC236}">
                <a16:creationId xmlns="" xmlns:a16="http://schemas.microsoft.com/office/drawing/2014/main" id="{D0C5EEEF-D998-4BF1-9661-CC2DD1F9A638}"/>
              </a:ext>
            </a:extLst>
          </p:cNvPr>
          <p:cNvCxnSpPr>
            <a:cxnSpLocks/>
            <a:stCxn id="235" idx="0"/>
            <a:endCxn id="285" idx="2"/>
          </p:cNvCxnSpPr>
          <p:nvPr/>
        </p:nvCxnSpPr>
        <p:spPr>
          <a:xfrm rot="5400000" flipH="1" flipV="1">
            <a:off x="4144439" y="1356202"/>
            <a:ext cx="474936" cy="1202516"/>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425" name="Conector: angular 424">
            <a:extLst>
              <a:ext uri="{FF2B5EF4-FFF2-40B4-BE49-F238E27FC236}">
                <a16:creationId xmlns="" xmlns:a16="http://schemas.microsoft.com/office/drawing/2014/main" id="{A185F6CD-37AB-44AF-B7F9-3CB7620179F9}"/>
              </a:ext>
            </a:extLst>
          </p:cNvPr>
          <p:cNvCxnSpPr>
            <a:cxnSpLocks/>
            <a:stCxn id="236" idx="0"/>
            <a:endCxn id="285" idx="2"/>
          </p:cNvCxnSpPr>
          <p:nvPr/>
        </p:nvCxnSpPr>
        <p:spPr>
          <a:xfrm rot="16200000" flipV="1">
            <a:off x="4962734" y="1740424"/>
            <a:ext cx="407741" cy="36687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8" name="Conector: angular 427">
            <a:extLst>
              <a:ext uri="{FF2B5EF4-FFF2-40B4-BE49-F238E27FC236}">
                <a16:creationId xmlns="" xmlns:a16="http://schemas.microsoft.com/office/drawing/2014/main" id="{6A337105-F657-4358-9DA1-0F6BF0231A58}"/>
              </a:ext>
            </a:extLst>
          </p:cNvPr>
          <p:cNvCxnSpPr>
            <a:cxnSpLocks/>
            <a:stCxn id="236" idx="0"/>
            <a:endCxn id="287" idx="2"/>
          </p:cNvCxnSpPr>
          <p:nvPr/>
        </p:nvCxnSpPr>
        <p:spPr>
          <a:xfrm rot="5400000" flipH="1" flipV="1">
            <a:off x="5500757" y="1635322"/>
            <a:ext cx="341697" cy="64312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31" name="Conector: angular 430">
            <a:extLst>
              <a:ext uri="{FF2B5EF4-FFF2-40B4-BE49-F238E27FC236}">
                <a16:creationId xmlns="" xmlns:a16="http://schemas.microsoft.com/office/drawing/2014/main" id="{7A2BF757-0C40-4057-ADAE-E1711407F622}"/>
              </a:ext>
            </a:extLst>
          </p:cNvPr>
          <p:cNvCxnSpPr>
            <a:cxnSpLocks/>
            <a:stCxn id="237" idx="0"/>
            <a:endCxn id="288" idx="2"/>
          </p:cNvCxnSpPr>
          <p:nvPr/>
        </p:nvCxnSpPr>
        <p:spPr>
          <a:xfrm rot="5400000" flipH="1" flipV="1">
            <a:off x="6500961" y="1640142"/>
            <a:ext cx="352500" cy="62092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34" name="Conector: angular 433">
            <a:extLst>
              <a:ext uri="{FF2B5EF4-FFF2-40B4-BE49-F238E27FC236}">
                <a16:creationId xmlns="" xmlns:a16="http://schemas.microsoft.com/office/drawing/2014/main" id="{9C77FEF1-852C-4DC1-8BCA-19942ACF4596}"/>
              </a:ext>
            </a:extLst>
          </p:cNvPr>
          <p:cNvCxnSpPr>
            <a:cxnSpLocks/>
            <a:stCxn id="216" idx="0"/>
            <a:endCxn id="237" idx="2"/>
          </p:cNvCxnSpPr>
          <p:nvPr/>
        </p:nvCxnSpPr>
        <p:spPr>
          <a:xfrm rot="16200000" flipV="1">
            <a:off x="6379826" y="2734460"/>
            <a:ext cx="82200" cy="10835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39" name="Conector: angular 438">
            <a:extLst>
              <a:ext uri="{FF2B5EF4-FFF2-40B4-BE49-F238E27FC236}">
                <a16:creationId xmlns="" xmlns:a16="http://schemas.microsoft.com/office/drawing/2014/main" id="{69B4A79E-9529-47CA-942D-FBE9E994BA5B}"/>
              </a:ext>
            </a:extLst>
          </p:cNvPr>
          <p:cNvCxnSpPr>
            <a:cxnSpLocks/>
            <a:stCxn id="240" idx="0"/>
            <a:endCxn id="289" idx="2"/>
          </p:cNvCxnSpPr>
          <p:nvPr/>
        </p:nvCxnSpPr>
        <p:spPr>
          <a:xfrm rot="5400000" flipH="1" flipV="1">
            <a:off x="7509588" y="1794378"/>
            <a:ext cx="481756" cy="463418"/>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442" name="Conector: angular 441">
            <a:extLst>
              <a:ext uri="{FF2B5EF4-FFF2-40B4-BE49-F238E27FC236}">
                <a16:creationId xmlns="" xmlns:a16="http://schemas.microsoft.com/office/drawing/2014/main" id="{CEB0B4E5-B31B-453A-AE3C-CB0008AEB106}"/>
              </a:ext>
            </a:extLst>
          </p:cNvPr>
          <p:cNvCxnSpPr>
            <a:cxnSpLocks/>
            <a:stCxn id="240" idx="0"/>
            <a:endCxn id="288" idx="2"/>
          </p:cNvCxnSpPr>
          <p:nvPr/>
        </p:nvCxnSpPr>
        <p:spPr>
          <a:xfrm rot="16200000" flipV="1">
            <a:off x="7006909" y="1755116"/>
            <a:ext cx="492612" cy="531085"/>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47" name="Conector: angular 446">
            <a:extLst>
              <a:ext uri="{FF2B5EF4-FFF2-40B4-BE49-F238E27FC236}">
                <a16:creationId xmlns="" xmlns:a16="http://schemas.microsoft.com/office/drawing/2014/main" id="{CF92D854-814D-4F5A-95F6-6247EB218DD1}"/>
              </a:ext>
            </a:extLst>
          </p:cNvPr>
          <p:cNvCxnSpPr>
            <a:cxnSpLocks/>
            <a:stCxn id="243" idx="0"/>
            <a:endCxn id="289" idx="2"/>
          </p:cNvCxnSpPr>
          <p:nvPr/>
        </p:nvCxnSpPr>
        <p:spPr>
          <a:xfrm rot="16200000" flipV="1">
            <a:off x="8216252" y="1551132"/>
            <a:ext cx="471756" cy="93990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0" name="Conector: angular 449">
            <a:extLst>
              <a:ext uri="{FF2B5EF4-FFF2-40B4-BE49-F238E27FC236}">
                <a16:creationId xmlns="" xmlns:a16="http://schemas.microsoft.com/office/drawing/2014/main" id="{A9D7AF39-EA36-4464-BF2A-22BD84A1DE52}"/>
              </a:ext>
            </a:extLst>
          </p:cNvPr>
          <p:cNvCxnSpPr>
            <a:cxnSpLocks/>
            <a:stCxn id="243" idx="0"/>
            <a:endCxn id="290" idx="2"/>
          </p:cNvCxnSpPr>
          <p:nvPr/>
        </p:nvCxnSpPr>
        <p:spPr>
          <a:xfrm rot="5400000" flipH="1" flipV="1">
            <a:off x="8698680" y="2000033"/>
            <a:ext cx="480337" cy="33528"/>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454" name="Conector: angular 453">
            <a:extLst>
              <a:ext uri="{FF2B5EF4-FFF2-40B4-BE49-F238E27FC236}">
                <a16:creationId xmlns="" xmlns:a16="http://schemas.microsoft.com/office/drawing/2014/main" id="{E8582FB6-E8BC-44B9-A0DC-48451B182765}"/>
              </a:ext>
            </a:extLst>
          </p:cNvPr>
          <p:cNvCxnSpPr>
            <a:cxnSpLocks/>
            <a:stCxn id="244" idx="0"/>
            <a:endCxn id="290" idx="2"/>
          </p:cNvCxnSpPr>
          <p:nvPr/>
        </p:nvCxnSpPr>
        <p:spPr>
          <a:xfrm rot="16200000" flipV="1">
            <a:off x="9419115" y="1313126"/>
            <a:ext cx="388871" cy="1315875"/>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9" name="Conector: angular 458">
            <a:extLst>
              <a:ext uri="{FF2B5EF4-FFF2-40B4-BE49-F238E27FC236}">
                <a16:creationId xmlns="" xmlns:a16="http://schemas.microsoft.com/office/drawing/2014/main" id="{4C0C26DE-083D-4382-A160-F76A4F99B724}"/>
              </a:ext>
            </a:extLst>
          </p:cNvPr>
          <p:cNvCxnSpPr>
            <a:cxnSpLocks/>
            <a:stCxn id="284" idx="0"/>
            <a:endCxn id="226" idx="2"/>
          </p:cNvCxnSpPr>
          <p:nvPr/>
        </p:nvCxnSpPr>
        <p:spPr>
          <a:xfrm rot="5400000" flipH="1" flipV="1">
            <a:off x="4124361" y="769308"/>
            <a:ext cx="404471" cy="652996"/>
          </a:xfrm>
          <a:prstGeom prst="bentConnector3">
            <a:avLst>
              <a:gd name="adj1" fmla="val 50000"/>
            </a:avLst>
          </a:prstGeom>
          <a:ln w="3175">
            <a:tailEnd type="triangle"/>
          </a:ln>
        </p:spPr>
        <p:style>
          <a:lnRef idx="1">
            <a:schemeClr val="dk1"/>
          </a:lnRef>
          <a:fillRef idx="0">
            <a:schemeClr val="dk1"/>
          </a:fillRef>
          <a:effectRef idx="0">
            <a:schemeClr val="dk1"/>
          </a:effectRef>
          <a:fontRef idx="minor">
            <a:schemeClr val="tx1"/>
          </a:fontRef>
        </p:style>
      </p:cxnSp>
      <p:cxnSp>
        <p:nvCxnSpPr>
          <p:cNvPr id="462" name="Conector: angular 461">
            <a:extLst>
              <a:ext uri="{FF2B5EF4-FFF2-40B4-BE49-F238E27FC236}">
                <a16:creationId xmlns="" xmlns:a16="http://schemas.microsoft.com/office/drawing/2014/main" id="{E91DA71F-896B-4714-85D3-79B3BF433A59}"/>
              </a:ext>
            </a:extLst>
          </p:cNvPr>
          <p:cNvCxnSpPr>
            <a:cxnSpLocks/>
            <a:stCxn id="285" idx="0"/>
            <a:endCxn id="226" idx="2"/>
          </p:cNvCxnSpPr>
          <p:nvPr/>
        </p:nvCxnSpPr>
        <p:spPr>
          <a:xfrm rot="16200000" flipV="1">
            <a:off x="4583173" y="963491"/>
            <a:ext cx="469914" cy="33007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5" name="Conector: angular 464">
            <a:extLst>
              <a:ext uri="{FF2B5EF4-FFF2-40B4-BE49-F238E27FC236}">
                <a16:creationId xmlns="" xmlns:a16="http://schemas.microsoft.com/office/drawing/2014/main" id="{2E675396-3808-44DC-B646-66547738D304}"/>
              </a:ext>
            </a:extLst>
          </p:cNvPr>
          <p:cNvCxnSpPr>
            <a:cxnSpLocks/>
            <a:stCxn id="288" idx="0"/>
            <a:endCxn id="229" idx="2"/>
          </p:cNvCxnSpPr>
          <p:nvPr/>
        </p:nvCxnSpPr>
        <p:spPr>
          <a:xfrm rot="16200000" flipV="1">
            <a:off x="6490678" y="788763"/>
            <a:ext cx="392096" cy="60189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8" name="Conector: angular 467">
            <a:extLst>
              <a:ext uri="{FF2B5EF4-FFF2-40B4-BE49-F238E27FC236}">
                <a16:creationId xmlns="" xmlns:a16="http://schemas.microsoft.com/office/drawing/2014/main" id="{E4199AD1-252D-403B-8025-C57BF3BFE7F7}"/>
              </a:ext>
            </a:extLst>
          </p:cNvPr>
          <p:cNvCxnSpPr>
            <a:cxnSpLocks/>
            <a:stCxn id="284" idx="0"/>
            <a:endCxn id="229" idx="2"/>
          </p:cNvCxnSpPr>
          <p:nvPr/>
        </p:nvCxnSpPr>
        <p:spPr>
          <a:xfrm rot="5400000" flipH="1" flipV="1">
            <a:off x="4990749" y="-96988"/>
            <a:ext cx="404379" cy="238568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3" name="Conector: angular 472">
            <a:extLst>
              <a:ext uri="{FF2B5EF4-FFF2-40B4-BE49-F238E27FC236}">
                <a16:creationId xmlns="" xmlns:a16="http://schemas.microsoft.com/office/drawing/2014/main" id="{C37F50D6-2136-4297-8471-EC00B25C9C86}"/>
              </a:ext>
            </a:extLst>
          </p:cNvPr>
          <p:cNvCxnSpPr>
            <a:cxnSpLocks/>
            <a:stCxn id="288" idx="0"/>
            <a:endCxn id="231" idx="2"/>
          </p:cNvCxnSpPr>
          <p:nvPr/>
        </p:nvCxnSpPr>
        <p:spPr>
          <a:xfrm rot="5400000" flipH="1" flipV="1">
            <a:off x="7330056" y="483694"/>
            <a:ext cx="459680" cy="114444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8" name="Conector: angular 477">
            <a:extLst>
              <a:ext uri="{FF2B5EF4-FFF2-40B4-BE49-F238E27FC236}">
                <a16:creationId xmlns="" xmlns:a16="http://schemas.microsoft.com/office/drawing/2014/main" id="{96463F77-F14D-42C9-8011-CD68C314907E}"/>
              </a:ext>
            </a:extLst>
          </p:cNvPr>
          <p:cNvCxnSpPr>
            <a:cxnSpLocks/>
            <a:stCxn id="290" idx="0"/>
            <a:endCxn id="231" idx="2"/>
          </p:cNvCxnSpPr>
          <p:nvPr/>
        </p:nvCxnSpPr>
        <p:spPr>
          <a:xfrm rot="16200000" flipV="1">
            <a:off x="8279867" y="678331"/>
            <a:ext cx="527998" cy="82349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214" name="CuadroTexto 112"/>
          <p:cNvSpPr txBox="1"/>
          <p:nvPr/>
        </p:nvSpPr>
        <p:spPr>
          <a:xfrm rot="16200004">
            <a:off x="318798" y="1810082"/>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218" name="CuadroTexto 112"/>
          <p:cNvSpPr txBox="1"/>
          <p:nvPr/>
        </p:nvSpPr>
        <p:spPr>
          <a:xfrm rot="16200004">
            <a:off x="209260" y="4400246"/>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
        <p:nvSpPr>
          <p:cNvPr id="221" name="CuadroTexto 220"/>
          <p:cNvSpPr txBox="1"/>
          <p:nvPr/>
        </p:nvSpPr>
        <p:spPr>
          <a:xfrm>
            <a:off x="1633042" y="242118"/>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INCLUSION POBLACION RECICLADORA DE OFICIO </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24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3776146" y="3724457"/>
            <a:ext cx="4873494" cy="224229"/>
          </a:xfrm>
          <a:prstGeom prst="rect">
            <a:avLst/>
          </a:prstGeom>
          <a:noFill/>
          <a:ln>
            <a:solidFill>
              <a:schemeClr val="tx1"/>
            </a:solidFill>
          </a:ln>
        </p:spPr>
        <p:txBody>
          <a:bodyPr wrap="square" rtlCol="0">
            <a:spAutoFit/>
          </a:bodyPr>
          <a:lstStyle/>
          <a:p>
            <a:pPr algn="ctr"/>
            <a:r>
              <a:rPr lang="es-CO" sz="857" b="1" dirty="0" smtClean="0"/>
              <a:t>Alto nivel de fortalecimiento organizacional de las asociaciones de recicladores de oficio</a:t>
            </a:r>
            <a:endParaRPr lang="es-CO" sz="857" b="1" dirty="0"/>
          </a:p>
        </p:txBody>
      </p:sp>
      <p:sp>
        <p:nvSpPr>
          <p:cNvPr id="5" name="CuadroTexto 4">
            <a:extLst>
              <a:ext uri="{FF2B5EF4-FFF2-40B4-BE49-F238E27FC236}">
                <a16:creationId xmlns="" xmlns:a16="http://schemas.microsoft.com/office/drawing/2014/main" id="{E31D1D11-7BD7-4CDE-B50B-9E492282DC0E}"/>
              </a:ext>
            </a:extLst>
          </p:cNvPr>
          <p:cNvSpPr txBox="1"/>
          <p:nvPr/>
        </p:nvSpPr>
        <p:spPr>
          <a:xfrm>
            <a:off x="405778" y="3929515"/>
            <a:ext cx="2774781"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efectividad en el esquema normativo actual relacionado con la prestación de la actividad de aprovechamiento que dificultan el desarrollo de dicha actividad por parte de las organizaciones de recicladores</a:t>
            </a:r>
          </a:p>
        </p:txBody>
      </p:sp>
      <p:sp>
        <p:nvSpPr>
          <p:cNvPr id="6" name="CuadroTexto 5">
            <a:extLst>
              <a:ext uri="{FF2B5EF4-FFF2-40B4-BE49-F238E27FC236}">
                <a16:creationId xmlns="" xmlns:a16="http://schemas.microsoft.com/office/drawing/2014/main" id="{97002C70-2C59-424A-B014-F38E35D839AF}"/>
              </a:ext>
            </a:extLst>
          </p:cNvPr>
          <p:cNvSpPr txBox="1"/>
          <p:nvPr/>
        </p:nvSpPr>
        <p:spPr>
          <a:xfrm>
            <a:off x="3767873" y="4038843"/>
            <a:ext cx="4706759" cy="338554"/>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ea typeface="+mn-lt"/>
                <a:cs typeface="Arial" panose="020B0604020202020204" pitchFamily="34" charset="0"/>
              </a:rPr>
              <a:t>Aumento de la efectividad de los incentivos que motivan al desarrollo de la actividad de aprovechamiento de una manera </a:t>
            </a:r>
            <a:r>
              <a:rPr lang="es-CO" sz="800" dirty="0" smtClean="0">
                <a:latin typeface="Arial" panose="020B0604020202020204" pitchFamily="34" charset="0"/>
                <a:ea typeface="+mn-lt"/>
                <a:cs typeface="Arial" panose="020B0604020202020204" pitchFamily="34" charset="0"/>
              </a:rPr>
              <a:t>formal</a:t>
            </a:r>
            <a:endParaRPr lang="es-CO" sz="800" dirty="0">
              <a:latin typeface="Arial" panose="020B0604020202020204" pitchFamily="34" charset="0"/>
              <a:ea typeface="+mn-lt"/>
              <a:cs typeface="Arial" panose="020B0604020202020204" pitchFamily="34" charset="0"/>
            </a:endParaRPr>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9449535" y="3969074"/>
            <a:ext cx="2475806" cy="338554"/>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intermediación en la cadena de comercialización del material reciclado</a:t>
            </a:r>
          </a:p>
        </p:txBody>
      </p:sp>
      <p:sp>
        <p:nvSpPr>
          <p:cNvPr id="112" name="CuadroTexto 111">
            <a:extLst>
              <a:ext uri="{FF2B5EF4-FFF2-40B4-BE49-F238E27FC236}">
                <a16:creationId xmlns="" xmlns:a16="http://schemas.microsoft.com/office/drawing/2014/main" id="{51F1C8F7-1A5E-429C-8F9D-353D23CFBE34}"/>
              </a:ext>
            </a:extLst>
          </p:cNvPr>
          <p:cNvSpPr txBox="1"/>
          <p:nvPr/>
        </p:nvSpPr>
        <p:spPr>
          <a:xfrm rot="16200000">
            <a:off x="-112438" y="4056491"/>
            <a:ext cx="664069" cy="2242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MEDIOS</a:t>
            </a:r>
          </a:p>
        </p:txBody>
      </p:sp>
      <p:sp>
        <p:nvSpPr>
          <p:cNvPr id="123" name="CuadroTexto 122">
            <a:extLst>
              <a:ext uri="{FF2B5EF4-FFF2-40B4-BE49-F238E27FC236}">
                <a16:creationId xmlns="" xmlns:a16="http://schemas.microsoft.com/office/drawing/2014/main" id="{FCAE130A-E7D7-4F1C-8A79-CE343FB6FC0E}"/>
              </a:ext>
            </a:extLst>
          </p:cNvPr>
          <p:cNvSpPr txBox="1"/>
          <p:nvPr/>
        </p:nvSpPr>
        <p:spPr>
          <a:xfrm rot="16200000">
            <a:off x="278094" y="1103364"/>
            <a:ext cx="664069" cy="2242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FINES</a:t>
            </a:r>
          </a:p>
        </p:txBody>
      </p:sp>
      <p:sp>
        <p:nvSpPr>
          <p:cNvPr id="41" name="CuadroTexto 40">
            <a:extLst>
              <a:ext uri="{FF2B5EF4-FFF2-40B4-BE49-F238E27FC236}">
                <a16:creationId xmlns="" xmlns:a16="http://schemas.microsoft.com/office/drawing/2014/main" id="{C2FA13CA-827B-4651-B63C-29A68CBCF750}"/>
              </a:ext>
            </a:extLst>
          </p:cNvPr>
          <p:cNvSpPr txBox="1"/>
          <p:nvPr/>
        </p:nvSpPr>
        <p:spPr>
          <a:xfrm>
            <a:off x="144931" y="4637390"/>
            <a:ext cx="1850015"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Alto cumplimiento y baja permanencia de las organizaciones de recicladores que no cumplen los requisitos para serlo</a:t>
            </a:r>
          </a:p>
        </p:txBody>
      </p:sp>
      <p:sp>
        <p:nvSpPr>
          <p:cNvPr id="42" name="CuadroTexto 41">
            <a:extLst>
              <a:ext uri="{FF2B5EF4-FFF2-40B4-BE49-F238E27FC236}">
                <a16:creationId xmlns="" xmlns:a16="http://schemas.microsoft.com/office/drawing/2014/main" id="{CDF9479D-F4E9-402B-BDF1-4A8479CB5236}"/>
              </a:ext>
            </a:extLst>
          </p:cNvPr>
          <p:cNvSpPr txBox="1"/>
          <p:nvPr/>
        </p:nvSpPr>
        <p:spPr>
          <a:xfrm>
            <a:off x="3400590" y="4545787"/>
            <a:ext cx="1979702" cy="72403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cantidad de recursos económicos de la mayoría de las organizaciones  para desarrollar un proceso de formalización y convertirse en prestador del servicio</a:t>
            </a:r>
            <a:r>
              <a:rPr lang="es-CO" sz="429" dirty="0">
                <a:cs typeface="Calibri"/>
              </a:rPr>
              <a:t> </a:t>
            </a:r>
          </a:p>
        </p:txBody>
      </p:sp>
      <p:sp>
        <p:nvSpPr>
          <p:cNvPr id="43" name="CuadroTexto 42">
            <a:extLst>
              <a:ext uri="{FF2B5EF4-FFF2-40B4-BE49-F238E27FC236}">
                <a16:creationId xmlns="" xmlns:a16="http://schemas.microsoft.com/office/drawing/2014/main" id="{7DAAA687-BA9B-410E-B96E-019FE7F0ECC0}"/>
              </a:ext>
            </a:extLst>
          </p:cNvPr>
          <p:cNvSpPr txBox="1"/>
          <p:nvPr/>
        </p:nvSpPr>
        <p:spPr>
          <a:xfrm>
            <a:off x="5479840" y="4527821"/>
            <a:ext cx="1480801"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claridad normativa que dificulta la formalización de recicladores</a:t>
            </a:r>
          </a:p>
        </p:txBody>
      </p:sp>
      <p:sp>
        <p:nvSpPr>
          <p:cNvPr id="44" name="CuadroTexto 43">
            <a:extLst>
              <a:ext uri="{FF2B5EF4-FFF2-40B4-BE49-F238E27FC236}">
                <a16:creationId xmlns="" xmlns:a16="http://schemas.microsoft.com/office/drawing/2014/main" id="{B3D172D5-0D3F-4AA0-8BD0-313AA6DA28CA}"/>
              </a:ext>
            </a:extLst>
          </p:cNvPr>
          <p:cNvSpPr txBox="1"/>
          <p:nvPr/>
        </p:nvSpPr>
        <p:spPr>
          <a:xfrm>
            <a:off x="6987671" y="4460338"/>
            <a:ext cx="1415414" cy="707886"/>
          </a:xfrm>
          <a:prstGeom prst="rect">
            <a:avLst/>
          </a:prstGeom>
          <a:noFill/>
          <a:ln>
            <a:solidFill>
              <a:schemeClr val="tx1"/>
            </a:solidFill>
          </a:ln>
        </p:spPr>
        <p:txBody>
          <a:bodyPr wrap="square" rtlCol="0">
            <a:spAutoFit/>
          </a:bodyPr>
          <a:lstStyle/>
          <a:p>
            <a:pPr algn="ctr"/>
            <a:r>
              <a:rPr lang="es-CO" sz="800" dirty="0">
                <a:cs typeface="Calibri"/>
              </a:rPr>
              <a:t>Alto grado de apoyo al reciclador de a pie en la prestación, por parte de la Asociación. (Micro y macro rutas)</a:t>
            </a:r>
          </a:p>
        </p:txBody>
      </p:sp>
      <p:sp>
        <p:nvSpPr>
          <p:cNvPr id="45" name="CuadroTexto 44">
            <a:extLst>
              <a:ext uri="{FF2B5EF4-FFF2-40B4-BE49-F238E27FC236}">
                <a16:creationId xmlns="" xmlns:a16="http://schemas.microsoft.com/office/drawing/2014/main" id="{81B2DB79-2A60-4C2B-B3DA-00698E48CC9A}"/>
              </a:ext>
            </a:extLst>
          </p:cNvPr>
          <p:cNvSpPr txBox="1"/>
          <p:nvPr/>
        </p:nvSpPr>
        <p:spPr>
          <a:xfrm>
            <a:off x="8456128" y="4527532"/>
            <a:ext cx="1733731"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del conocimiento ciudadano para identificar a un reciclador de oficio y una organización de recicladores</a:t>
            </a:r>
            <a:r>
              <a:rPr lang="es-CO" sz="429" dirty="0">
                <a:cs typeface="Calibri"/>
              </a:rPr>
              <a:t>.</a:t>
            </a:r>
          </a:p>
        </p:txBody>
      </p:sp>
      <p:sp>
        <p:nvSpPr>
          <p:cNvPr id="46" name="CuadroTexto 45">
            <a:extLst>
              <a:ext uri="{FF2B5EF4-FFF2-40B4-BE49-F238E27FC236}">
                <a16:creationId xmlns="" xmlns:a16="http://schemas.microsoft.com/office/drawing/2014/main" id="{760AD4DD-7075-493F-B56E-5B519575B320}"/>
              </a:ext>
            </a:extLst>
          </p:cNvPr>
          <p:cNvSpPr txBox="1"/>
          <p:nvPr/>
        </p:nvSpPr>
        <p:spPr>
          <a:xfrm>
            <a:off x="10215011" y="4535542"/>
            <a:ext cx="1782181" cy="584501"/>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comprensión del papel del reciclador de la actividad de aprovechamiento en el marco del servicio público de aseo</a:t>
            </a:r>
          </a:p>
        </p:txBody>
      </p:sp>
      <p:sp>
        <p:nvSpPr>
          <p:cNvPr id="47" name="CuadroTexto 46">
            <a:extLst>
              <a:ext uri="{FF2B5EF4-FFF2-40B4-BE49-F238E27FC236}">
                <a16:creationId xmlns="" xmlns:a16="http://schemas.microsoft.com/office/drawing/2014/main" id="{F82B029F-1BCE-40C7-8FC4-11A4365627D8}"/>
              </a:ext>
            </a:extLst>
          </p:cNvPr>
          <p:cNvSpPr txBox="1"/>
          <p:nvPr/>
        </p:nvSpPr>
        <p:spPr>
          <a:xfrm>
            <a:off x="2101044" y="4586166"/>
            <a:ext cx="1168438"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confiabilidad en la información suministrada para la identificación de los sujetos objeto de las acciones afirmativas</a:t>
            </a:r>
            <a:r>
              <a:rPr lang="es-CO" sz="800" dirty="0">
                <a:latin typeface="Arial" panose="020B0604020202020204" pitchFamily="34" charset="0"/>
                <a:ea typeface="Arial"/>
                <a:cs typeface="Arial" panose="020B0604020202020204" pitchFamily="34" charset="0"/>
              </a:rPr>
              <a:t>​</a:t>
            </a:r>
            <a:endParaRPr lang="es-CO" sz="800" dirty="0">
              <a:latin typeface="Arial" panose="020B0604020202020204" pitchFamily="34" charset="0"/>
              <a:cs typeface="Arial" panose="020B0604020202020204" pitchFamily="34" charset="0"/>
            </a:endParaRPr>
          </a:p>
        </p:txBody>
      </p:sp>
      <p:sp>
        <p:nvSpPr>
          <p:cNvPr id="48" name="CuadroTexto 47">
            <a:extLst>
              <a:ext uri="{FF2B5EF4-FFF2-40B4-BE49-F238E27FC236}">
                <a16:creationId xmlns="" xmlns:a16="http://schemas.microsoft.com/office/drawing/2014/main" id="{86A9188D-B6B0-40FF-822B-63D91E72CD9A}"/>
              </a:ext>
            </a:extLst>
          </p:cNvPr>
          <p:cNvSpPr txBox="1"/>
          <p:nvPr/>
        </p:nvSpPr>
        <p:spPr>
          <a:xfrm>
            <a:off x="2833819" y="5379691"/>
            <a:ext cx="1384899"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oportunidad para que las organizaciones de recicladores cuenten con infraestructuras propias (ECA y otras</a:t>
            </a:r>
            <a:r>
              <a:rPr lang="es-CO" sz="429" dirty="0">
                <a:cs typeface="Calibri"/>
              </a:rPr>
              <a:t>)</a:t>
            </a:r>
          </a:p>
        </p:txBody>
      </p:sp>
      <p:sp>
        <p:nvSpPr>
          <p:cNvPr id="49" name="CuadroTexto 48">
            <a:extLst>
              <a:ext uri="{FF2B5EF4-FFF2-40B4-BE49-F238E27FC236}">
                <a16:creationId xmlns="" xmlns:a16="http://schemas.microsoft.com/office/drawing/2014/main" id="{4F241A40-73B5-4560-8680-8EED13B60975}"/>
              </a:ext>
            </a:extLst>
          </p:cNvPr>
          <p:cNvSpPr txBox="1"/>
          <p:nvPr/>
        </p:nvSpPr>
        <p:spPr>
          <a:xfrm>
            <a:off x="4332008" y="5333525"/>
            <a:ext cx="885335" cy="85260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Disminución del  desconocimiento normativo por parte de la ciudadanía</a:t>
            </a:r>
          </a:p>
        </p:txBody>
      </p:sp>
      <p:sp>
        <p:nvSpPr>
          <p:cNvPr id="50" name="CuadroTexto 49">
            <a:extLst>
              <a:ext uri="{FF2B5EF4-FFF2-40B4-BE49-F238E27FC236}">
                <a16:creationId xmlns="" xmlns:a16="http://schemas.microsoft.com/office/drawing/2014/main" id="{40F725EC-8736-4C52-8926-68732C2E3A76}"/>
              </a:ext>
            </a:extLst>
          </p:cNvPr>
          <p:cNvSpPr txBox="1"/>
          <p:nvPr/>
        </p:nvSpPr>
        <p:spPr>
          <a:xfrm>
            <a:off x="5322106" y="5277170"/>
            <a:ext cx="1339133"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capacidad de respuesta institucional para ofrecer soluciones basadas en la cultura del reciclador.</a:t>
            </a:r>
          </a:p>
        </p:txBody>
      </p:sp>
      <p:sp>
        <p:nvSpPr>
          <p:cNvPr id="51" name="CuadroTexto 50">
            <a:extLst>
              <a:ext uri="{FF2B5EF4-FFF2-40B4-BE49-F238E27FC236}">
                <a16:creationId xmlns="" xmlns:a16="http://schemas.microsoft.com/office/drawing/2014/main" id="{C0D4C76A-FA90-46E9-9616-1FB47A314BB8}"/>
              </a:ext>
            </a:extLst>
          </p:cNvPr>
          <p:cNvSpPr txBox="1"/>
          <p:nvPr/>
        </p:nvSpPr>
        <p:spPr>
          <a:xfrm>
            <a:off x="6714746" y="5335629"/>
            <a:ext cx="1526938" cy="459562"/>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comprensión general de la función social  y ecológica del oficio del reciclador</a:t>
            </a:r>
          </a:p>
        </p:txBody>
      </p:sp>
      <p:sp>
        <p:nvSpPr>
          <p:cNvPr id="52" name="CuadroTexto 51">
            <a:extLst>
              <a:ext uri="{FF2B5EF4-FFF2-40B4-BE49-F238E27FC236}">
                <a16:creationId xmlns="" xmlns:a16="http://schemas.microsoft.com/office/drawing/2014/main" id="{10527A5B-0C91-4A3D-A2C4-BF09E8749F44}"/>
              </a:ext>
            </a:extLst>
          </p:cNvPr>
          <p:cNvSpPr txBox="1"/>
          <p:nvPr/>
        </p:nvSpPr>
        <p:spPr>
          <a:xfrm>
            <a:off x="8329550" y="5226784"/>
            <a:ext cx="1951070"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claridad de los conceptos de </a:t>
            </a:r>
            <a:r>
              <a:rPr lang="es-CO" sz="800" dirty="0" err="1">
                <a:latin typeface="Arial" panose="020B0604020202020204" pitchFamily="34" charset="0"/>
                <a:cs typeface="Arial" panose="020B0604020202020204" pitchFamily="34" charset="0"/>
              </a:rPr>
              <a:t>asociatividad</a:t>
            </a:r>
            <a:r>
              <a:rPr lang="es-CO" sz="800" dirty="0">
                <a:latin typeface="Arial" panose="020B0604020202020204" pitchFamily="34" charset="0"/>
                <a:cs typeface="Arial" panose="020B0604020202020204" pitchFamily="34" charset="0"/>
              </a:rPr>
              <a:t> para el desarrollo de la actividad de aprovechamiento en el marco del servicio público de aseo</a:t>
            </a:r>
          </a:p>
        </p:txBody>
      </p:sp>
      <p:sp>
        <p:nvSpPr>
          <p:cNvPr id="53" name="CuadroTexto 52">
            <a:extLst>
              <a:ext uri="{FF2B5EF4-FFF2-40B4-BE49-F238E27FC236}">
                <a16:creationId xmlns="" xmlns:a16="http://schemas.microsoft.com/office/drawing/2014/main" id="{643456BC-BE99-4027-A8AC-E10710AED4DA}"/>
              </a:ext>
            </a:extLst>
          </p:cNvPr>
          <p:cNvSpPr txBox="1"/>
          <p:nvPr/>
        </p:nvSpPr>
        <p:spPr>
          <a:xfrm>
            <a:off x="10362702" y="5333525"/>
            <a:ext cx="1599827"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apropiación de las fuentes por parte de los recicladores de oficio</a:t>
            </a:r>
          </a:p>
        </p:txBody>
      </p:sp>
      <p:sp>
        <p:nvSpPr>
          <p:cNvPr id="54" name="CuadroTexto 53">
            <a:extLst>
              <a:ext uri="{FF2B5EF4-FFF2-40B4-BE49-F238E27FC236}">
                <a16:creationId xmlns="" xmlns:a16="http://schemas.microsoft.com/office/drawing/2014/main" id="{A9065DA5-CED1-4614-B335-F624463D2911}"/>
              </a:ext>
            </a:extLst>
          </p:cNvPr>
          <p:cNvSpPr txBox="1"/>
          <p:nvPr/>
        </p:nvSpPr>
        <p:spPr>
          <a:xfrm>
            <a:off x="52876" y="5764919"/>
            <a:ext cx="931367" cy="95410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Disminución en la limitación en las formas asociativas en las que pueden organizarse los recicladores</a:t>
            </a:r>
          </a:p>
        </p:txBody>
      </p:sp>
      <p:sp>
        <p:nvSpPr>
          <p:cNvPr id="55" name="CuadroTexto 54">
            <a:extLst>
              <a:ext uri="{FF2B5EF4-FFF2-40B4-BE49-F238E27FC236}">
                <a16:creationId xmlns="" xmlns:a16="http://schemas.microsoft.com/office/drawing/2014/main" id="{D4490B54-00BA-4B5C-822E-2D1F4C9BFE2D}"/>
              </a:ext>
            </a:extLst>
          </p:cNvPr>
          <p:cNvSpPr txBox="1"/>
          <p:nvPr/>
        </p:nvSpPr>
        <p:spPr>
          <a:xfrm>
            <a:off x="1046535" y="5898542"/>
            <a:ext cx="1336376"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confirmación de la veracidad del reporte de tarifas a pagar, tanto a operarios como organizaciones de recicladores.</a:t>
            </a:r>
          </a:p>
        </p:txBody>
      </p:sp>
      <p:sp>
        <p:nvSpPr>
          <p:cNvPr id="56" name="CuadroTexto 55">
            <a:extLst>
              <a:ext uri="{FF2B5EF4-FFF2-40B4-BE49-F238E27FC236}">
                <a16:creationId xmlns="" xmlns:a16="http://schemas.microsoft.com/office/drawing/2014/main" id="{AE0D7D63-E79D-4E69-9009-F533CCB3D538}"/>
              </a:ext>
            </a:extLst>
          </p:cNvPr>
          <p:cNvSpPr txBox="1"/>
          <p:nvPr/>
        </p:nvSpPr>
        <p:spPr>
          <a:xfrm>
            <a:off x="2442278" y="6365123"/>
            <a:ext cx="1815022"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accesibilidad a Infraestructura necesaria para la prestación del servicio de aprovechamiento</a:t>
            </a:r>
            <a:r>
              <a:rPr lang="es-CO" sz="429" dirty="0">
                <a:cs typeface="Calibri"/>
              </a:rPr>
              <a:t> </a:t>
            </a:r>
          </a:p>
        </p:txBody>
      </p:sp>
      <p:sp>
        <p:nvSpPr>
          <p:cNvPr id="66" name="CuadroTexto 65">
            <a:extLst>
              <a:ext uri="{FF2B5EF4-FFF2-40B4-BE49-F238E27FC236}">
                <a16:creationId xmlns="" xmlns:a16="http://schemas.microsoft.com/office/drawing/2014/main" id="{F30F461A-B3C4-4D0F-97C5-19C53C6822E8}"/>
              </a:ext>
            </a:extLst>
          </p:cNvPr>
          <p:cNvSpPr txBox="1"/>
          <p:nvPr/>
        </p:nvSpPr>
        <p:spPr>
          <a:xfrm>
            <a:off x="4501323" y="6241972"/>
            <a:ext cx="1522987"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funcionalidad de la normatividad actual para las necesidades del Distrito</a:t>
            </a:r>
          </a:p>
        </p:txBody>
      </p:sp>
      <p:sp>
        <p:nvSpPr>
          <p:cNvPr id="67" name="CuadroTexto 66">
            <a:extLst>
              <a:ext uri="{FF2B5EF4-FFF2-40B4-BE49-F238E27FC236}">
                <a16:creationId xmlns="" xmlns:a16="http://schemas.microsoft.com/office/drawing/2014/main" id="{6EA7B017-F071-4C83-B9D3-FC3BB2BE8A78}"/>
              </a:ext>
            </a:extLst>
          </p:cNvPr>
          <p:cNvSpPr txBox="1"/>
          <p:nvPr/>
        </p:nvSpPr>
        <p:spPr>
          <a:xfrm>
            <a:off x="6153525" y="6118861"/>
            <a:ext cx="1455068"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del interés y conocimiento de los RO independientes ante los beneficios de la formalización</a:t>
            </a:r>
          </a:p>
        </p:txBody>
      </p:sp>
      <p:sp>
        <p:nvSpPr>
          <p:cNvPr id="69" name="CuadroTexto 68">
            <a:extLst>
              <a:ext uri="{FF2B5EF4-FFF2-40B4-BE49-F238E27FC236}">
                <a16:creationId xmlns="" xmlns:a16="http://schemas.microsoft.com/office/drawing/2014/main" id="{6881631A-0BAD-4E7D-BED4-23EBEE1809E4}"/>
              </a:ext>
            </a:extLst>
          </p:cNvPr>
          <p:cNvSpPr txBox="1"/>
          <p:nvPr/>
        </p:nvSpPr>
        <p:spPr>
          <a:xfrm>
            <a:off x="7631014" y="6210688"/>
            <a:ext cx="1423388"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del  reconocimiento ciudadano del aprovechamiento como servicio público de aseo</a:t>
            </a:r>
          </a:p>
        </p:txBody>
      </p:sp>
      <p:sp>
        <p:nvSpPr>
          <p:cNvPr id="72" name="CuadroTexto 71">
            <a:extLst>
              <a:ext uri="{FF2B5EF4-FFF2-40B4-BE49-F238E27FC236}">
                <a16:creationId xmlns="" xmlns:a16="http://schemas.microsoft.com/office/drawing/2014/main" id="{E025F8E2-B7A6-4BCF-B769-73D3792F199D}"/>
              </a:ext>
            </a:extLst>
          </p:cNvPr>
          <p:cNvSpPr txBox="1"/>
          <p:nvPr/>
        </p:nvSpPr>
        <p:spPr>
          <a:xfrm>
            <a:off x="9095864" y="6019661"/>
            <a:ext cx="1580196"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Alto conocimiento de los modelos de economía circular por parte de las organizaciones de recicladores y de la ciudadanía</a:t>
            </a:r>
          </a:p>
        </p:txBody>
      </p:sp>
      <p:sp>
        <p:nvSpPr>
          <p:cNvPr id="76" name="CuadroTexto 75">
            <a:extLst>
              <a:ext uri="{FF2B5EF4-FFF2-40B4-BE49-F238E27FC236}">
                <a16:creationId xmlns="" xmlns:a16="http://schemas.microsoft.com/office/drawing/2014/main" id="{9424D3C5-E758-4F7D-84A4-5CC249F2CD6F}"/>
              </a:ext>
            </a:extLst>
          </p:cNvPr>
          <p:cNvSpPr txBox="1"/>
          <p:nvPr/>
        </p:nvSpPr>
        <p:spPr>
          <a:xfrm>
            <a:off x="10746065" y="6046650"/>
            <a:ext cx="1372622"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Alto control de la asignación efectiva de los recursos de la tarifa a los reciclador y organizaciones</a:t>
            </a:r>
          </a:p>
        </p:txBody>
      </p:sp>
      <p:cxnSp>
        <p:nvCxnSpPr>
          <p:cNvPr id="210" name="Conector: angular 209">
            <a:extLst>
              <a:ext uri="{FF2B5EF4-FFF2-40B4-BE49-F238E27FC236}">
                <a16:creationId xmlns="" xmlns:a16="http://schemas.microsoft.com/office/drawing/2014/main" id="{479B2151-9A6E-438F-B632-125ECD7588EE}"/>
              </a:ext>
            </a:extLst>
          </p:cNvPr>
          <p:cNvCxnSpPr>
            <a:cxnSpLocks/>
            <a:stCxn id="41" idx="0"/>
            <a:endCxn id="5" idx="2"/>
          </p:cNvCxnSpPr>
          <p:nvPr/>
        </p:nvCxnSpPr>
        <p:spPr>
          <a:xfrm rot="5400000" flipH="1" flipV="1">
            <a:off x="1370004" y="4214225"/>
            <a:ext cx="123100" cy="72323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15" name="Conector: angular 214">
            <a:extLst>
              <a:ext uri="{FF2B5EF4-FFF2-40B4-BE49-F238E27FC236}">
                <a16:creationId xmlns="" xmlns:a16="http://schemas.microsoft.com/office/drawing/2014/main" id="{B13B8377-DFA6-4750-9FD9-0A9CB7D49B27}"/>
              </a:ext>
            </a:extLst>
          </p:cNvPr>
          <p:cNvCxnSpPr>
            <a:cxnSpLocks/>
            <a:stCxn id="42" idx="0"/>
            <a:endCxn id="5" idx="2"/>
          </p:cNvCxnSpPr>
          <p:nvPr/>
        </p:nvCxnSpPr>
        <p:spPr>
          <a:xfrm rot="16200000" flipV="1">
            <a:off x="3076057" y="3231403"/>
            <a:ext cx="31497" cy="259727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2" name="Conector: angular 221">
            <a:extLst>
              <a:ext uri="{FF2B5EF4-FFF2-40B4-BE49-F238E27FC236}">
                <a16:creationId xmlns="" xmlns:a16="http://schemas.microsoft.com/office/drawing/2014/main" id="{1A35FB0E-6992-4DDE-9280-540DAD4F2099}"/>
              </a:ext>
            </a:extLst>
          </p:cNvPr>
          <p:cNvCxnSpPr>
            <a:cxnSpLocks/>
            <a:stCxn id="43" idx="0"/>
            <a:endCxn id="6" idx="2"/>
          </p:cNvCxnSpPr>
          <p:nvPr/>
        </p:nvCxnSpPr>
        <p:spPr>
          <a:xfrm rot="16200000" flipV="1">
            <a:off x="6095535" y="4403115"/>
            <a:ext cx="150424" cy="98988"/>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4" name="Conector: angular 223">
            <a:extLst>
              <a:ext uri="{FF2B5EF4-FFF2-40B4-BE49-F238E27FC236}">
                <a16:creationId xmlns="" xmlns:a16="http://schemas.microsoft.com/office/drawing/2014/main" id="{82C9E5F9-B73D-472D-9870-380AC385D79E}"/>
              </a:ext>
            </a:extLst>
          </p:cNvPr>
          <p:cNvCxnSpPr>
            <a:cxnSpLocks/>
            <a:stCxn id="44" idx="0"/>
            <a:endCxn id="6" idx="2"/>
          </p:cNvCxnSpPr>
          <p:nvPr/>
        </p:nvCxnSpPr>
        <p:spPr>
          <a:xfrm rot="16200000" flipV="1">
            <a:off x="6866846" y="3631805"/>
            <a:ext cx="82941" cy="1574125"/>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27" name="Conector: angular 226">
            <a:extLst>
              <a:ext uri="{FF2B5EF4-FFF2-40B4-BE49-F238E27FC236}">
                <a16:creationId xmlns="" xmlns:a16="http://schemas.microsoft.com/office/drawing/2014/main" id="{7FC8E639-E04E-410B-B9BD-7261438C70EA}"/>
              </a:ext>
            </a:extLst>
          </p:cNvPr>
          <p:cNvCxnSpPr>
            <a:cxnSpLocks/>
          </p:cNvCxnSpPr>
          <p:nvPr/>
        </p:nvCxnSpPr>
        <p:spPr>
          <a:xfrm rot="10800000">
            <a:off x="6220240" y="4391870"/>
            <a:ext cx="1636890" cy="11084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0" name="Conector: angular 229">
            <a:extLst>
              <a:ext uri="{FF2B5EF4-FFF2-40B4-BE49-F238E27FC236}">
                <a16:creationId xmlns="" xmlns:a16="http://schemas.microsoft.com/office/drawing/2014/main" id="{6A476C3B-3520-4CD3-B927-F400E32A430E}"/>
              </a:ext>
            </a:extLst>
          </p:cNvPr>
          <p:cNvCxnSpPr>
            <a:cxnSpLocks/>
            <a:stCxn id="46" idx="0"/>
            <a:endCxn id="7" idx="2"/>
          </p:cNvCxnSpPr>
          <p:nvPr/>
        </p:nvCxnSpPr>
        <p:spPr>
          <a:xfrm rot="16200000" flipV="1">
            <a:off x="10782813" y="4212253"/>
            <a:ext cx="227914" cy="41866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3" name="Conector: angular 232">
            <a:extLst>
              <a:ext uri="{FF2B5EF4-FFF2-40B4-BE49-F238E27FC236}">
                <a16:creationId xmlns="" xmlns:a16="http://schemas.microsoft.com/office/drawing/2014/main" id="{73BD0F9A-040A-46D0-8C91-E7115A260367}"/>
              </a:ext>
            </a:extLst>
          </p:cNvPr>
          <p:cNvCxnSpPr>
            <a:cxnSpLocks/>
            <a:stCxn id="45" idx="0"/>
          </p:cNvCxnSpPr>
          <p:nvPr/>
        </p:nvCxnSpPr>
        <p:spPr>
          <a:xfrm rot="5400000" flipH="1" flipV="1">
            <a:off x="9711052" y="3945174"/>
            <a:ext cx="194301" cy="970416"/>
          </a:xfrm>
          <a:prstGeom prst="bentConnector2">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9" name="Conector: angular 238">
            <a:extLst>
              <a:ext uri="{FF2B5EF4-FFF2-40B4-BE49-F238E27FC236}">
                <a16:creationId xmlns="" xmlns:a16="http://schemas.microsoft.com/office/drawing/2014/main" id="{522EEC83-872E-46CE-A27F-FDC2424FB0DB}"/>
              </a:ext>
            </a:extLst>
          </p:cNvPr>
          <p:cNvCxnSpPr>
            <a:cxnSpLocks/>
            <a:stCxn id="47" idx="0"/>
            <a:endCxn id="41" idx="2"/>
          </p:cNvCxnSpPr>
          <p:nvPr/>
        </p:nvCxnSpPr>
        <p:spPr>
          <a:xfrm rot="16200000" flipH="1" flipV="1">
            <a:off x="1559601" y="4096503"/>
            <a:ext cx="635999" cy="1615324"/>
          </a:xfrm>
          <a:prstGeom prst="bentConnector5">
            <a:avLst>
              <a:gd name="adj1" fmla="val -35943"/>
              <a:gd name="adj2" fmla="val 39451"/>
              <a:gd name="adj3" fmla="val 135943"/>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1" name="Conector: angular 240">
            <a:extLst>
              <a:ext uri="{FF2B5EF4-FFF2-40B4-BE49-F238E27FC236}">
                <a16:creationId xmlns="" xmlns:a16="http://schemas.microsoft.com/office/drawing/2014/main" id="{07D9E9A5-9473-404E-ACC8-9222F2DA7EBC}"/>
              </a:ext>
            </a:extLst>
          </p:cNvPr>
          <p:cNvCxnSpPr>
            <a:cxnSpLocks/>
            <a:stCxn id="48" idx="0"/>
            <a:endCxn id="41" idx="2"/>
          </p:cNvCxnSpPr>
          <p:nvPr/>
        </p:nvCxnSpPr>
        <p:spPr>
          <a:xfrm rot="16200000" flipV="1">
            <a:off x="2219341" y="4072763"/>
            <a:ext cx="157526" cy="245633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46" name="Conector: angular 245">
            <a:extLst>
              <a:ext uri="{FF2B5EF4-FFF2-40B4-BE49-F238E27FC236}">
                <a16:creationId xmlns="" xmlns:a16="http://schemas.microsoft.com/office/drawing/2014/main" id="{C4F46482-CD03-43C8-82D2-8AF2D0945AFA}"/>
              </a:ext>
            </a:extLst>
          </p:cNvPr>
          <p:cNvCxnSpPr>
            <a:cxnSpLocks/>
            <a:stCxn id="48" idx="0"/>
            <a:endCxn id="42" idx="2"/>
          </p:cNvCxnSpPr>
          <p:nvPr/>
        </p:nvCxnSpPr>
        <p:spPr>
          <a:xfrm rot="5400000" flipH="1" flipV="1">
            <a:off x="3903421" y="4892671"/>
            <a:ext cx="109869" cy="864172"/>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0" name="Conector: angular 249">
            <a:extLst>
              <a:ext uri="{FF2B5EF4-FFF2-40B4-BE49-F238E27FC236}">
                <a16:creationId xmlns="" xmlns:a16="http://schemas.microsoft.com/office/drawing/2014/main" id="{A4396E98-A7B0-4ED4-912E-57265C386195}"/>
              </a:ext>
            </a:extLst>
          </p:cNvPr>
          <p:cNvCxnSpPr>
            <a:cxnSpLocks/>
            <a:stCxn id="49" idx="0"/>
            <a:endCxn id="43" idx="2"/>
          </p:cNvCxnSpPr>
          <p:nvPr/>
        </p:nvCxnSpPr>
        <p:spPr>
          <a:xfrm rot="5400000" flipH="1" flipV="1">
            <a:off x="5386994" y="4500279"/>
            <a:ext cx="220929" cy="1445565"/>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3" name="Conector: angular 252">
            <a:extLst>
              <a:ext uri="{FF2B5EF4-FFF2-40B4-BE49-F238E27FC236}">
                <a16:creationId xmlns="" xmlns:a16="http://schemas.microsoft.com/office/drawing/2014/main" id="{D65089D3-0289-4B1D-A826-D2833733E201}"/>
              </a:ext>
            </a:extLst>
          </p:cNvPr>
          <p:cNvCxnSpPr>
            <a:cxnSpLocks/>
            <a:stCxn id="50" idx="0"/>
            <a:endCxn id="43" idx="2"/>
          </p:cNvCxnSpPr>
          <p:nvPr/>
        </p:nvCxnSpPr>
        <p:spPr>
          <a:xfrm rot="5400000" flipH="1" flipV="1">
            <a:off x="6023670" y="5080599"/>
            <a:ext cx="164574" cy="228568"/>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56" name="Conector: angular 255">
            <a:extLst>
              <a:ext uri="{FF2B5EF4-FFF2-40B4-BE49-F238E27FC236}">
                <a16:creationId xmlns="" xmlns:a16="http://schemas.microsoft.com/office/drawing/2014/main" id="{838D11CC-5995-435B-8C8C-90E19123D058}"/>
              </a:ext>
            </a:extLst>
          </p:cNvPr>
          <p:cNvCxnSpPr>
            <a:cxnSpLocks/>
            <a:stCxn id="50" idx="0"/>
            <a:endCxn id="44" idx="2"/>
          </p:cNvCxnSpPr>
          <p:nvPr/>
        </p:nvCxnSpPr>
        <p:spPr>
          <a:xfrm rot="5400000" flipH="1" flipV="1">
            <a:off x="6789052" y="4370845"/>
            <a:ext cx="108946" cy="1703705"/>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0" name="Conector: angular 259">
            <a:extLst>
              <a:ext uri="{FF2B5EF4-FFF2-40B4-BE49-F238E27FC236}">
                <a16:creationId xmlns="" xmlns:a16="http://schemas.microsoft.com/office/drawing/2014/main" id="{899AF57A-0D15-43C0-9751-C372CD096650}"/>
              </a:ext>
            </a:extLst>
          </p:cNvPr>
          <p:cNvCxnSpPr>
            <a:cxnSpLocks/>
            <a:stCxn id="51" idx="0"/>
            <a:endCxn id="45" idx="2"/>
          </p:cNvCxnSpPr>
          <p:nvPr/>
        </p:nvCxnSpPr>
        <p:spPr>
          <a:xfrm rot="5400000" flipH="1" flipV="1">
            <a:off x="8288943" y="4301579"/>
            <a:ext cx="223322" cy="1844779"/>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4" name="Conector: angular 263">
            <a:extLst>
              <a:ext uri="{FF2B5EF4-FFF2-40B4-BE49-F238E27FC236}">
                <a16:creationId xmlns="" xmlns:a16="http://schemas.microsoft.com/office/drawing/2014/main" id="{C3FD0DE3-8A56-4CA3-A277-FD8682B7AD68}"/>
              </a:ext>
            </a:extLst>
          </p:cNvPr>
          <p:cNvCxnSpPr>
            <a:cxnSpLocks/>
            <a:stCxn id="52" idx="0"/>
            <a:endCxn id="46" idx="2"/>
          </p:cNvCxnSpPr>
          <p:nvPr/>
        </p:nvCxnSpPr>
        <p:spPr>
          <a:xfrm rot="5400000" flipH="1" flipV="1">
            <a:off x="10152223" y="4272906"/>
            <a:ext cx="106741" cy="180101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6" name="Conector: angular 265">
            <a:extLst>
              <a:ext uri="{FF2B5EF4-FFF2-40B4-BE49-F238E27FC236}">
                <a16:creationId xmlns="" xmlns:a16="http://schemas.microsoft.com/office/drawing/2014/main" id="{2DAB9C1B-C8D8-4A1B-8996-9E0BC67AB9E4}"/>
              </a:ext>
            </a:extLst>
          </p:cNvPr>
          <p:cNvCxnSpPr>
            <a:cxnSpLocks/>
            <a:stCxn id="53" idx="0"/>
            <a:endCxn id="46" idx="2"/>
          </p:cNvCxnSpPr>
          <p:nvPr/>
        </p:nvCxnSpPr>
        <p:spPr>
          <a:xfrm rot="16200000" flipV="1">
            <a:off x="11027618" y="5198527"/>
            <a:ext cx="213482" cy="5651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209" name="CuadroTexto 208">
            <a:extLst>
              <a:ext uri="{FF2B5EF4-FFF2-40B4-BE49-F238E27FC236}">
                <a16:creationId xmlns="" xmlns:a16="http://schemas.microsoft.com/office/drawing/2014/main" id="{F60B6506-FB80-4653-AAE9-BE4B68146C24}"/>
              </a:ext>
            </a:extLst>
          </p:cNvPr>
          <p:cNvSpPr txBox="1"/>
          <p:nvPr/>
        </p:nvSpPr>
        <p:spPr>
          <a:xfrm>
            <a:off x="117739" y="2712891"/>
            <a:ext cx="1671225"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capacidad de verificación de la información de los sujetos objeto de las acciones afirmativas</a:t>
            </a:r>
          </a:p>
        </p:txBody>
      </p:sp>
      <p:sp>
        <p:nvSpPr>
          <p:cNvPr id="212" name="CuadroTexto 211">
            <a:extLst>
              <a:ext uri="{FF2B5EF4-FFF2-40B4-BE49-F238E27FC236}">
                <a16:creationId xmlns="" xmlns:a16="http://schemas.microsoft.com/office/drawing/2014/main" id="{C39893B2-AF28-4FA3-9017-DE78E2AFC93E}"/>
              </a:ext>
            </a:extLst>
          </p:cNvPr>
          <p:cNvSpPr txBox="1"/>
          <p:nvPr/>
        </p:nvSpPr>
        <p:spPr>
          <a:xfrm>
            <a:off x="1843586" y="2713342"/>
            <a:ext cx="1459392"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participación de los asociados para la toma de decisiones al interior de las organizaciones. </a:t>
            </a:r>
          </a:p>
        </p:txBody>
      </p:sp>
      <p:sp>
        <p:nvSpPr>
          <p:cNvPr id="213" name="CuadroTexto 212">
            <a:extLst>
              <a:ext uri="{FF2B5EF4-FFF2-40B4-BE49-F238E27FC236}">
                <a16:creationId xmlns="" xmlns:a16="http://schemas.microsoft.com/office/drawing/2014/main" id="{C2C5C7AC-F850-4FD2-AF50-FE3138C21AA9}"/>
              </a:ext>
            </a:extLst>
          </p:cNvPr>
          <p:cNvSpPr txBox="1"/>
          <p:nvPr/>
        </p:nvSpPr>
        <p:spPr>
          <a:xfrm>
            <a:off x="3420915" y="2838723"/>
            <a:ext cx="1124404"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confiabilidad de los reportes que se hacen al SUI</a:t>
            </a:r>
          </a:p>
        </p:txBody>
      </p:sp>
      <p:sp>
        <p:nvSpPr>
          <p:cNvPr id="216" name="CuadroTexto 215">
            <a:extLst>
              <a:ext uri="{FF2B5EF4-FFF2-40B4-BE49-F238E27FC236}">
                <a16:creationId xmlns="" xmlns:a16="http://schemas.microsoft.com/office/drawing/2014/main" id="{D6E84615-CA8A-4DFA-86B8-ABBF0939B67E}"/>
              </a:ext>
            </a:extLst>
          </p:cNvPr>
          <p:cNvSpPr txBox="1"/>
          <p:nvPr/>
        </p:nvSpPr>
        <p:spPr>
          <a:xfrm>
            <a:off x="4672483" y="2907672"/>
            <a:ext cx="1792709"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Bajo nivel de riesgo del uso inadecuado elementos otorgados en cumplimiento a acciones afirmativas</a:t>
            </a:r>
          </a:p>
        </p:txBody>
      </p:sp>
      <p:sp>
        <p:nvSpPr>
          <p:cNvPr id="219" name="CuadroTexto 218">
            <a:extLst>
              <a:ext uri="{FF2B5EF4-FFF2-40B4-BE49-F238E27FC236}">
                <a16:creationId xmlns="" xmlns:a16="http://schemas.microsoft.com/office/drawing/2014/main" id="{CFEEB270-C334-46F2-92FB-E596AE7C34E8}"/>
              </a:ext>
            </a:extLst>
          </p:cNvPr>
          <p:cNvSpPr txBox="1"/>
          <p:nvPr/>
        </p:nvSpPr>
        <p:spPr>
          <a:xfrm>
            <a:off x="6787158" y="2887834"/>
            <a:ext cx="1642870"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concentración de la oferta de infraestructura en las personas que realizan comercialización de materiales</a:t>
            </a:r>
          </a:p>
        </p:txBody>
      </p:sp>
      <p:sp>
        <p:nvSpPr>
          <p:cNvPr id="220" name="CuadroTexto 219">
            <a:extLst>
              <a:ext uri="{FF2B5EF4-FFF2-40B4-BE49-F238E27FC236}">
                <a16:creationId xmlns="" xmlns:a16="http://schemas.microsoft.com/office/drawing/2014/main" id="{05AC5EE6-485B-4681-AFF3-035CA54E7F24}"/>
              </a:ext>
            </a:extLst>
          </p:cNvPr>
          <p:cNvSpPr txBox="1"/>
          <p:nvPr/>
        </p:nvSpPr>
        <p:spPr>
          <a:xfrm>
            <a:off x="8771859" y="2893114"/>
            <a:ext cx="1355735"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Bajos niveles de vulneración de derechos de recicladores de oficio y de las asociaciones</a:t>
            </a:r>
          </a:p>
        </p:txBody>
      </p:sp>
      <p:sp>
        <p:nvSpPr>
          <p:cNvPr id="223" name="CuadroTexto 222">
            <a:extLst>
              <a:ext uri="{FF2B5EF4-FFF2-40B4-BE49-F238E27FC236}">
                <a16:creationId xmlns="" xmlns:a16="http://schemas.microsoft.com/office/drawing/2014/main" id="{3040BAF5-30ED-4C8F-9A8B-FDE0FBAF131D}"/>
              </a:ext>
            </a:extLst>
          </p:cNvPr>
          <p:cNvSpPr txBox="1"/>
          <p:nvPr/>
        </p:nvSpPr>
        <p:spPr>
          <a:xfrm>
            <a:off x="10234528" y="2928038"/>
            <a:ext cx="1804621"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concentración de  recolección y transporte para aprovechamiento de solo algunos tipos de residuos con mayor valor comercial.</a:t>
            </a:r>
          </a:p>
        </p:txBody>
      </p:sp>
      <p:sp>
        <p:nvSpPr>
          <p:cNvPr id="284" name="CuadroTexto 283">
            <a:extLst>
              <a:ext uri="{FF2B5EF4-FFF2-40B4-BE49-F238E27FC236}">
                <a16:creationId xmlns="" xmlns:a16="http://schemas.microsoft.com/office/drawing/2014/main" id="{2FD913DC-6E12-4A3D-A1F0-D769AF52B3BF}"/>
              </a:ext>
            </a:extLst>
          </p:cNvPr>
          <p:cNvSpPr txBox="1"/>
          <p:nvPr/>
        </p:nvSpPr>
        <p:spPr>
          <a:xfrm>
            <a:off x="1197072" y="1161267"/>
            <a:ext cx="1807944"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inequidad en  la asignación de recursos de la tarifa a los recicladores y organizaciones</a:t>
            </a:r>
          </a:p>
        </p:txBody>
      </p:sp>
      <p:sp>
        <p:nvSpPr>
          <p:cNvPr id="285" name="CuadroTexto 284">
            <a:extLst>
              <a:ext uri="{FF2B5EF4-FFF2-40B4-BE49-F238E27FC236}">
                <a16:creationId xmlns="" xmlns:a16="http://schemas.microsoft.com/office/drawing/2014/main" id="{A237C0F2-84C2-40E4-A3FA-375E29823EBA}"/>
              </a:ext>
            </a:extLst>
          </p:cNvPr>
          <p:cNvSpPr txBox="1"/>
          <p:nvPr/>
        </p:nvSpPr>
        <p:spPr>
          <a:xfrm>
            <a:off x="3405224" y="1161268"/>
            <a:ext cx="1369875"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capacidad de Control de los recursos públicos</a:t>
            </a:r>
          </a:p>
        </p:txBody>
      </p:sp>
      <p:sp>
        <p:nvSpPr>
          <p:cNvPr id="287" name="CuadroTexto 286">
            <a:extLst>
              <a:ext uri="{FF2B5EF4-FFF2-40B4-BE49-F238E27FC236}">
                <a16:creationId xmlns="" xmlns:a16="http://schemas.microsoft.com/office/drawing/2014/main" id="{E056A991-A2E8-4E9A-8933-7D6FFACBB176}"/>
              </a:ext>
            </a:extLst>
          </p:cNvPr>
          <p:cNvSpPr txBox="1"/>
          <p:nvPr/>
        </p:nvSpPr>
        <p:spPr>
          <a:xfrm>
            <a:off x="4942313" y="1215479"/>
            <a:ext cx="1501759"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Disminución en el nivel de riesgos laborales para los recicladores de oficio. </a:t>
            </a:r>
          </a:p>
        </p:txBody>
      </p:sp>
      <p:sp>
        <p:nvSpPr>
          <p:cNvPr id="288" name="CuadroTexto 287">
            <a:extLst>
              <a:ext uri="{FF2B5EF4-FFF2-40B4-BE49-F238E27FC236}">
                <a16:creationId xmlns="" xmlns:a16="http://schemas.microsoft.com/office/drawing/2014/main" id="{B9E7DA83-79E2-4963-AC32-3C22864CD429}"/>
              </a:ext>
            </a:extLst>
          </p:cNvPr>
          <p:cNvSpPr txBox="1"/>
          <p:nvPr/>
        </p:nvSpPr>
        <p:spPr>
          <a:xfrm>
            <a:off x="6644520" y="1285758"/>
            <a:ext cx="1411759"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calidad, cobertura y efectividad de la prestación del servicio de aprovechamient</a:t>
            </a:r>
            <a:r>
              <a:rPr lang="es-CO" sz="800" dirty="0">
                <a:cs typeface="Calibri"/>
              </a:rPr>
              <a:t>o</a:t>
            </a:r>
          </a:p>
        </p:txBody>
      </p:sp>
      <p:sp>
        <p:nvSpPr>
          <p:cNvPr id="289" name="CuadroTexto 288">
            <a:extLst>
              <a:ext uri="{FF2B5EF4-FFF2-40B4-BE49-F238E27FC236}">
                <a16:creationId xmlns="" xmlns:a16="http://schemas.microsoft.com/office/drawing/2014/main" id="{916B76EB-BE8E-45BE-80B2-CAB2688A8C43}"/>
              </a:ext>
            </a:extLst>
          </p:cNvPr>
          <p:cNvSpPr txBox="1"/>
          <p:nvPr/>
        </p:nvSpPr>
        <p:spPr>
          <a:xfrm>
            <a:off x="8350706" y="1128190"/>
            <a:ext cx="1389368"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percepción positiva de la labor que realiza el reciclador de oficio</a:t>
            </a:r>
          </a:p>
        </p:txBody>
      </p:sp>
      <p:sp>
        <p:nvSpPr>
          <p:cNvPr id="290" name="CuadroTexto 289">
            <a:extLst>
              <a:ext uri="{FF2B5EF4-FFF2-40B4-BE49-F238E27FC236}">
                <a16:creationId xmlns="" xmlns:a16="http://schemas.microsoft.com/office/drawing/2014/main" id="{77A37998-5BFC-47B2-A539-A5924CA6653E}"/>
              </a:ext>
            </a:extLst>
          </p:cNvPr>
          <p:cNvSpPr txBox="1"/>
          <p:nvPr/>
        </p:nvSpPr>
        <p:spPr>
          <a:xfrm>
            <a:off x="9984896" y="1243618"/>
            <a:ext cx="1668323"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nivel de ingresos para la mayoría de la  población recicladora de oficio</a:t>
            </a:r>
          </a:p>
        </p:txBody>
      </p:sp>
      <p:sp>
        <p:nvSpPr>
          <p:cNvPr id="226" name="CuadroTexto 225">
            <a:extLst>
              <a:ext uri="{FF2B5EF4-FFF2-40B4-BE49-F238E27FC236}">
                <a16:creationId xmlns="" xmlns:a16="http://schemas.microsoft.com/office/drawing/2014/main" id="{86386CDA-74AF-4009-87FD-C3560D221991}"/>
              </a:ext>
            </a:extLst>
          </p:cNvPr>
          <p:cNvSpPr txBox="1"/>
          <p:nvPr/>
        </p:nvSpPr>
        <p:spPr>
          <a:xfrm>
            <a:off x="3143876" y="349987"/>
            <a:ext cx="1714625"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los niveles de calidad de vida  de la población recicladora</a:t>
            </a:r>
          </a:p>
        </p:txBody>
      </p:sp>
      <p:sp>
        <p:nvSpPr>
          <p:cNvPr id="229" name="CuadroTexto 228">
            <a:extLst>
              <a:ext uri="{FF2B5EF4-FFF2-40B4-BE49-F238E27FC236}">
                <a16:creationId xmlns="" xmlns:a16="http://schemas.microsoft.com/office/drawing/2014/main" id="{85877407-2570-44AE-9469-863F98015B8A}"/>
              </a:ext>
            </a:extLst>
          </p:cNvPr>
          <p:cNvSpPr txBox="1"/>
          <p:nvPr/>
        </p:nvSpPr>
        <p:spPr>
          <a:xfrm>
            <a:off x="5432562" y="327492"/>
            <a:ext cx="1836449" cy="603642"/>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Disminución de la tasa de PQRS, con situaciones negativas relacionadas a la prestación del servicio de aprovechamiento</a:t>
            </a:r>
          </a:p>
        </p:txBody>
      </p:sp>
      <p:sp>
        <p:nvSpPr>
          <p:cNvPr id="231" name="CuadroTexto 230">
            <a:extLst>
              <a:ext uri="{FF2B5EF4-FFF2-40B4-BE49-F238E27FC236}">
                <a16:creationId xmlns="" xmlns:a16="http://schemas.microsoft.com/office/drawing/2014/main" id="{2AA0A3CC-16FE-4F09-8AAA-33DA9436AF49}"/>
              </a:ext>
            </a:extLst>
          </p:cNvPr>
          <p:cNvSpPr txBox="1"/>
          <p:nvPr/>
        </p:nvSpPr>
        <p:spPr>
          <a:xfrm>
            <a:off x="8330828" y="292864"/>
            <a:ext cx="1984332"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Altos niveles de avance hacia un modelo de economía circular en el marco de la sustentabilidad. </a:t>
            </a:r>
          </a:p>
        </p:txBody>
      </p:sp>
      <p:sp>
        <p:nvSpPr>
          <p:cNvPr id="234" name="CuadroTexto 233">
            <a:extLst>
              <a:ext uri="{FF2B5EF4-FFF2-40B4-BE49-F238E27FC236}">
                <a16:creationId xmlns="" xmlns:a16="http://schemas.microsoft.com/office/drawing/2014/main" id="{25CF8CEA-9BE2-403C-9A58-242563F8DFBF}"/>
              </a:ext>
            </a:extLst>
          </p:cNvPr>
          <p:cNvSpPr txBox="1"/>
          <p:nvPr/>
        </p:nvSpPr>
        <p:spPr>
          <a:xfrm>
            <a:off x="455478" y="1956516"/>
            <a:ext cx="1583599"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capacidad de control de la asignación efectiva de los recursos de la tarifa a los recicladores y organizaciones</a:t>
            </a:r>
          </a:p>
        </p:txBody>
      </p:sp>
      <p:sp>
        <p:nvSpPr>
          <p:cNvPr id="235" name="CuadroTexto 234">
            <a:extLst>
              <a:ext uri="{FF2B5EF4-FFF2-40B4-BE49-F238E27FC236}">
                <a16:creationId xmlns="" xmlns:a16="http://schemas.microsoft.com/office/drawing/2014/main" id="{DB903329-59BF-4A59-A42D-8B1F98C50778}"/>
              </a:ext>
            </a:extLst>
          </p:cNvPr>
          <p:cNvSpPr txBox="1"/>
          <p:nvPr/>
        </p:nvSpPr>
        <p:spPr>
          <a:xfrm>
            <a:off x="2115877" y="1933435"/>
            <a:ext cx="1133346"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capacidad de aplicación de medidas sancionatorias</a:t>
            </a:r>
          </a:p>
        </p:txBody>
      </p:sp>
      <p:sp>
        <p:nvSpPr>
          <p:cNvPr id="236" name="CuadroTexto 235">
            <a:extLst>
              <a:ext uri="{FF2B5EF4-FFF2-40B4-BE49-F238E27FC236}">
                <a16:creationId xmlns="" xmlns:a16="http://schemas.microsoft.com/office/drawing/2014/main" id="{BC530136-5051-4D97-AA39-EAA855B7BF81}"/>
              </a:ext>
            </a:extLst>
          </p:cNvPr>
          <p:cNvSpPr txBox="1"/>
          <p:nvPr/>
        </p:nvSpPr>
        <p:spPr>
          <a:xfrm>
            <a:off x="3405657" y="1926699"/>
            <a:ext cx="1459647"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organización en la prestación del Servicio Público de Aseo en el componente de Aprovechamiento</a:t>
            </a:r>
          </a:p>
        </p:txBody>
      </p:sp>
      <p:sp>
        <p:nvSpPr>
          <p:cNvPr id="237" name="CuadroTexto 236">
            <a:extLst>
              <a:ext uri="{FF2B5EF4-FFF2-40B4-BE49-F238E27FC236}">
                <a16:creationId xmlns="" xmlns:a16="http://schemas.microsoft.com/office/drawing/2014/main" id="{6F1D57FE-7E7E-423D-A831-C6ADCB4DEA8F}"/>
              </a:ext>
            </a:extLst>
          </p:cNvPr>
          <p:cNvSpPr txBox="1"/>
          <p:nvPr/>
        </p:nvSpPr>
        <p:spPr>
          <a:xfrm>
            <a:off x="5022200" y="1990622"/>
            <a:ext cx="1421872"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necesidad de alianzas de recicladores de oficio u organizaciones de recicladores con los bodegueros o intermediarios</a:t>
            </a:r>
          </a:p>
        </p:txBody>
      </p:sp>
      <p:sp>
        <p:nvSpPr>
          <p:cNvPr id="240" name="CuadroTexto 239">
            <a:extLst>
              <a:ext uri="{FF2B5EF4-FFF2-40B4-BE49-F238E27FC236}">
                <a16:creationId xmlns="" xmlns:a16="http://schemas.microsoft.com/office/drawing/2014/main" id="{FFB08652-8352-409F-A4AB-8AEA4E8B7BE7}"/>
              </a:ext>
            </a:extLst>
          </p:cNvPr>
          <p:cNvSpPr txBox="1"/>
          <p:nvPr/>
        </p:nvSpPr>
        <p:spPr>
          <a:xfrm>
            <a:off x="6638972" y="2086286"/>
            <a:ext cx="1420941"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focalización de acciones afirmativas para recicladores de oficio</a:t>
            </a:r>
          </a:p>
        </p:txBody>
      </p:sp>
      <p:sp>
        <p:nvSpPr>
          <p:cNvPr id="243" name="CuadroTexto 242">
            <a:extLst>
              <a:ext uri="{FF2B5EF4-FFF2-40B4-BE49-F238E27FC236}">
                <a16:creationId xmlns="" xmlns:a16="http://schemas.microsoft.com/office/drawing/2014/main" id="{EDDB404C-BD2D-4E73-913A-61511231EC5E}"/>
              </a:ext>
            </a:extLst>
          </p:cNvPr>
          <p:cNvSpPr txBox="1"/>
          <p:nvPr/>
        </p:nvSpPr>
        <p:spPr>
          <a:xfrm>
            <a:off x="8171131" y="2122121"/>
            <a:ext cx="1697973" cy="477948"/>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capacidad de recolección de material aprovechable</a:t>
            </a:r>
          </a:p>
        </p:txBody>
      </p:sp>
      <p:sp>
        <p:nvSpPr>
          <p:cNvPr id="244" name="CuadroTexto 243">
            <a:extLst>
              <a:ext uri="{FF2B5EF4-FFF2-40B4-BE49-F238E27FC236}">
                <a16:creationId xmlns="" xmlns:a16="http://schemas.microsoft.com/office/drawing/2014/main" id="{A63B88B4-2275-4D1B-AF42-823683433767}"/>
              </a:ext>
            </a:extLst>
          </p:cNvPr>
          <p:cNvSpPr txBox="1"/>
          <p:nvPr/>
        </p:nvSpPr>
        <p:spPr>
          <a:xfrm>
            <a:off x="10006751" y="2179987"/>
            <a:ext cx="2076475"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equidad en la distribución de ganancias por tarifas al interior de cada organización.</a:t>
            </a:r>
          </a:p>
        </p:txBody>
      </p:sp>
      <p:cxnSp>
        <p:nvCxnSpPr>
          <p:cNvPr id="310" name="Conector: angular 309">
            <a:extLst>
              <a:ext uri="{FF2B5EF4-FFF2-40B4-BE49-F238E27FC236}">
                <a16:creationId xmlns="" xmlns:a16="http://schemas.microsoft.com/office/drawing/2014/main" id="{235DBFDA-AA5C-4CE6-960E-B64B9F01E47E}"/>
              </a:ext>
            </a:extLst>
          </p:cNvPr>
          <p:cNvCxnSpPr>
            <a:cxnSpLocks/>
            <a:stCxn id="54" idx="0"/>
            <a:endCxn id="47" idx="2"/>
          </p:cNvCxnSpPr>
          <p:nvPr/>
        </p:nvCxnSpPr>
        <p:spPr>
          <a:xfrm rot="5400000" flipH="1" flipV="1">
            <a:off x="1428033" y="4507690"/>
            <a:ext cx="347756" cy="216670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13" name="Conector: angular 312">
            <a:extLst>
              <a:ext uri="{FF2B5EF4-FFF2-40B4-BE49-F238E27FC236}">
                <a16:creationId xmlns="" xmlns:a16="http://schemas.microsoft.com/office/drawing/2014/main" id="{A8C52EC0-061E-4864-91D4-F8665ED403C6}"/>
              </a:ext>
            </a:extLst>
          </p:cNvPr>
          <p:cNvCxnSpPr>
            <a:cxnSpLocks/>
            <a:stCxn id="55" idx="0"/>
            <a:endCxn id="47" idx="2"/>
          </p:cNvCxnSpPr>
          <p:nvPr/>
        </p:nvCxnSpPr>
        <p:spPr>
          <a:xfrm rot="5400000" flipH="1" flipV="1">
            <a:off x="1959304" y="5172583"/>
            <a:ext cx="481379" cy="97054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17" name="Conector: angular 316">
            <a:extLst>
              <a:ext uri="{FF2B5EF4-FFF2-40B4-BE49-F238E27FC236}">
                <a16:creationId xmlns="" xmlns:a16="http://schemas.microsoft.com/office/drawing/2014/main" id="{AA72B76E-53AF-4031-9D54-F3D011E035D4}"/>
              </a:ext>
            </a:extLst>
          </p:cNvPr>
          <p:cNvCxnSpPr>
            <a:cxnSpLocks/>
            <a:stCxn id="55" idx="0"/>
            <a:endCxn id="48" idx="2"/>
          </p:cNvCxnSpPr>
          <p:nvPr/>
        </p:nvCxnSpPr>
        <p:spPr>
          <a:xfrm rot="16200000" flipH="1">
            <a:off x="2464423" y="5148842"/>
            <a:ext cx="312146" cy="1811546"/>
          </a:xfrm>
          <a:prstGeom prst="bentConnector5">
            <a:avLst>
              <a:gd name="adj1" fmla="val -73235"/>
              <a:gd name="adj2" fmla="val 49330"/>
              <a:gd name="adj3" fmla="val 173235"/>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20" name="Conector: angular 319">
            <a:extLst>
              <a:ext uri="{FF2B5EF4-FFF2-40B4-BE49-F238E27FC236}">
                <a16:creationId xmlns="" xmlns:a16="http://schemas.microsoft.com/office/drawing/2014/main" id="{D1ADC465-AAB0-4819-8054-DA3989291C26}"/>
              </a:ext>
            </a:extLst>
          </p:cNvPr>
          <p:cNvCxnSpPr>
            <a:cxnSpLocks/>
            <a:stCxn id="56" idx="0"/>
            <a:endCxn id="48" idx="2"/>
          </p:cNvCxnSpPr>
          <p:nvPr/>
        </p:nvCxnSpPr>
        <p:spPr>
          <a:xfrm rot="5400000" flipH="1" flipV="1">
            <a:off x="3360812" y="6199666"/>
            <a:ext cx="154435" cy="17648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24" name="Conector: angular 323">
            <a:extLst>
              <a:ext uri="{FF2B5EF4-FFF2-40B4-BE49-F238E27FC236}">
                <a16:creationId xmlns="" xmlns:a16="http://schemas.microsoft.com/office/drawing/2014/main" id="{CD1CDA5C-9E57-456A-92CD-E14A59F1D381}"/>
              </a:ext>
            </a:extLst>
          </p:cNvPr>
          <p:cNvCxnSpPr>
            <a:cxnSpLocks/>
            <a:stCxn id="66" idx="0"/>
            <a:endCxn id="49" idx="2"/>
          </p:cNvCxnSpPr>
          <p:nvPr/>
        </p:nvCxnSpPr>
        <p:spPr>
          <a:xfrm rot="16200000" flipV="1">
            <a:off x="4990827" y="5969981"/>
            <a:ext cx="55841" cy="488141"/>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27" name="Conector: angular 326">
            <a:extLst>
              <a:ext uri="{FF2B5EF4-FFF2-40B4-BE49-F238E27FC236}">
                <a16:creationId xmlns="" xmlns:a16="http://schemas.microsoft.com/office/drawing/2014/main" id="{F5532286-C54A-452F-95EA-24093EAEAAE3}"/>
              </a:ext>
            </a:extLst>
          </p:cNvPr>
          <p:cNvCxnSpPr>
            <a:cxnSpLocks/>
            <a:stCxn id="66" idx="0"/>
            <a:endCxn id="50" idx="2"/>
          </p:cNvCxnSpPr>
          <p:nvPr/>
        </p:nvCxnSpPr>
        <p:spPr>
          <a:xfrm rot="5400000" flipH="1" flipV="1">
            <a:off x="5498787" y="5749086"/>
            <a:ext cx="256916" cy="728856"/>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31" name="Conector: angular 330">
            <a:extLst>
              <a:ext uri="{FF2B5EF4-FFF2-40B4-BE49-F238E27FC236}">
                <a16:creationId xmlns="" xmlns:a16="http://schemas.microsoft.com/office/drawing/2014/main" id="{FD3DEAE7-C5C8-4C9D-950F-F0F43C242198}"/>
              </a:ext>
            </a:extLst>
          </p:cNvPr>
          <p:cNvCxnSpPr>
            <a:cxnSpLocks/>
          </p:cNvCxnSpPr>
          <p:nvPr/>
        </p:nvCxnSpPr>
        <p:spPr>
          <a:xfrm rot="16200000" flipV="1">
            <a:off x="6618348" y="5339827"/>
            <a:ext cx="100266" cy="139072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35" name="Conector: angular 334">
            <a:extLst>
              <a:ext uri="{FF2B5EF4-FFF2-40B4-BE49-F238E27FC236}">
                <a16:creationId xmlns="" xmlns:a16="http://schemas.microsoft.com/office/drawing/2014/main" id="{8A13D79C-481C-4083-8990-30C426153B70}"/>
              </a:ext>
            </a:extLst>
          </p:cNvPr>
          <p:cNvCxnSpPr>
            <a:cxnSpLocks/>
            <a:stCxn id="69" idx="0"/>
            <a:endCxn id="52" idx="2"/>
          </p:cNvCxnSpPr>
          <p:nvPr/>
        </p:nvCxnSpPr>
        <p:spPr>
          <a:xfrm rot="5400000" flipH="1" flipV="1">
            <a:off x="8685887" y="5591491"/>
            <a:ext cx="276018" cy="962377"/>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38" name="Conector: angular 337">
            <a:extLst>
              <a:ext uri="{FF2B5EF4-FFF2-40B4-BE49-F238E27FC236}">
                <a16:creationId xmlns="" xmlns:a16="http://schemas.microsoft.com/office/drawing/2014/main" id="{BB7C5E71-EB17-4459-8595-427C55B704D1}"/>
              </a:ext>
            </a:extLst>
          </p:cNvPr>
          <p:cNvCxnSpPr>
            <a:cxnSpLocks/>
            <a:stCxn id="69" idx="0"/>
            <a:endCxn id="51" idx="2"/>
          </p:cNvCxnSpPr>
          <p:nvPr/>
        </p:nvCxnSpPr>
        <p:spPr>
          <a:xfrm rot="16200000" flipV="1">
            <a:off x="7702714" y="5570693"/>
            <a:ext cx="415497" cy="864493"/>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42" name="Conector: angular 341">
            <a:extLst>
              <a:ext uri="{FF2B5EF4-FFF2-40B4-BE49-F238E27FC236}">
                <a16:creationId xmlns="" xmlns:a16="http://schemas.microsoft.com/office/drawing/2014/main" id="{8B689022-6B9E-4A76-AE04-F6F3AA4D7E3E}"/>
              </a:ext>
            </a:extLst>
          </p:cNvPr>
          <p:cNvCxnSpPr>
            <a:cxnSpLocks/>
            <a:stCxn id="72" idx="0"/>
            <a:endCxn id="53" idx="2"/>
          </p:cNvCxnSpPr>
          <p:nvPr/>
        </p:nvCxnSpPr>
        <p:spPr>
          <a:xfrm rot="5400000" flipH="1" flipV="1">
            <a:off x="10412054" y="5269099"/>
            <a:ext cx="224471" cy="1276654"/>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45" name="Conector: angular 344">
            <a:extLst>
              <a:ext uri="{FF2B5EF4-FFF2-40B4-BE49-F238E27FC236}">
                <a16:creationId xmlns="" xmlns:a16="http://schemas.microsoft.com/office/drawing/2014/main" id="{B7C0C7E9-58DD-4207-B2A4-2C160DBA6EB3}"/>
              </a:ext>
            </a:extLst>
          </p:cNvPr>
          <p:cNvCxnSpPr>
            <a:cxnSpLocks/>
            <a:stCxn id="76" idx="0"/>
            <a:endCxn id="53" idx="2"/>
          </p:cNvCxnSpPr>
          <p:nvPr/>
        </p:nvCxnSpPr>
        <p:spPr>
          <a:xfrm rot="16200000" flipV="1">
            <a:off x="11171766" y="5786040"/>
            <a:ext cx="251460" cy="269760"/>
          </a:xfrm>
          <a:prstGeom prst="bentConnector3">
            <a:avLst>
              <a:gd name="adj1" fmla="val 50000"/>
            </a:avLst>
          </a:prstGeom>
          <a:ln w="31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48" name="Conector: angular 347">
            <a:extLst>
              <a:ext uri="{FF2B5EF4-FFF2-40B4-BE49-F238E27FC236}">
                <a16:creationId xmlns="" xmlns:a16="http://schemas.microsoft.com/office/drawing/2014/main" id="{5503B159-DE37-4892-BAB2-AECFB2A421C9}"/>
              </a:ext>
            </a:extLst>
          </p:cNvPr>
          <p:cNvCxnSpPr>
            <a:cxnSpLocks/>
            <a:stCxn id="4" idx="0"/>
            <a:endCxn id="209" idx="2"/>
          </p:cNvCxnSpPr>
          <p:nvPr/>
        </p:nvCxnSpPr>
        <p:spPr>
          <a:xfrm rot="16200000" flipV="1">
            <a:off x="3369728" y="881291"/>
            <a:ext cx="426791" cy="525954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2" name="Conector: angular 351">
            <a:extLst>
              <a:ext uri="{FF2B5EF4-FFF2-40B4-BE49-F238E27FC236}">
                <a16:creationId xmlns="" xmlns:a16="http://schemas.microsoft.com/office/drawing/2014/main" id="{D0C78154-0BE2-4C79-ABA2-2796BD93994A}"/>
              </a:ext>
            </a:extLst>
          </p:cNvPr>
          <p:cNvCxnSpPr>
            <a:cxnSpLocks/>
            <a:stCxn id="4" idx="0"/>
            <a:endCxn id="212" idx="2"/>
          </p:cNvCxnSpPr>
          <p:nvPr/>
        </p:nvCxnSpPr>
        <p:spPr>
          <a:xfrm rot="16200000" flipV="1">
            <a:off x="4241474" y="1753037"/>
            <a:ext cx="303229" cy="363961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5" name="Conector: angular 354">
            <a:extLst>
              <a:ext uri="{FF2B5EF4-FFF2-40B4-BE49-F238E27FC236}">
                <a16:creationId xmlns="" xmlns:a16="http://schemas.microsoft.com/office/drawing/2014/main" id="{FDE2D824-976F-416F-9CC0-52FF984FB336}"/>
              </a:ext>
            </a:extLst>
          </p:cNvPr>
          <p:cNvCxnSpPr>
            <a:cxnSpLocks/>
            <a:stCxn id="4" idx="0"/>
            <a:endCxn id="213" idx="2"/>
          </p:cNvCxnSpPr>
          <p:nvPr/>
        </p:nvCxnSpPr>
        <p:spPr>
          <a:xfrm rot="16200000" flipV="1">
            <a:off x="4947526" y="2459090"/>
            <a:ext cx="300959" cy="222977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9" name="Conector: angular 358">
            <a:extLst>
              <a:ext uri="{FF2B5EF4-FFF2-40B4-BE49-F238E27FC236}">
                <a16:creationId xmlns="" xmlns:a16="http://schemas.microsoft.com/office/drawing/2014/main" id="{E643F4BD-4C89-4D6D-87F0-A74D03F1F071}"/>
              </a:ext>
            </a:extLst>
          </p:cNvPr>
          <p:cNvCxnSpPr>
            <a:cxnSpLocks/>
            <a:stCxn id="4" idx="0"/>
            <a:endCxn id="216" idx="2"/>
          </p:cNvCxnSpPr>
          <p:nvPr/>
        </p:nvCxnSpPr>
        <p:spPr>
          <a:xfrm rot="16200000" flipV="1">
            <a:off x="5774861" y="3286424"/>
            <a:ext cx="232010" cy="644055"/>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3" name="Conector: angular 362">
            <a:extLst>
              <a:ext uri="{FF2B5EF4-FFF2-40B4-BE49-F238E27FC236}">
                <a16:creationId xmlns="" xmlns:a16="http://schemas.microsoft.com/office/drawing/2014/main" id="{7E40270E-1A62-4876-A3F9-DF088460F42F}"/>
              </a:ext>
            </a:extLst>
          </p:cNvPr>
          <p:cNvCxnSpPr>
            <a:cxnSpLocks/>
            <a:endCxn id="219" idx="2"/>
          </p:cNvCxnSpPr>
          <p:nvPr/>
        </p:nvCxnSpPr>
        <p:spPr>
          <a:xfrm flipV="1">
            <a:off x="6210290" y="3472609"/>
            <a:ext cx="1398303" cy="81457"/>
          </a:xfrm>
          <a:prstGeom prst="bentConnector2">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5" name="Conector: angular 374">
            <a:extLst>
              <a:ext uri="{FF2B5EF4-FFF2-40B4-BE49-F238E27FC236}">
                <a16:creationId xmlns="" xmlns:a16="http://schemas.microsoft.com/office/drawing/2014/main" id="{8C583237-A2C1-471E-8D87-FB5A48C28D98}"/>
              </a:ext>
            </a:extLst>
          </p:cNvPr>
          <p:cNvCxnSpPr>
            <a:cxnSpLocks/>
            <a:stCxn id="209" idx="0"/>
            <a:endCxn id="234" idx="2"/>
          </p:cNvCxnSpPr>
          <p:nvPr/>
        </p:nvCxnSpPr>
        <p:spPr>
          <a:xfrm rot="5400000" flipH="1" flipV="1">
            <a:off x="1014515" y="2480128"/>
            <a:ext cx="171600" cy="29392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9" name="Conector: angular 378">
            <a:extLst>
              <a:ext uri="{FF2B5EF4-FFF2-40B4-BE49-F238E27FC236}">
                <a16:creationId xmlns="" xmlns:a16="http://schemas.microsoft.com/office/drawing/2014/main" id="{F788B8C1-A6A8-4CDC-ACCD-C4331ABB25A6}"/>
              </a:ext>
            </a:extLst>
          </p:cNvPr>
          <p:cNvCxnSpPr>
            <a:cxnSpLocks/>
            <a:stCxn id="212" idx="0"/>
            <a:endCxn id="235" idx="2"/>
          </p:cNvCxnSpPr>
          <p:nvPr/>
        </p:nvCxnSpPr>
        <p:spPr>
          <a:xfrm rot="5400000" flipH="1" flipV="1">
            <a:off x="2530350" y="2561142"/>
            <a:ext cx="195132" cy="10926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87" name="Conector: angular 386">
            <a:extLst>
              <a:ext uri="{FF2B5EF4-FFF2-40B4-BE49-F238E27FC236}">
                <a16:creationId xmlns="" xmlns:a16="http://schemas.microsoft.com/office/drawing/2014/main" id="{14BECA4D-3D33-4E99-9034-66C9D5984BF2}"/>
              </a:ext>
            </a:extLst>
          </p:cNvPr>
          <p:cNvCxnSpPr>
            <a:cxnSpLocks/>
            <a:stCxn id="212" idx="0"/>
            <a:endCxn id="236" idx="2"/>
          </p:cNvCxnSpPr>
          <p:nvPr/>
        </p:nvCxnSpPr>
        <p:spPr>
          <a:xfrm rot="5400000" flipH="1" flipV="1">
            <a:off x="3315003" y="1892865"/>
            <a:ext cx="78757" cy="156219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1" name="Conector: angular 390">
            <a:extLst>
              <a:ext uri="{FF2B5EF4-FFF2-40B4-BE49-F238E27FC236}">
                <a16:creationId xmlns="" xmlns:a16="http://schemas.microsoft.com/office/drawing/2014/main" id="{E94CE582-E522-4B9D-AE61-BB296E5799D8}"/>
              </a:ext>
            </a:extLst>
          </p:cNvPr>
          <p:cNvCxnSpPr>
            <a:cxnSpLocks/>
            <a:stCxn id="213" idx="0"/>
            <a:endCxn id="236" idx="2"/>
          </p:cNvCxnSpPr>
          <p:nvPr/>
        </p:nvCxnSpPr>
        <p:spPr>
          <a:xfrm rot="5400000" flipH="1" flipV="1">
            <a:off x="3957230" y="2660472"/>
            <a:ext cx="204138" cy="15236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7" name="Conector: angular 396">
            <a:extLst>
              <a:ext uri="{FF2B5EF4-FFF2-40B4-BE49-F238E27FC236}">
                <a16:creationId xmlns="" xmlns:a16="http://schemas.microsoft.com/office/drawing/2014/main" id="{43CDD841-AD1C-4915-958B-EA33EB82BCDB}"/>
              </a:ext>
            </a:extLst>
          </p:cNvPr>
          <p:cNvCxnSpPr>
            <a:cxnSpLocks/>
            <a:stCxn id="219" idx="0"/>
            <a:endCxn id="240" idx="2"/>
          </p:cNvCxnSpPr>
          <p:nvPr/>
        </p:nvCxnSpPr>
        <p:spPr>
          <a:xfrm rot="16200000" flipV="1">
            <a:off x="7309077" y="2588318"/>
            <a:ext cx="339883" cy="25915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0" name="Conector: angular 399">
            <a:extLst>
              <a:ext uri="{FF2B5EF4-FFF2-40B4-BE49-F238E27FC236}">
                <a16:creationId xmlns="" xmlns:a16="http://schemas.microsoft.com/office/drawing/2014/main" id="{620ABF41-57E3-41EC-9679-1BA3B5337B58}"/>
              </a:ext>
            </a:extLst>
          </p:cNvPr>
          <p:cNvCxnSpPr>
            <a:cxnSpLocks/>
          </p:cNvCxnSpPr>
          <p:nvPr/>
        </p:nvCxnSpPr>
        <p:spPr>
          <a:xfrm rot="5400000" flipH="1" flipV="1">
            <a:off x="7767136" y="2201366"/>
            <a:ext cx="222389" cy="104500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4" name="Conector: angular 403">
            <a:extLst>
              <a:ext uri="{FF2B5EF4-FFF2-40B4-BE49-F238E27FC236}">
                <a16:creationId xmlns="" xmlns:a16="http://schemas.microsoft.com/office/drawing/2014/main" id="{19F9AC92-7AAD-402E-A968-DC5639380B6E}"/>
              </a:ext>
            </a:extLst>
          </p:cNvPr>
          <p:cNvCxnSpPr>
            <a:cxnSpLocks/>
            <a:stCxn id="220" idx="0"/>
            <a:endCxn id="243" idx="2"/>
          </p:cNvCxnSpPr>
          <p:nvPr/>
        </p:nvCxnSpPr>
        <p:spPr>
          <a:xfrm rot="16200000" flipV="1">
            <a:off x="9088401" y="2531787"/>
            <a:ext cx="293045" cy="42960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7" name="Conector: angular 406">
            <a:extLst>
              <a:ext uri="{FF2B5EF4-FFF2-40B4-BE49-F238E27FC236}">
                <a16:creationId xmlns="" xmlns:a16="http://schemas.microsoft.com/office/drawing/2014/main" id="{AB254D20-0D2F-45AB-94C6-7CC8ACE26F8C}"/>
              </a:ext>
            </a:extLst>
          </p:cNvPr>
          <p:cNvCxnSpPr>
            <a:cxnSpLocks/>
            <a:stCxn id="220" idx="0"/>
            <a:endCxn id="244" idx="2"/>
          </p:cNvCxnSpPr>
          <p:nvPr/>
        </p:nvCxnSpPr>
        <p:spPr>
          <a:xfrm rot="5400000" flipH="1" flipV="1">
            <a:off x="10121627" y="1969752"/>
            <a:ext cx="251462" cy="159526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11" name="Conector: angular 410">
            <a:extLst>
              <a:ext uri="{FF2B5EF4-FFF2-40B4-BE49-F238E27FC236}">
                <a16:creationId xmlns="" xmlns:a16="http://schemas.microsoft.com/office/drawing/2014/main" id="{C06E6A0B-1B14-4760-842B-67F7EAEF5262}"/>
              </a:ext>
            </a:extLst>
          </p:cNvPr>
          <p:cNvCxnSpPr>
            <a:cxnSpLocks/>
            <a:stCxn id="223" idx="0"/>
            <a:endCxn id="244" idx="2"/>
          </p:cNvCxnSpPr>
          <p:nvPr/>
        </p:nvCxnSpPr>
        <p:spPr>
          <a:xfrm rot="16200000" flipV="1">
            <a:off x="10947721" y="2738920"/>
            <a:ext cx="286386" cy="9185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15" name="Conector: angular 414">
            <a:extLst>
              <a:ext uri="{FF2B5EF4-FFF2-40B4-BE49-F238E27FC236}">
                <a16:creationId xmlns="" xmlns:a16="http://schemas.microsoft.com/office/drawing/2014/main" id="{2B799406-4173-460A-911E-DABBFC8EC613}"/>
              </a:ext>
            </a:extLst>
          </p:cNvPr>
          <p:cNvCxnSpPr>
            <a:cxnSpLocks/>
            <a:stCxn id="234" idx="0"/>
            <a:endCxn id="284" idx="2"/>
          </p:cNvCxnSpPr>
          <p:nvPr/>
        </p:nvCxnSpPr>
        <p:spPr>
          <a:xfrm rot="5400000" flipH="1" flipV="1">
            <a:off x="1507369" y="1362841"/>
            <a:ext cx="333584" cy="85376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18" name="Conector: angular 417">
            <a:extLst>
              <a:ext uri="{FF2B5EF4-FFF2-40B4-BE49-F238E27FC236}">
                <a16:creationId xmlns="" xmlns:a16="http://schemas.microsoft.com/office/drawing/2014/main" id="{6466E8D2-AAA6-4E99-8866-97512995B370}"/>
              </a:ext>
            </a:extLst>
          </p:cNvPr>
          <p:cNvCxnSpPr>
            <a:cxnSpLocks/>
            <a:stCxn id="235" idx="0"/>
            <a:endCxn id="284" idx="2"/>
          </p:cNvCxnSpPr>
          <p:nvPr/>
        </p:nvCxnSpPr>
        <p:spPr>
          <a:xfrm rot="16200000" flipV="1">
            <a:off x="2236546" y="1487431"/>
            <a:ext cx="310503" cy="581506"/>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2" name="Conector: angular 421">
            <a:extLst>
              <a:ext uri="{FF2B5EF4-FFF2-40B4-BE49-F238E27FC236}">
                <a16:creationId xmlns="" xmlns:a16="http://schemas.microsoft.com/office/drawing/2014/main" id="{D0C5EEEF-D998-4BF1-9661-CC2DD1F9A638}"/>
              </a:ext>
            </a:extLst>
          </p:cNvPr>
          <p:cNvCxnSpPr>
            <a:cxnSpLocks/>
            <a:stCxn id="235" idx="0"/>
            <a:endCxn id="285" idx="2"/>
          </p:cNvCxnSpPr>
          <p:nvPr/>
        </p:nvCxnSpPr>
        <p:spPr>
          <a:xfrm rot="5400000" flipH="1" flipV="1">
            <a:off x="3231105" y="1074378"/>
            <a:ext cx="310502" cy="140761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5" name="Conector: angular 424">
            <a:extLst>
              <a:ext uri="{FF2B5EF4-FFF2-40B4-BE49-F238E27FC236}">
                <a16:creationId xmlns="" xmlns:a16="http://schemas.microsoft.com/office/drawing/2014/main" id="{A185F6CD-37AB-44AF-B7F9-3CB7620179F9}"/>
              </a:ext>
            </a:extLst>
          </p:cNvPr>
          <p:cNvCxnSpPr>
            <a:cxnSpLocks/>
            <a:stCxn id="236" idx="0"/>
            <a:endCxn id="285" idx="2"/>
          </p:cNvCxnSpPr>
          <p:nvPr/>
        </p:nvCxnSpPr>
        <p:spPr>
          <a:xfrm rot="16200000" flipV="1">
            <a:off x="3960939" y="1752156"/>
            <a:ext cx="303766" cy="45319"/>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8" name="Conector: angular 427">
            <a:extLst>
              <a:ext uri="{FF2B5EF4-FFF2-40B4-BE49-F238E27FC236}">
                <a16:creationId xmlns="" xmlns:a16="http://schemas.microsoft.com/office/drawing/2014/main" id="{6A337105-F657-4358-9DA1-0F6BF0231A58}"/>
              </a:ext>
            </a:extLst>
          </p:cNvPr>
          <p:cNvCxnSpPr>
            <a:cxnSpLocks/>
            <a:stCxn id="236" idx="0"/>
            <a:endCxn id="287" idx="2"/>
          </p:cNvCxnSpPr>
          <p:nvPr/>
        </p:nvCxnSpPr>
        <p:spPr>
          <a:xfrm rot="5400000" flipH="1" flipV="1">
            <a:off x="4789560" y="1023066"/>
            <a:ext cx="249555" cy="155771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31" name="Conector: angular 430">
            <a:extLst>
              <a:ext uri="{FF2B5EF4-FFF2-40B4-BE49-F238E27FC236}">
                <a16:creationId xmlns="" xmlns:a16="http://schemas.microsoft.com/office/drawing/2014/main" id="{7A2BF757-0C40-4057-ADAE-E1711407F622}"/>
              </a:ext>
            </a:extLst>
          </p:cNvPr>
          <p:cNvCxnSpPr>
            <a:cxnSpLocks/>
            <a:stCxn id="237" idx="0"/>
            <a:endCxn id="288" idx="2"/>
          </p:cNvCxnSpPr>
          <p:nvPr/>
        </p:nvCxnSpPr>
        <p:spPr>
          <a:xfrm rot="5400000" flipH="1" flipV="1">
            <a:off x="6481724" y="1121946"/>
            <a:ext cx="120089" cy="161726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34" name="Conector: angular 433">
            <a:extLst>
              <a:ext uri="{FF2B5EF4-FFF2-40B4-BE49-F238E27FC236}">
                <a16:creationId xmlns="" xmlns:a16="http://schemas.microsoft.com/office/drawing/2014/main" id="{9C77FEF1-852C-4DC1-8BCA-19942ACF4596}"/>
              </a:ext>
            </a:extLst>
          </p:cNvPr>
          <p:cNvCxnSpPr>
            <a:cxnSpLocks/>
            <a:stCxn id="216" idx="0"/>
            <a:endCxn id="237" idx="2"/>
          </p:cNvCxnSpPr>
          <p:nvPr/>
        </p:nvCxnSpPr>
        <p:spPr>
          <a:xfrm rot="5400000" flipH="1" flipV="1">
            <a:off x="5607961" y="2782497"/>
            <a:ext cx="86053" cy="164298"/>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39" name="Conector: angular 438">
            <a:extLst>
              <a:ext uri="{FF2B5EF4-FFF2-40B4-BE49-F238E27FC236}">
                <a16:creationId xmlns="" xmlns:a16="http://schemas.microsoft.com/office/drawing/2014/main" id="{69B4A79E-9529-47CA-942D-FBE9E994BA5B}"/>
              </a:ext>
            </a:extLst>
          </p:cNvPr>
          <p:cNvCxnSpPr>
            <a:cxnSpLocks/>
            <a:stCxn id="240" idx="0"/>
            <a:endCxn id="289" idx="2"/>
          </p:cNvCxnSpPr>
          <p:nvPr/>
        </p:nvCxnSpPr>
        <p:spPr>
          <a:xfrm rot="5400000" flipH="1" flipV="1">
            <a:off x="8010756" y="1051653"/>
            <a:ext cx="373321" cy="169594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42" name="Conector: angular 441">
            <a:extLst>
              <a:ext uri="{FF2B5EF4-FFF2-40B4-BE49-F238E27FC236}">
                <a16:creationId xmlns="" xmlns:a16="http://schemas.microsoft.com/office/drawing/2014/main" id="{CEB0B4E5-B31B-453A-AE3C-CB0008AEB106}"/>
              </a:ext>
            </a:extLst>
          </p:cNvPr>
          <p:cNvCxnSpPr>
            <a:cxnSpLocks/>
            <a:stCxn id="240" idx="0"/>
            <a:endCxn id="288" idx="2"/>
          </p:cNvCxnSpPr>
          <p:nvPr/>
        </p:nvCxnSpPr>
        <p:spPr>
          <a:xfrm rot="5400000" flipH="1" flipV="1">
            <a:off x="7242045" y="1977932"/>
            <a:ext cx="215753" cy="957"/>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47" name="Conector: angular 446">
            <a:extLst>
              <a:ext uri="{FF2B5EF4-FFF2-40B4-BE49-F238E27FC236}">
                <a16:creationId xmlns="" xmlns:a16="http://schemas.microsoft.com/office/drawing/2014/main" id="{CF92D854-814D-4F5A-95F6-6247EB218DD1}"/>
              </a:ext>
            </a:extLst>
          </p:cNvPr>
          <p:cNvCxnSpPr>
            <a:cxnSpLocks/>
            <a:stCxn id="243" idx="0"/>
            <a:endCxn id="289" idx="2"/>
          </p:cNvCxnSpPr>
          <p:nvPr/>
        </p:nvCxnSpPr>
        <p:spPr>
          <a:xfrm rot="5400000" flipH="1" flipV="1">
            <a:off x="8828176" y="1904907"/>
            <a:ext cx="409156" cy="2527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0" name="Conector: angular 449">
            <a:extLst>
              <a:ext uri="{FF2B5EF4-FFF2-40B4-BE49-F238E27FC236}">
                <a16:creationId xmlns="" xmlns:a16="http://schemas.microsoft.com/office/drawing/2014/main" id="{A9D7AF39-EA36-4464-BF2A-22BD84A1DE52}"/>
              </a:ext>
            </a:extLst>
          </p:cNvPr>
          <p:cNvCxnSpPr>
            <a:cxnSpLocks/>
            <a:stCxn id="243" idx="0"/>
            <a:endCxn id="290" idx="2"/>
          </p:cNvCxnSpPr>
          <p:nvPr/>
        </p:nvCxnSpPr>
        <p:spPr>
          <a:xfrm rot="5400000" flipH="1" flipV="1">
            <a:off x="9711169" y="1014232"/>
            <a:ext cx="416838" cy="1798940"/>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4" name="Conector: angular 453">
            <a:extLst>
              <a:ext uri="{FF2B5EF4-FFF2-40B4-BE49-F238E27FC236}">
                <a16:creationId xmlns="" xmlns:a16="http://schemas.microsoft.com/office/drawing/2014/main" id="{E8582FB6-E8BC-44B9-A0DC-48451B182765}"/>
              </a:ext>
            </a:extLst>
          </p:cNvPr>
          <p:cNvCxnSpPr>
            <a:cxnSpLocks/>
            <a:stCxn id="244" idx="0"/>
            <a:endCxn id="290" idx="2"/>
          </p:cNvCxnSpPr>
          <p:nvPr/>
        </p:nvCxnSpPr>
        <p:spPr>
          <a:xfrm rot="16200000" flipV="1">
            <a:off x="10694672" y="1829669"/>
            <a:ext cx="474704" cy="225931"/>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9" name="Conector: angular 458">
            <a:extLst>
              <a:ext uri="{FF2B5EF4-FFF2-40B4-BE49-F238E27FC236}">
                <a16:creationId xmlns="" xmlns:a16="http://schemas.microsoft.com/office/drawing/2014/main" id="{4C0C26DE-083D-4382-A160-F76A4F99B724}"/>
              </a:ext>
            </a:extLst>
          </p:cNvPr>
          <p:cNvCxnSpPr>
            <a:cxnSpLocks/>
            <a:stCxn id="284" idx="0"/>
            <a:endCxn id="226" idx="2"/>
          </p:cNvCxnSpPr>
          <p:nvPr/>
        </p:nvCxnSpPr>
        <p:spPr>
          <a:xfrm rot="5400000" flipH="1" flipV="1">
            <a:off x="2876309" y="36388"/>
            <a:ext cx="349615" cy="1900145"/>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2" name="Conector: angular 461">
            <a:extLst>
              <a:ext uri="{FF2B5EF4-FFF2-40B4-BE49-F238E27FC236}">
                <a16:creationId xmlns="" xmlns:a16="http://schemas.microsoft.com/office/drawing/2014/main" id="{E91DA71F-896B-4714-85D3-79B3BF433A59}"/>
              </a:ext>
            </a:extLst>
          </p:cNvPr>
          <p:cNvCxnSpPr>
            <a:cxnSpLocks/>
            <a:stCxn id="285" idx="0"/>
            <a:endCxn id="226" idx="2"/>
          </p:cNvCxnSpPr>
          <p:nvPr/>
        </p:nvCxnSpPr>
        <p:spPr>
          <a:xfrm rot="16200000" flipV="1">
            <a:off x="3870868" y="941973"/>
            <a:ext cx="349616" cy="8897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5" name="Conector: angular 464">
            <a:extLst>
              <a:ext uri="{FF2B5EF4-FFF2-40B4-BE49-F238E27FC236}">
                <a16:creationId xmlns="" xmlns:a16="http://schemas.microsoft.com/office/drawing/2014/main" id="{2E675396-3808-44DC-B646-66547738D304}"/>
              </a:ext>
            </a:extLst>
          </p:cNvPr>
          <p:cNvCxnSpPr>
            <a:cxnSpLocks/>
            <a:stCxn id="288" idx="0"/>
            <a:endCxn id="229" idx="2"/>
          </p:cNvCxnSpPr>
          <p:nvPr/>
        </p:nvCxnSpPr>
        <p:spPr>
          <a:xfrm rot="16200000" flipV="1">
            <a:off x="6673282" y="608639"/>
            <a:ext cx="354624" cy="99961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8" name="Conector: angular 467">
            <a:extLst>
              <a:ext uri="{FF2B5EF4-FFF2-40B4-BE49-F238E27FC236}">
                <a16:creationId xmlns="" xmlns:a16="http://schemas.microsoft.com/office/drawing/2014/main" id="{E4199AD1-252D-403B-8025-C57BF3BFE7F7}"/>
              </a:ext>
            </a:extLst>
          </p:cNvPr>
          <p:cNvCxnSpPr>
            <a:cxnSpLocks/>
            <a:stCxn id="284" idx="0"/>
            <a:endCxn id="229" idx="2"/>
          </p:cNvCxnSpPr>
          <p:nvPr/>
        </p:nvCxnSpPr>
        <p:spPr>
          <a:xfrm rot="5400000" flipH="1" flipV="1">
            <a:off x="4110849" y="-1078670"/>
            <a:ext cx="230133" cy="4249743"/>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3" name="Conector: angular 472">
            <a:extLst>
              <a:ext uri="{FF2B5EF4-FFF2-40B4-BE49-F238E27FC236}">
                <a16:creationId xmlns="" xmlns:a16="http://schemas.microsoft.com/office/drawing/2014/main" id="{C37F50D6-2136-4297-8471-EC00B25C9C86}"/>
              </a:ext>
            </a:extLst>
          </p:cNvPr>
          <p:cNvCxnSpPr>
            <a:cxnSpLocks/>
          </p:cNvCxnSpPr>
          <p:nvPr/>
        </p:nvCxnSpPr>
        <p:spPr>
          <a:xfrm rot="5400000" flipH="1" flipV="1">
            <a:off x="7889718" y="-168824"/>
            <a:ext cx="531229" cy="2335322"/>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8" name="Conector: angular 477">
            <a:extLst>
              <a:ext uri="{FF2B5EF4-FFF2-40B4-BE49-F238E27FC236}">
                <a16:creationId xmlns="" xmlns:a16="http://schemas.microsoft.com/office/drawing/2014/main" id="{96463F77-F14D-42C9-8011-CD68C314907E}"/>
              </a:ext>
            </a:extLst>
          </p:cNvPr>
          <p:cNvCxnSpPr>
            <a:cxnSpLocks/>
            <a:stCxn id="290" idx="0"/>
            <a:endCxn id="231" idx="2"/>
          </p:cNvCxnSpPr>
          <p:nvPr/>
        </p:nvCxnSpPr>
        <p:spPr>
          <a:xfrm rot="16200000" flipV="1">
            <a:off x="9826482" y="251042"/>
            <a:ext cx="489089" cy="1496064"/>
          </a:xfrm>
          <a:prstGeom prst="bentConnector3">
            <a:avLst>
              <a:gd name="adj1" fmla="val 50000"/>
            </a:avLst>
          </a:prstGeom>
          <a:ln w="31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20" name="CuadroTexto 119"/>
          <p:cNvSpPr txBox="1"/>
          <p:nvPr/>
        </p:nvSpPr>
        <p:spPr>
          <a:xfrm>
            <a:off x="1477874" y="46221"/>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OBJETIVOS INCLUSION POBLACION </a:t>
            </a:r>
            <a:r>
              <a:rPr lang="es-ES" sz="1200" dirty="0">
                <a:latin typeface="Arial" panose="020B0604020202020204" pitchFamily="34" charset="0"/>
                <a:cs typeface="Arial" panose="020B0604020202020204" pitchFamily="34" charset="0"/>
              </a:rPr>
              <a:t>RECICLADORA DE OFICIO</a:t>
            </a:r>
            <a:endParaRPr lang="es-CO" sz="1200" dirty="0">
              <a:latin typeface="Arial" panose="020B0604020202020204" pitchFamily="34" charset="0"/>
              <a:cs typeface="Arial" panose="020B0604020202020204" pitchFamily="34" charset="0"/>
            </a:endParaRPr>
          </a:p>
        </p:txBody>
      </p:sp>
      <p:cxnSp>
        <p:nvCxnSpPr>
          <p:cNvPr id="477" name="Conector recto de flecha 476"/>
          <p:cNvCxnSpPr/>
          <p:nvPr/>
        </p:nvCxnSpPr>
        <p:spPr>
          <a:xfrm flipV="1">
            <a:off x="6206382" y="3748698"/>
            <a:ext cx="0" cy="2868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1" name="Conector angular 490"/>
          <p:cNvCxnSpPr/>
          <p:nvPr/>
        </p:nvCxnSpPr>
        <p:spPr>
          <a:xfrm rot="16200000" flipH="1">
            <a:off x="3993446" y="1729238"/>
            <a:ext cx="19171" cy="4419724"/>
          </a:xfrm>
          <a:prstGeom prst="bentConnector5">
            <a:avLst>
              <a:gd name="adj1" fmla="val -1192426"/>
              <a:gd name="adj2" fmla="val 38129"/>
              <a:gd name="adj3" fmla="val 338485"/>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ector angular 113"/>
          <p:cNvCxnSpPr>
            <a:stCxn id="287" idx="0"/>
            <a:endCxn id="229" idx="2"/>
          </p:cNvCxnSpPr>
          <p:nvPr/>
        </p:nvCxnSpPr>
        <p:spPr>
          <a:xfrm rot="5400000" flipH="1" flipV="1">
            <a:off x="5879818" y="744510"/>
            <a:ext cx="284345" cy="6575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5" name="Conector angular 384"/>
          <p:cNvCxnSpPr/>
          <p:nvPr/>
        </p:nvCxnSpPr>
        <p:spPr>
          <a:xfrm rot="16200000" flipV="1">
            <a:off x="3000775" y="786966"/>
            <a:ext cx="429743" cy="3936740"/>
          </a:xfrm>
          <a:prstGeom prst="bentConnector3">
            <a:avLst>
              <a:gd name="adj1" fmla="val 697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6" name="Conector angular 405"/>
          <p:cNvCxnSpPr>
            <a:stCxn id="4" idx="0"/>
            <a:endCxn id="220" idx="2"/>
          </p:cNvCxnSpPr>
          <p:nvPr/>
        </p:nvCxnSpPr>
        <p:spPr>
          <a:xfrm rot="5400000" flipH="1" flipV="1">
            <a:off x="7708026" y="1982756"/>
            <a:ext cx="246568" cy="32368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9" name="Conector angular 408"/>
          <p:cNvCxnSpPr>
            <a:stCxn id="4" idx="0"/>
            <a:endCxn id="223" idx="2"/>
          </p:cNvCxnSpPr>
          <p:nvPr/>
        </p:nvCxnSpPr>
        <p:spPr>
          <a:xfrm rot="5400000" flipH="1" flipV="1">
            <a:off x="8630600" y="1218218"/>
            <a:ext cx="88533" cy="49239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5" name="Conector angular 444"/>
          <p:cNvCxnSpPr>
            <a:stCxn id="43" idx="0"/>
            <a:endCxn id="5" idx="2"/>
          </p:cNvCxnSpPr>
          <p:nvPr/>
        </p:nvCxnSpPr>
        <p:spPr>
          <a:xfrm rot="16200000" flipV="1">
            <a:off x="3999940" y="2307520"/>
            <a:ext cx="13531" cy="4427072"/>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ector angular 2"/>
          <p:cNvCxnSpPr>
            <a:stCxn id="7" idx="0"/>
            <a:endCxn id="4" idx="2"/>
          </p:cNvCxnSpPr>
          <p:nvPr/>
        </p:nvCxnSpPr>
        <p:spPr>
          <a:xfrm rot="16200000" flipV="1">
            <a:off x="8439972" y="1721607"/>
            <a:ext cx="20388" cy="4474545"/>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4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3780649" y="3514544"/>
            <a:ext cx="4873494" cy="224229"/>
          </a:xfrm>
          <a:prstGeom prst="rect">
            <a:avLst/>
          </a:prstGeom>
          <a:noFill/>
          <a:ln>
            <a:solidFill>
              <a:schemeClr val="tx1"/>
            </a:solidFill>
          </a:ln>
        </p:spPr>
        <p:txBody>
          <a:bodyPr wrap="square" rtlCol="0">
            <a:spAutoFit/>
          </a:bodyPr>
          <a:lstStyle/>
          <a:p>
            <a:pPr algn="ctr"/>
            <a:r>
              <a:rPr lang="es-CO" sz="857" dirty="0" smtClean="0">
                <a:latin typeface="Arial" panose="020B0604020202020204" pitchFamily="34" charset="0"/>
                <a:cs typeface="Arial" panose="020B0604020202020204" pitchFamily="34" charset="0"/>
              </a:rPr>
              <a:t>Inadecuado manejo integral de residuos sólidos en el predio Doña Juana</a:t>
            </a:r>
            <a:endParaRPr lang="es-CO" sz="857"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E31D1D11-7BD7-4CDE-B50B-9E492282DC0E}"/>
              </a:ext>
            </a:extLst>
          </p:cNvPr>
          <p:cNvSpPr txBox="1"/>
          <p:nvPr/>
        </p:nvSpPr>
        <p:spPr>
          <a:xfrm>
            <a:off x="1194676" y="4001928"/>
            <a:ext cx="956846"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 índice de separación en la fuente de materiales susceptibles de ser aprovechados y contaminación cruzada de los mismos.</a:t>
            </a:r>
            <a:endParaRPr lang="es-CO" sz="429"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 xmlns:a16="http://schemas.microsoft.com/office/drawing/2014/main" id="{97002C70-2C59-424A-B014-F38E35D839AF}"/>
              </a:ext>
            </a:extLst>
          </p:cNvPr>
          <p:cNvSpPr txBox="1"/>
          <p:nvPr/>
        </p:nvSpPr>
        <p:spPr>
          <a:xfrm>
            <a:off x="3497589" y="3956437"/>
            <a:ext cx="1024830"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ea typeface="+mn-lt"/>
                <a:cs typeface="Arial" panose="020B0604020202020204" pitchFamily="34" charset="0"/>
              </a:rPr>
              <a:t>No se tiene como objetivo el </a:t>
            </a:r>
            <a:r>
              <a:rPr lang="es-ES" sz="429" dirty="0" smtClean="0">
                <a:latin typeface="Arial" panose="020B0604020202020204" pitchFamily="34" charset="0"/>
                <a:ea typeface="+mn-lt"/>
                <a:cs typeface="Arial" panose="020B0604020202020204" pitchFamily="34" charset="0"/>
              </a:rPr>
              <a:t>coadyuvar </a:t>
            </a:r>
            <a:r>
              <a:rPr lang="es-ES" sz="429" dirty="0">
                <a:latin typeface="Arial" panose="020B0604020202020204" pitchFamily="34" charset="0"/>
                <a:ea typeface="+mn-lt"/>
                <a:cs typeface="Arial" panose="020B0604020202020204" pitchFamily="34" charset="0"/>
              </a:rPr>
              <a:t>con el  cumplimento entre otros de :  Acuerdo de París,  Acuerdo de Montreal ,  ODS ,  Acuerdo de </a:t>
            </a:r>
            <a:r>
              <a:rPr lang="es-ES" sz="429" dirty="0" err="1">
                <a:latin typeface="Arial" panose="020B0604020202020204" pitchFamily="34" charset="0"/>
                <a:ea typeface="+mn-lt"/>
                <a:cs typeface="Arial" panose="020B0604020202020204" pitchFamily="34" charset="0"/>
              </a:rPr>
              <a:t>Minamata</a:t>
            </a:r>
            <a:r>
              <a:rPr lang="es-ES" sz="429" dirty="0">
                <a:latin typeface="Arial" panose="020B0604020202020204" pitchFamily="34" charset="0"/>
                <a:ea typeface="+mn-lt"/>
                <a:cs typeface="Arial" panose="020B0604020202020204" pitchFamily="34" charset="0"/>
              </a:rPr>
              <a:t> frente al manejo integral de RSU</a:t>
            </a:r>
            <a:endParaRPr lang="es-CO" sz="429" dirty="0">
              <a:latin typeface="Arial" panose="020B0604020202020204" pitchFamily="34" charset="0"/>
              <a:ea typeface="+mn-lt"/>
              <a:cs typeface="Arial" panose="020B0604020202020204" pitchFamily="34" charset="0"/>
            </a:endParaRPr>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7760568" y="3988115"/>
            <a:ext cx="2883834" cy="158377"/>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Inadecuada </a:t>
            </a:r>
            <a:r>
              <a:rPr lang="es-ES" sz="429" dirty="0">
                <a:latin typeface="Arial" panose="020B0604020202020204" pitchFamily="34" charset="0"/>
                <a:cs typeface="Arial" panose="020B0604020202020204" pitchFamily="34" charset="0"/>
              </a:rPr>
              <a:t>operación del relleno sanitario </a:t>
            </a:r>
            <a:endParaRPr lang="es-CO" sz="429" dirty="0">
              <a:latin typeface="Arial" panose="020B0604020202020204" pitchFamily="34" charset="0"/>
              <a:cs typeface="Arial" panose="020B0604020202020204" pitchFamily="34" charset="0"/>
            </a:endParaRPr>
          </a:p>
        </p:txBody>
      </p:sp>
      <p:sp>
        <p:nvSpPr>
          <p:cNvPr id="41" name="CuadroTexto 40">
            <a:extLst>
              <a:ext uri="{FF2B5EF4-FFF2-40B4-BE49-F238E27FC236}">
                <a16:creationId xmlns="" xmlns:a16="http://schemas.microsoft.com/office/drawing/2014/main" id="{C2FA13CA-827B-4651-B63C-29A68CBCF750}"/>
              </a:ext>
            </a:extLst>
          </p:cNvPr>
          <p:cNvSpPr txBox="1"/>
          <p:nvPr/>
        </p:nvSpPr>
        <p:spPr>
          <a:xfrm>
            <a:off x="1334753" y="5897586"/>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Insuficiencia  de incentivos a la comunidad para separación en la fuente.</a:t>
            </a:r>
            <a:endParaRPr lang="es-CO" sz="429" dirty="0">
              <a:latin typeface="Arial" panose="020B0604020202020204" pitchFamily="34" charset="0"/>
              <a:cs typeface="Arial" panose="020B0604020202020204" pitchFamily="34" charset="0"/>
            </a:endParaRPr>
          </a:p>
        </p:txBody>
      </p:sp>
      <p:sp>
        <p:nvSpPr>
          <p:cNvPr id="42" name="CuadroTexto 41">
            <a:extLst>
              <a:ext uri="{FF2B5EF4-FFF2-40B4-BE49-F238E27FC236}">
                <a16:creationId xmlns="" xmlns:a16="http://schemas.microsoft.com/office/drawing/2014/main" id="{CDF9479D-F4E9-402B-BDF1-4A8479CB5236}"/>
              </a:ext>
            </a:extLst>
          </p:cNvPr>
          <p:cNvSpPr txBox="1"/>
          <p:nvPr/>
        </p:nvSpPr>
        <p:spPr>
          <a:xfrm>
            <a:off x="2457276" y="3991975"/>
            <a:ext cx="686302" cy="290464"/>
          </a:xfrm>
          <a:prstGeom prst="rect">
            <a:avLst/>
          </a:prstGeom>
          <a:noFill/>
          <a:ln>
            <a:solidFill>
              <a:schemeClr val="tx1"/>
            </a:solidFill>
          </a:ln>
        </p:spPr>
        <p:txBody>
          <a:bodyPr wrap="square" rtlCol="0">
            <a:spAutoFit/>
          </a:bodyPr>
          <a:lstStyle/>
          <a:p>
            <a:pPr algn="ctr"/>
            <a:r>
              <a:rPr lang="es-CO" sz="429" dirty="0" smtClean="0">
                <a:latin typeface="Arial" panose="020B0604020202020204" pitchFamily="34" charset="0"/>
                <a:cs typeface="Arial" panose="020B0604020202020204" pitchFamily="34" charset="0"/>
              </a:rPr>
              <a:t>Baja implementación de rutas selectivas</a:t>
            </a:r>
            <a:endParaRPr lang="es-CO" sz="429" dirty="0">
              <a:latin typeface="Arial" panose="020B0604020202020204" pitchFamily="34" charset="0"/>
              <a:cs typeface="Arial" panose="020B0604020202020204" pitchFamily="34" charset="0"/>
            </a:endParaRPr>
          </a:p>
        </p:txBody>
      </p:sp>
      <p:sp>
        <p:nvSpPr>
          <p:cNvPr id="43" name="CuadroTexto 42">
            <a:extLst>
              <a:ext uri="{FF2B5EF4-FFF2-40B4-BE49-F238E27FC236}">
                <a16:creationId xmlns="" xmlns:a16="http://schemas.microsoft.com/office/drawing/2014/main" id="{7DAAA687-BA9B-410E-B96E-019FE7F0ECC0}"/>
              </a:ext>
            </a:extLst>
          </p:cNvPr>
          <p:cNvSpPr txBox="1"/>
          <p:nvPr/>
        </p:nvSpPr>
        <p:spPr>
          <a:xfrm>
            <a:off x="3657480" y="4565149"/>
            <a:ext cx="68630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Inaplicación del Modelo Circular de residuos sólidos potencialmente aprovechables que llegan al RSDJ</a:t>
            </a:r>
            <a:endParaRPr lang="es-CO" sz="429" dirty="0">
              <a:latin typeface="Arial" panose="020B0604020202020204" pitchFamily="34" charset="0"/>
              <a:cs typeface="Arial" panose="020B0604020202020204" pitchFamily="34" charset="0"/>
            </a:endParaRPr>
          </a:p>
        </p:txBody>
      </p:sp>
      <p:sp>
        <p:nvSpPr>
          <p:cNvPr id="44" name="CuadroTexto 43">
            <a:extLst>
              <a:ext uri="{FF2B5EF4-FFF2-40B4-BE49-F238E27FC236}">
                <a16:creationId xmlns="" xmlns:a16="http://schemas.microsoft.com/office/drawing/2014/main" id="{B3D172D5-0D3F-4AA0-8BD0-313AA6DA28CA}"/>
              </a:ext>
            </a:extLst>
          </p:cNvPr>
          <p:cNvSpPr txBox="1"/>
          <p:nvPr/>
        </p:nvSpPr>
        <p:spPr>
          <a:xfrm>
            <a:off x="4752875" y="4025993"/>
            <a:ext cx="181205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 conocimiento e </a:t>
            </a:r>
            <a:r>
              <a:rPr lang="es-ES" sz="429" dirty="0" smtClean="0">
                <a:latin typeface="Arial" panose="020B0604020202020204" pitchFamily="34" charset="0"/>
                <a:cs typeface="Arial" panose="020B0604020202020204" pitchFamily="34" charset="0"/>
              </a:rPr>
              <a:t>implementación </a:t>
            </a:r>
            <a:r>
              <a:rPr lang="es-ES" sz="429" dirty="0">
                <a:latin typeface="Arial" panose="020B0604020202020204" pitchFamily="34" charset="0"/>
                <a:cs typeface="Arial" panose="020B0604020202020204" pitchFamily="34" charset="0"/>
              </a:rPr>
              <a:t>de </a:t>
            </a:r>
            <a:r>
              <a:rPr lang="es-ES" sz="429" dirty="0" smtClean="0">
                <a:latin typeface="Arial" panose="020B0604020202020204" pitchFamily="34" charset="0"/>
                <a:cs typeface="Arial" panose="020B0604020202020204" pitchFamily="34" charset="0"/>
              </a:rPr>
              <a:t>tecnologías térmicas </a:t>
            </a:r>
            <a:r>
              <a:rPr lang="es-ES" sz="429" dirty="0">
                <a:latin typeface="Arial" panose="020B0604020202020204" pitchFamily="34" charset="0"/>
                <a:cs typeface="Arial" panose="020B0604020202020204" pitchFamily="34" charset="0"/>
              </a:rPr>
              <a:t>y/o similares aplicables para tratamiento de residuos sólidos, diferentes a Relleno </a:t>
            </a:r>
            <a:r>
              <a:rPr lang="es-ES" sz="429" dirty="0" smtClean="0">
                <a:latin typeface="Arial" panose="020B0604020202020204" pitchFamily="34" charset="0"/>
                <a:cs typeface="Arial" panose="020B0604020202020204" pitchFamily="34" charset="0"/>
              </a:rPr>
              <a:t>Sanitario</a:t>
            </a:r>
            <a:endParaRPr lang="es-CO" sz="429" dirty="0">
              <a:latin typeface="Arial" panose="020B0604020202020204" pitchFamily="34" charset="0"/>
              <a:cs typeface="Arial" panose="020B0604020202020204" pitchFamily="34" charset="0"/>
            </a:endParaRPr>
          </a:p>
        </p:txBody>
      </p:sp>
      <p:sp>
        <p:nvSpPr>
          <p:cNvPr id="45" name="CuadroTexto 44">
            <a:extLst>
              <a:ext uri="{FF2B5EF4-FFF2-40B4-BE49-F238E27FC236}">
                <a16:creationId xmlns="" xmlns:a16="http://schemas.microsoft.com/office/drawing/2014/main" id="{81B2DB79-2A60-4C2B-B3DA-00698E48CC9A}"/>
              </a:ext>
            </a:extLst>
          </p:cNvPr>
          <p:cNvSpPr txBox="1"/>
          <p:nvPr/>
        </p:nvSpPr>
        <p:spPr>
          <a:xfrm>
            <a:off x="6870681" y="3997148"/>
            <a:ext cx="68630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progresivo de residuos que ingresan al relleno sanitario de la ciudad de Bogotá y Municipios aledaños</a:t>
            </a:r>
            <a:endParaRPr lang="es-CO" sz="429" dirty="0">
              <a:latin typeface="Arial" panose="020B0604020202020204" pitchFamily="34" charset="0"/>
              <a:cs typeface="Arial" panose="020B0604020202020204" pitchFamily="34" charset="0"/>
            </a:endParaRPr>
          </a:p>
        </p:txBody>
      </p:sp>
      <p:sp>
        <p:nvSpPr>
          <p:cNvPr id="46" name="CuadroTexto 45">
            <a:extLst>
              <a:ext uri="{FF2B5EF4-FFF2-40B4-BE49-F238E27FC236}">
                <a16:creationId xmlns="" xmlns:a16="http://schemas.microsoft.com/office/drawing/2014/main" id="{760AD4DD-7075-493F-B56E-5B519575B320}"/>
              </a:ext>
            </a:extLst>
          </p:cNvPr>
          <p:cNvSpPr txBox="1"/>
          <p:nvPr/>
        </p:nvSpPr>
        <p:spPr>
          <a:xfrm>
            <a:off x="7805423" y="4292706"/>
            <a:ext cx="978073"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Presencia de deslizamientos que disminuyen la capacidad de disposición de residuos en el RDSD</a:t>
            </a:r>
            <a:endParaRPr lang="es-CO" sz="429" dirty="0">
              <a:latin typeface="Arial" panose="020B0604020202020204" pitchFamily="34" charset="0"/>
              <a:cs typeface="Arial" panose="020B0604020202020204" pitchFamily="34" charset="0"/>
            </a:endParaRPr>
          </a:p>
        </p:txBody>
      </p:sp>
      <p:sp>
        <p:nvSpPr>
          <p:cNvPr id="47" name="CuadroTexto 46">
            <a:extLst>
              <a:ext uri="{FF2B5EF4-FFF2-40B4-BE49-F238E27FC236}">
                <a16:creationId xmlns="" xmlns:a16="http://schemas.microsoft.com/office/drawing/2014/main" id="{F82B029F-1BCE-40C7-8FC4-11A4365627D8}"/>
              </a:ext>
            </a:extLst>
          </p:cNvPr>
          <p:cNvSpPr txBox="1"/>
          <p:nvPr/>
        </p:nvSpPr>
        <p:spPr>
          <a:xfrm>
            <a:off x="1281597" y="4602057"/>
            <a:ext cx="802224"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Desconocimiento ciudadano del valor intrínseco que hay en los residuos sólidos y de las  bondades de la Economía Circular (</a:t>
            </a:r>
            <a:r>
              <a:rPr lang="es-ES" sz="429" dirty="0" err="1">
                <a:latin typeface="Arial" panose="020B0604020202020204" pitchFamily="34" charset="0"/>
                <a:cs typeface="Arial" panose="020B0604020202020204" pitchFamily="34" charset="0"/>
              </a:rPr>
              <a:t>Conpes</a:t>
            </a:r>
            <a:r>
              <a:rPr lang="es-ES" sz="429" dirty="0">
                <a:latin typeface="Arial" panose="020B0604020202020204" pitchFamily="34" charset="0"/>
                <a:cs typeface="Arial" panose="020B0604020202020204" pitchFamily="34" charset="0"/>
              </a:rPr>
              <a:t> 3874/2016). </a:t>
            </a:r>
            <a:r>
              <a:rPr lang="es-CO" sz="429" dirty="0" smtClean="0">
                <a:latin typeface="Arial" panose="020B0604020202020204" pitchFamily="34" charset="0"/>
                <a:ea typeface="Arial"/>
                <a:cs typeface="Arial" panose="020B0604020202020204" pitchFamily="34" charset="0"/>
              </a:rPr>
              <a:t>​</a:t>
            </a:r>
            <a:endParaRPr lang="es-CO" sz="429" dirty="0">
              <a:latin typeface="Arial" panose="020B0604020202020204" pitchFamily="34" charset="0"/>
              <a:cs typeface="Arial" panose="020B0604020202020204" pitchFamily="34" charset="0"/>
            </a:endParaRPr>
          </a:p>
        </p:txBody>
      </p:sp>
      <p:sp>
        <p:nvSpPr>
          <p:cNvPr id="48" name="CuadroTexto 47">
            <a:extLst>
              <a:ext uri="{FF2B5EF4-FFF2-40B4-BE49-F238E27FC236}">
                <a16:creationId xmlns="" xmlns:a16="http://schemas.microsoft.com/office/drawing/2014/main" id="{86A9188D-B6B0-40FF-822B-63D91E72CD9A}"/>
              </a:ext>
            </a:extLst>
          </p:cNvPr>
          <p:cNvSpPr txBox="1"/>
          <p:nvPr/>
        </p:nvSpPr>
        <p:spPr>
          <a:xfrm>
            <a:off x="2468204" y="5015982"/>
            <a:ext cx="686302" cy="422552"/>
          </a:xfrm>
          <a:prstGeom prst="rect">
            <a:avLst/>
          </a:prstGeom>
          <a:noFill/>
          <a:ln>
            <a:solidFill>
              <a:schemeClr val="tx1"/>
            </a:solidFill>
          </a:ln>
        </p:spPr>
        <p:txBody>
          <a:bodyPr wrap="square" rtlCol="0">
            <a:spAutoFit/>
          </a:bodyPr>
          <a:lstStyle/>
          <a:p>
            <a:pPr algn="ctr"/>
            <a:r>
              <a:rPr lang="es-CO" sz="429" dirty="0" smtClean="0">
                <a:latin typeface="Arial" panose="020B0604020202020204" pitchFamily="34" charset="0"/>
                <a:cs typeface="Arial" panose="020B0604020202020204" pitchFamily="34" charset="0"/>
              </a:rPr>
              <a:t>Aumento de los costos en las rutas de recolección selectiva y aumento de costos al usuario</a:t>
            </a:r>
            <a:endParaRPr lang="es-CO" sz="429" dirty="0">
              <a:latin typeface="Arial" panose="020B0604020202020204" pitchFamily="34" charset="0"/>
              <a:cs typeface="Arial" panose="020B0604020202020204" pitchFamily="34" charset="0"/>
            </a:endParaRPr>
          </a:p>
        </p:txBody>
      </p:sp>
      <p:sp>
        <p:nvSpPr>
          <p:cNvPr id="49" name="CuadroTexto 48">
            <a:extLst>
              <a:ext uri="{FF2B5EF4-FFF2-40B4-BE49-F238E27FC236}">
                <a16:creationId xmlns="" xmlns:a16="http://schemas.microsoft.com/office/drawing/2014/main" id="{4F241A40-73B5-4560-8680-8EED13B60975}"/>
              </a:ext>
            </a:extLst>
          </p:cNvPr>
          <p:cNvSpPr txBox="1"/>
          <p:nvPr/>
        </p:nvSpPr>
        <p:spPr>
          <a:xfrm>
            <a:off x="3654811" y="5202960"/>
            <a:ext cx="68630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Baja aplicación de </a:t>
            </a:r>
            <a:r>
              <a:rPr lang="es-ES" sz="429" dirty="0" smtClean="0">
                <a:latin typeface="Arial" panose="020B0604020202020204" pitchFamily="34" charset="0"/>
                <a:cs typeface="Arial" panose="020B0604020202020204" pitchFamily="34" charset="0"/>
              </a:rPr>
              <a:t>Políticas </a:t>
            </a:r>
            <a:r>
              <a:rPr lang="es-ES" sz="429" dirty="0">
                <a:latin typeface="Arial" panose="020B0604020202020204" pitchFamily="34" charset="0"/>
                <a:cs typeface="Arial" panose="020B0604020202020204" pitchFamily="34" charset="0"/>
              </a:rPr>
              <a:t>Públicas en relación en la relación con el manejo integral de los residuos sólidos. </a:t>
            </a:r>
            <a:endParaRPr lang="es-CO" sz="429" dirty="0">
              <a:latin typeface="Arial" panose="020B0604020202020204" pitchFamily="34" charset="0"/>
              <a:cs typeface="Arial" panose="020B0604020202020204" pitchFamily="34" charset="0"/>
            </a:endParaRPr>
          </a:p>
        </p:txBody>
      </p:sp>
      <p:sp>
        <p:nvSpPr>
          <p:cNvPr id="50" name="CuadroTexto 49">
            <a:extLst>
              <a:ext uri="{FF2B5EF4-FFF2-40B4-BE49-F238E27FC236}">
                <a16:creationId xmlns="" xmlns:a16="http://schemas.microsoft.com/office/drawing/2014/main" id="{40F725EC-8736-4C52-8926-68732C2E3A76}"/>
              </a:ext>
            </a:extLst>
          </p:cNvPr>
          <p:cNvSpPr txBox="1"/>
          <p:nvPr/>
        </p:nvSpPr>
        <p:spPr>
          <a:xfrm>
            <a:off x="4787569" y="4970453"/>
            <a:ext cx="686302" cy="488595"/>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Ausencia de normatividad tarifaria para incluir </a:t>
            </a:r>
            <a:r>
              <a:rPr lang="es-CO" sz="429" dirty="0" smtClean="0">
                <a:latin typeface="Arial" panose="020B0604020202020204" pitchFamily="34" charset="0"/>
                <a:cs typeface="Arial" panose="020B0604020202020204" pitchFamily="34" charset="0"/>
              </a:rPr>
              <a:t>alterativas </a:t>
            </a:r>
            <a:r>
              <a:rPr lang="es-CO" sz="429" dirty="0">
                <a:latin typeface="Arial" panose="020B0604020202020204" pitchFamily="34" charset="0"/>
                <a:cs typeface="Arial" panose="020B0604020202020204" pitchFamily="34" charset="0"/>
              </a:rPr>
              <a:t>diferentes al  Relleno. </a:t>
            </a:r>
          </a:p>
        </p:txBody>
      </p:sp>
      <p:sp>
        <p:nvSpPr>
          <p:cNvPr id="51" name="CuadroTexto 50">
            <a:extLst>
              <a:ext uri="{FF2B5EF4-FFF2-40B4-BE49-F238E27FC236}">
                <a16:creationId xmlns="" xmlns:a16="http://schemas.microsoft.com/office/drawing/2014/main" id="{C0D4C76A-FA90-46E9-9616-1FB47A314BB8}"/>
              </a:ext>
            </a:extLst>
          </p:cNvPr>
          <p:cNvSpPr txBox="1"/>
          <p:nvPr/>
        </p:nvSpPr>
        <p:spPr>
          <a:xfrm>
            <a:off x="5801088" y="4953045"/>
            <a:ext cx="686302" cy="752770"/>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Ausencia de normatividad ambiental - </a:t>
            </a:r>
            <a:r>
              <a:rPr lang="es-ES" sz="429" dirty="0" smtClean="0">
                <a:latin typeface="Arial" panose="020B0604020202020204" pitchFamily="34" charset="0"/>
                <a:cs typeface="Arial" panose="020B0604020202020204" pitchFamily="34" charset="0"/>
              </a:rPr>
              <a:t>Términos </a:t>
            </a:r>
            <a:r>
              <a:rPr lang="es-ES" sz="429" dirty="0">
                <a:latin typeface="Arial" panose="020B0604020202020204" pitchFamily="34" charset="0"/>
                <a:cs typeface="Arial" panose="020B0604020202020204" pitchFamily="34" charset="0"/>
              </a:rPr>
              <a:t>de Referencia para la construcción y operación de Plantas de aprovechamiento de residuos sólidos</a:t>
            </a:r>
            <a:endParaRPr lang="es-CO" sz="429" dirty="0">
              <a:latin typeface="Arial" panose="020B0604020202020204" pitchFamily="34" charset="0"/>
              <a:cs typeface="Arial" panose="020B0604020202020204" pitchFamily="34" charset="0"/>
            </a:endParaRPr>
          </a:p>
        </p:txBody>
      </p:sp>
      <p:sp>
        <p:nvSpPr>
          <p:cNvPr id="52" name="CuadroTexto 51">
            <a:extLst>
              <a:ext uri="{FF2B5EF4-FFF2-40B4-BE49-F238E27FC236}">
                <a16:creationId xmlns="" xmlns:a16="http://schemas.microsoft.com/office/drawing/2014/main" id="{10527A5B-0C91-4A3D-A2C4-BF09E8749F44}"/>
              </a:ext>
            </a:extLst>
          </p:cNvPr>
          <p:cNvSpPr txBox="1"/>
          <p:nvPr/>
        </p:nvSpPr>
        <p:spPr>
          <a:xfrm>
            <a:off x="6860183" y="4693135"/>
            <a:ext cx="686302" cy="620683"/>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Cultura de consumismo de productos con altos índices de desperdicios, generando un alto grado de producción de RSO per cápita..</a:t>
            </a:r>
            <a:endParaRPr lang="es-CO" sz="429" dirty="0">
              <a:latin typeface="Arial" panose="020B0604020202020204" pitchFamily="34" charset="0"/>
              <a:cs typeface="Arial" panose="020B0604020202020204" pitchFamily="34" charset="0"/>
            </a:endParaRPr>
          </a:p>
        </p:txBody>
      </p:sp>
      <p:sp>
        <p:nvSpPr>
          <p:cNvPr id="53" name="CuadroTexto 52">
            <a:extLst>
              <a:ext uri="{FF2B5EF4-FFF2-40B4-BE49-F238E27FC236}">
                <a16:creationId xmlns="" xmlns:a16="http://schemas.microsoft.com/office/drawing/2014/main" id="{643456BC-BE99-4027-A8AC-E10710AED4DA}"/>
              </a:ext>
            </a:extLst>
          </p:cNvPr>
          <p:cNvSpPr txBox="1"/>
          <p:nvPr/>
        </p:nvSpPr>
        <p:spPr>
          <a:xfrm>
            <a:off x="9023357" y="4272269"/>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No se cumplen con la </a:t>
            </a:r>
            <a:r>
              <a:rPr lang="es-ES" sz="429" dirty="0" smtClean="0">
                <a:latin typeface="Arial" panose="020B0604020202020204" pitchFamily="34" charset="0"/>
                <a:cs typeface="Arial" panose="020B0604020202020204" pitchFamily="34" charset="0"/>
              </a:rPr>
              <a:t>reglamentación </a:t>
            </a:r>
            <a:r>
              <a:rPr lang="es-ES" sz="429" dirty="0">
                <a:latin typeface="Arial" panose="020B0604020202020204" pitchFamily="34" charset="0"/>
                <a:cs typeface="Arial" panose="020B0604020202020204" pitchFamily="34" charset="0"/>
              </a:rPr>
              <a:t>en materia de vertimiento.</a:t>
            </a:r>
            <a:endParaRPr lang="es-CO" sz="429" dirty="0">
              <a:latin typeface="Arial" panose="020B0604020202020204" pitchFamily="34" charset="0"/>
              <a:cs typeface="Arial" panose="020B0604020202020204" pitchFamily="34" charset="0"/>
            </a:endParaRPr>
          </a:p>
        </p:txBody>
      </p:sp>
      <p:sp>
        <p:nvSpPr>
          <p:cNvPr id="54" name="CuadroTexto 53">
            <a:extLst>
              <a:ext uri="{FF2B5EF4-FFF2-40B4-BE49-F238E27FC236}">
                <a16:creationId xmlns="" xmlns:a16="http://schemas.microsoft.com/office/drawing/2014/main" id="{A9065DA5-CED1-4614-B335-F624463D2911}"/>
              </a:ext>
            </a:extLst>
          </p:cNvPr>
          <p:cNvSpPr txBox="1"/>
          <p:nvPr/>
        </p:nvSpPr>
        <p:spPr>
          <a:xfrm>
            <a:off x="1329948" y="5381909"/>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Falta de Efectividad en </a:t>
            </a:r>
            <a:r>
              <a:rPr lang="es-ES" sz="429" dirty="0" smtClean="0">
                <a:latin typeface="Arial" panose="020B0604020202020204" pitchFamily="34" charset="0"/>
                <a:cs typeface="Arial" panose="020B0604020202020204" pitchFamily="34" charset="0"/>
              </a:rPr>
              <a:t>las campañas </a:t>
            </a:r>
            <a:r>
              <a:rPr lang="es-ES" sz="429" dirty="0">
                <a:latin typeface="Arial" panose="020B0604020202020204" pitchFamily="34" charset="0"/>
                <a:cs typeface="Arial" panose="020B0604020202020204" pitchFamily="34" charset="0"/>
              </a:rPr>
              <a:t>educativas </a:t>
            </a:r>
            <a:endParaRPr lang="es-CO" sz="429" dirty="0">
              <a:latin typeface="Arial" panose="020B0604020202020204" pitchFamily="34" charset="0"/>
              <a:cs typeface="Arial" panose="020B0604020202020204" pitchFamily="34" charset="0"/>
            </a:endParaRPr>
          </a:p>
        </p:txBody>
      </p:sp>
      <p:sp>
        <p:nvSpPr>
          <p:cNvPr id="55" name="CuadroTexto 54">
            <a:extLst>
              <a:ext uri="{FF2B5EF4-FFF2-40B4-BE49-F238E27FC236}">
                <a16:creationId xmlns="" xmlns:a16="http://schemas.microsoft.com/office/drawing/2014/main" id="{D4490B54-00BA-4B5C-822E-2D1F4C9BFE2D}"/>
              </a:ext>
            </a:extLst>
          </p:cNvPr>
          <p:cNvSpPr txBox="1"/>
          <p:nvPr/>
        </p:nvSpPr>
        <p:spPr>
          <a:xfrm>
            <a:off x="2471626" y="5651736"/>
            <a:ext cx="686302" cy="422552"/>
          </a:xfrm>
          <a:prstGeom prst="rect">
            <a:avLst/>
          </a:prstGeom>
          <a:noFill/>
          <a:ln>
            <a:solidFill>
              <a:schemeClr val="tx1"/>
            </a:solidFill>
          </a:ln>
        </p:spPr>
        <p:txBody>
          <a:bodyPr wrap="square" rtlCol="0">
            <a:spAutoFit/>
          </a:bodyPr>
          <a:lstStyle/>
          <a:p>
            <a:pPr algn="ctr"/>
            <a:r>
              <a:rPr lang="es-CO" sz="429" dirty="0" smtClean="0">
                <a:latin typeface="Arial" panose="020B0604020202020204" pitchFamily="34" charset="0"/>
                <a:cs typeface="Arial" panose="020B0604020202020204" pitchFamily="34" charset="0"/>
              </a:rPr>
              <a:t>Inexistencia de modelo reorientado al tratamiento y aprovechamiento de residuos </a:t>
            </a:r>
            <a:endParaRPr lang="es-CO" sz="429" dirty="0">
              <a:latin typeface="Arial" panose="020B0604020202020204" pitchFamily="34" charset="0"/>
              <a:cs typeface="Arial" panose="020B0604020202020204" pitchFamily="34" charset="0"/>
            </a:endParaRPr>
          </a:p>
        </p:txBody>
      </p:sp>
      <p:sp>
        <p:nvSpPr>
          <p:cNvPr id="56" name="CuadroTexto 55">
            <a:extLst>
              <a:ext uri="{FF2B5EF4-FFF2-40B4-BE49-F238E27FC236}">
                <a16:creationId xmlns="" xmlns:a16="http://schemas.microsoft.com/office/drawing/2014/main" id="{AE0D7D63-E79D-4E69-9009-F533CCB3D538}"/>
              </a:ext>
            </a:extLst>
          </p:cNvPr>
          <p:cNvSpPr txBox="1"/>
          <p:nvPr/>
        </p:nvSpPr>
        <p:spPr>
          <a:xfrm>
            <a:off x="2473375" y="4428862"/>
            <a:ext cx="686302" cy="422552"/>
          </a:xfrm>
          <a:prstGeom prst="rect">
            <a:avLst/>
          </a:prstGeom>
          <a:noFill/>
          <a:ln>
            <a:solidFill>
              <a:schemeClr val="tx1"/>
            </a:solidFill>
          </a:ln>
        </p:spPr>
        <p:txBody>
          <a:bodyPr wrap="square" rtlCol="0">
            <a:spAutoFit/>
          </a:bodyPr>
          <a:lstStyle/>
          <a:p>
            <a:pPr algn="ctr"/>
            <a:r>
              <a:rPr lang="es-CO" sz="429" dirty="0" smtClean="0">
                <a:latin typeface="Arial" panose="020B0604020202020204" pitchFamily="34" charset="0"/>
                <a:cs typeface="Arial" panose="020B0604020202020204" pitchFamily="34" charset="0"/>
              </a:rPr>
              <a:t>Falta de obligación dentro del contrato de operación para la recolección selectiva</a:t>
            </a:r>
            <a:r>
              <a:rPr lang="es-CO" sz="429" dirty="0">
                <a:latin typeface="Arial" panose="020B0604020202020204" pitchFamily="34" charset="0"/>
                <a:cs typeface="Arial" panose="020B0604020202020204" pitchFamily="34" charset="0"/>
              </a:rPr>
              <a:t> </a:t>
            </a:r>
          </a:p>
        </p:txBody>
      </p:sp>
      <p:sp>
        <p:nvSpPr>
          <p:cNvPr id="67" name="CuadroTexto 66">
            <a:extLst>
              <a:ext uri="{FF2B5EF4-FFF2-40B4-BE49-F238E27FC236}">
                <a16:creationId xmlns="" xmlns:a16="http://schemas.microsoft.com/office/drawing/2014/main" id="{6EA7B017-F071-4C83-B9D3-FC3BB2BE8A78}"/>
              </a:ext>
            </a:extLst>
          </p:cNvPr>
          <p:cNvSpPr txBox="1"/>
          <p:nvPr/>
        </p:nvSpPr>
        <p:spPr>
          <a:xfrm>
            <a:off x="4743573" y="4482562"/>
            <a:ext cx="1792393" cy="292430"/>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Ausencia de </a:t>
            </a:r>
            <a:r>
              <a:rPr lang="es-ES" sz="429" dirty="0" smtClean="0">
                <a:latin typeface="Arial" panose="020B0604020202020204" pitchFamily="34" charset="0"/>
                <a:cs typeface="Arial" panose="020B0604020202020204" pitchFamily="34" charset="0"/>
              </a:rPr>
              <a:t>Estudios </a:t>
            </a:r>
            <a:r>
              <a:rPr lang="es-ES" sz="429" dirty="0">
                <a:latin typeface="Arial" panose="020B0604020202020204" pitchFamily="34" charset="0"/>
                <a:cs typeface="Arial" panose="020B0604020202020204" pitchFamily="34" charset="0"/>
              </a:rPr>
              <a:t>que nos permitan conocer  e implementar </a:t>
            </a:r>
            <a:r>
              <a:rPr lang="es-ES" sz="429" dirty="0" smtClean="0">
                <a:latin typeface="Arial" panose="020B0604020202020204" pitchFamily="34" charset="0"/>
                <a:cs typeface="Arial" panose="020B0604020202020204" pitchFamily="34" charset="0"/>
              </a:rPr>
              <a:t>tecnologías </a:t>
            </a:r>
            <a:r>
              <a:rPr lang="es-ES" sz="429" dirty="0">
                <a:latin typeface="Arial" panose="020B0604020202020204" pitchFamily="34" charset="0"/>
                <a:cs typeface="Arial" panose="020B0604020202020204" pitchFamily="34" charset="0"/>
              </a:rPr>
              <a:t>apropiadas a los requerimientos de la ciudad y que sean sostenibles integralmente..</a:t>
            </a:r>
            <a:endParaRPr lang="es-CO" sz="429" dirty="0">
              <a:latin typeface="Arial" panose="020B0604020202020204" pitchFamily="34" charset="0"/>
              <a:cs typeface="Arial" panose="020B0604020202020204" pitchFamily="34" charset="0"/>
            </a:endParaRPr>
          </a:p>
        </p:txBody>
      </p:sp>
      <p:sp>
        <p:nvSpPr>
          <p:cNvPr id="69" name="CuadroTexto 68">
            <a:extLst>
              <a:ext uri="{FF2B5EF4-FFF2-40B4-BE49-F238E27FC236}">
                <a16:creationId xmlns="" xmlns:a16="http://schemas.microsoft.com/office/drawing/2014/main" id="{6881631A-0BAD-4E7D-BED4-23EBEE1809E4}"/>
              </a:ext>
            </a:extLst>
          </p:cNvPr>
          <p:cNvSpPr txBox="1"/>
          <p:nvPr/>
        </p:nvSpPr>
        <p:spPr>
          <a:xfrm>
            <a:off x="9958100" y="4235092"/>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Deficiencias en el mantenimiento de </a:t>
            </a:r>
            <a:r>
              <a:rPr lang="es-ES" sz="429" dirty="0" smtClean="0">
                <a:latin typeface="Arial" panose="020B0604020202020204" pitchFamily="34" charset="0"/>
                <a:cs typeface="Arial" panose="020B0604020202020204" pitchFamily="34" charset="0"/>
              </a:rPr>
              <a:t>infraestructura, </a:t>
            </a:r>
            <a:r>
              <a:rPr lang="es-ES" sz="429" dirty="0">
                <a:latin typeface="Arial" panose="020B0604020202020204" pitchFamily="34" charset="0"/>
                <a:cs typeface="Arial" panose="020B0604020202020204" pitchFamily="34" charset="0"/>
              </a:rPr>
              <a:t>maquinaria y equipos en RSDJ </a:t>
            </a:r>
            <a:endParaRPr lang="es-CO" sz="429" dirty="0">
              <a:latin typeface="Arial" panose="020B0604020202020204" pitchFamily="34" charset="0"/>
              <a:cs typeface="Arial" panose="020B0604020202020204" pitchFamily="34" charset="0"/>
            </a:endParaRPr>
          </a:p>
        </p:txBody>
      </p:sp>
      <p:sp>
        <p:nvSpPr>
          <p:cNvPr id="72" name="CuadroTexto 71">
            <a:extLst>
              <a:ext uri="{FF2B5EF4-FFF2-40B4-BE49-F238E27FC236}">
                <a16:creationId xmlns="" xmlns:a16="http://schemas.microsoft.com/office/drawing/2014/main" id="{E025F8E2-B7A6-4BCF-B769-73D3792F199D}"/>
              </a:ext>
            </a:extLst>
          </p:cNvPr>
          <p:cNvSpPr txBox="1"/>
          <p:nvPr/>
        </p:nvSpPr>
        <p:spPr>
          <a:xfrm>
            <a:off x="9115311" y="4797269"/>
            <a:ext cx="1548024" cy="224420"/>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Inadecuado tratamiento y vertimiento de los Lixiviados  generados en el RSDJ</a:t>
            </a:r>
            <a:endParaRPr lang="es-CO" sz="429" dirty="0">
              <a:latin typeface="Arial" panose="020B0604020202020204" pitchFamily="34" charset="0"/>
              <a:cs typeface="Arial" panose="020B0604020202020204" pitchFamily="34" charset="0"/>
            </a:endParaRPr>
          </a:p>
        </p:txBody>
      </p:sp>
      <p:sp>
        <p:nvSpPr>
          <p:cNvPr id="76" name="CuadroTexto 75">
            <a:extLst>
              <a:ext uri="{FF2B5EF4-FFF2-40B4-BE49-F238E27FC236}">
                <a16:creationId xmlns="" xmlns:a16="http://schemas.microsoft.com/office/drawing/2014/main" id="{9424D3C5-E758-4F7D-84A4-5CC249F2CD6F}"/>
              </a:ext>
            </a:extLst>
          </p:cNvPr>
          <p:cNvSpPr txBox="1"/>
          <p:nvPr/>
        </p:nvSpPr>
        <p:spPr>
          <a:xfrm>
            <a:off x="7805423" y="4815580"/>
            <a:ext cx="999691"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Falta de destinación de recursos suficientes  por parte del Operador para lograr una adecuada operación del relleno. .</a:t>
            </a:r>
            <a:endParaRPr lang="es-CO" sz="429" dirty="0">
              <a:latin typeface="Arial" panose="020B0604020202020204" pitchFamily="34" charset="0"/>
              <a:cs typeface="Arial" panose="020B0604020202020204" pitchFamily="34" charset="0"/>
            </a:endParaRPr>
          </a:p>
        </p:txBody>
      </p:sp>
      <p:sp>
        <p:nvSpPr>
          <p:cNvPr id="209" name="CuadroTexto 208">
            <a:extLst>
              <a:ext uri="{FF2B5EF4-FFF2-40B4-BE49-F238E27FC236}">
                <a16:creationId xmlns="" xmlns:a16="http://schemas.microsoft.com/office/drawing/2014/main" id="{F60B6506-FB80-4653-AAE9-BE4B68146C24}"/>
              </a:ext>
            </a:extLst>
          </p:cNvPr>
          <p:cNvSpPr txBox="1"/>
          <p:nvPr/>
        </p:nvSpPr>
        <p:spPr>
          <a:xfrm>
            <a:off x="1367046" y="2880154"/>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Alta  tasa de enterramiento de residuos potencialmente </a:t>
            </a:r>
            <a:r>
              <a:rPr lang="es-ES" sz="429" dirty="0" smtClean="0">
                <a:latin typeface="Arial" panose="020B0604020202020204" pitchFamily="34" charset="0"/>
                <a:cs typeface="Arial" panose="020B0604020202020204" pitchFamily="34" charset="0"/>
              </a:rPr>
              <a:t>aprovechables.</a:t>
            </a:r>
            <a:endParaRPr lang="es-CO" sz="429" dirty="0">
              <a:latin typeface="Arial" panose="020B0604020202020204" pitchFamily="34" charset="0"/>
              <a:cs typeface="Arial" panose="020B0604020202020204" pitchFamily="34" charset="0"/>
            </a:endParaRPr>
          </a:p>
        </p:txBody>
      </p:sp>
      <p:sp>
        <p:nvSpPr>
          <p:cNvPr id="212" name="CuadroTexto 211">
            <a:extLst>
              <a:ext uri="{FF2B5EF4-FFF2-40B4-BE49-F238E27FC236}">
                <a16:creationId xmlns="" xmlns:a16="http://schemas.microsoft.com/office/drawing/2014/main" id="{C39893B2-AF28-4FA3-9017-DE78E2AFC93E}"/>
              </a:ext>
            </a:extLst>
          </p:cNvPr>
          <p:cNvSpPr txBox="1"/>
          <p:nvPr/>
        </p:nvSpPr>
        <p:spPr>
          <a:xfrm>
            <a:off x="3053259" y="2862759"/>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Baja </a:t>
            </a:r>
            <a:r>
              <a:rPr lang="es-ES" sz="429" dirty="0" smtClean="0">
                <a:latin typeface="Arial" panose="020B0604020202020204" pitchFamily="34" charset="0"/>
                <a:cs typeface="Arial" panose="020B0604020202020204" pitchFamily="34" charset="0"/>
              </a:rPr>
              <a:t>implementación </a:t>
            </a:r>
            <a:r>
              <a:rPr lang="es-ES" sz="429" dirty="0">
                <a:latin typeface="Arial" panose="020B0604020202020204" pitchFamily="34" charset="0"/>
                <a:cs typeface="Arial" panose="020B0604020202020204" pitchFamily="34" charset="0"/>
              </a:rPr>
              <a:t>de acciones para </a:t>
            </a:r>
            <a:r>
              <a:rPr lang="es-ES" sz="429" dirty="0" smtClean="0">
                <a:latin typeface="Arial" panose="020B0604020202020204" pitchFamily="34" charset="0"/>
                <a:cs typeface="Arial" panose="020B0604020202020204" pitchFamily="34" charset="0"/>
              </a:rPr>
              <a:t>contrarrestar </a:t>
            </a:r>
            <a:r>
              <a:rPr lang="es-ES" sz="429" dirty="0">
                <a:latin typeface="Arial" panose="020B0604020202020204" pitchFamily="34" charset="0"/>
                <a:cs typeface="Arial" panose="020B0604020202020204" pitchFamily="34" charset="0"/>
              </a:rPr>
              <a:t>el cambio </a:t>
            </a:r>
            <a:r>
              <a:rPr lang="es-ES" sz="429" dirty="0" smtClean="0">
                <a:latin typeface="Arial" panose="020B0604020202020204" pitchFamily="34" charset="0"/>
                <a:cs typeface="Arial" panose="020B0604020202020204" pitchFamily="34" charset="0"/>
              </a:rPr>
              <a:t>climático</a:t>
            </a:r>
            <a:r>
              <a:rPr lang="es-CO" sz="429" dirty="0">
                <a:latin typeface="Arial" panose="020B0604020202020204" pitchFamily="34" charset="0"/>
                <a:cs typeface="Arial" panose="020B0604020202020204" pitchFamily="34" charset="0"/>
              </a:rPr>
              <a:t> </a:t>
            </a:r>
          </a:p>
        </p:txBody>
      </p:sp>
      <p:sp>
        <p:nvSpPr>
          <p:cNvPr id="213" name="CuadroTexto 212">
            <a:extLst>
              <a:ext uri="{FF2B5EF4-FFF2-40B4-BE49-F238E27FC236}">
                <a16:creationId xmlns="" xmlns:a16="http://schemas.microsoft.com/office/drawing/2014/main" id="{C2C5C7AC-F850-4FD2-AF50-FE3138C21AA9}"/>
              </a:ext>
            </a:extLst>
          </p:cNvPr>
          <p:cNvSpPr txBox="1"/>
          <p:nvPr/>
        </p:nvSpPr>
        <p:spPr>
          <a:xfrm>
            <a:off x="4485097" y="2852759"/>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Continuar con el modelo de enterramiento de residuos a </a:t>
            </a:r>
            <a:r>
              <a:rPr lang="es-ES" sz="429" dirty="0" smtClean="0">
                <a:latin typeface="Arial" panose="020B0604020202020204" pitchFamily="34" charset="0"/>
                <a:cs typeface="Arial" panose="020B0604020202020204" pitchFamily="34" charset="0"/>
              </a:rPr>
              <a:t>través </a:t>
            </a:r>
            <a:r>
              <a:rPr lang="es-ES" sz="429" dirty="0">
                <a:latin typeface="Arial" panose="020B0604020202020204" pitchFamily="34" charset="0"/>
                <a:cs typeface="Arial" panose="020B0604020202020204" pitchFamily="34" charset="0"/>
              </a:rPr>
              <a:t>del </a:t>
            </a:r>
            <a:r>
              <a:rPr lang="es-ES" sz="429" dirty="0" smtClean="0">
                <a:latin typeface="Arial" panose="020B0604020202020204" pitchFamily="34" charset="0"/>
                <a:cs typeface="Arial" panose="020B0604020202020204" pitchFamily="34" charset="0"/>
              </a:rPr>
              <a:t>Relleno </a:t>
            </a:r>
            <a:r>
              <a:rPr lang="es-ES" sz="429" dirty="0">
                <a:latin typeface="Arial" panose="020B0604020202020204" pitchFamily="34" charset="0"/>
                <a:cs typeface="Arial" panose="020B0604020202020204" pitchFamily="34" charset="0"/>
              </a:rPr>
              <a:t>Sanitario</a:t>
            </a:r>
            <a:endParaRPr lang="es-CO" sz="429" dirty="0">
              <a:latin typeface="Arial" panose="020B0604020202020204" pitchFamily="34" charset="0"/>
              <a:cs typeface="Arial" panose="020B0604020202020204" pitchFamily="34" charset="0"/>
            </a:endParaRPr>
          </a:p>
        </p:txBody>
      </p:sp>
      <p:sp>
        <p:nvSpPr>
          <p:cNvPr id="216" name="CuadroTexto 215">
            <a:extLst>
              <a:ext uri="{FF2B5EF4-FFF2-40B4-BE49-F238E27FC236}">
                <a16:creationId xmlns="" xmlns:a16="http://schemas.microsoft.com/office/drawing/2014/main" id="{D6E84615-CA8A-4DFA-86B8-ABBF0939B67E}"/>
              </a:ext>
            </a:extLst>
          </p:cNvPr>
          <p:cNvSpPr txBox="1"/>
          <p:nvPr/>
        </p:nvSpPr>
        <p:spPr>
          <a:xfrm>
            <a:off x="5646653" y="2841828"/>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Incremento en la cantidad de residuos a tratar al interior del predio DJ. </a:t>
            </a:r>
            <a:endParaRPr lang="es-CO" sz="429" dirty="0">
              <a:latin typeface="Arial" panose="020B0604020202020204" pitchFamily="34" charset="0"/>
              <a:cs typeface="Arial" panose="020B0604020202020204" pitchFamily="34" charset="0"/>
            </a:endParaRPr>
          </a:p>
        </p:txBody>
      </p:sp>
      <p:sp>
        <p:nvSpPr>
          <p:cNvPr id="219" name="CuadroTexto 218">
            <a:extLst>
              <a:ext uri="{FF2B5EF4-FFF2-40B4-BE49-F238E27FC236}">
                <a16:creationId xmlns="" xmlns:a16="http://schemas.microsoft.com/office/drawing/2014/main" id="{CFEEB270-C334-46F2-92FB-E596AE7C34E8}"/>
              </a:ext>
            </a:extLst>
          </p:cNvPr>
          <p:cNvSpPr txBox="1"/>
          <p:nvPr/>
        </p:nvSpPr>
        <p:spPr>
          <a:xfrm>
            <a:off x="6673207" y="3073917"/>
            <a:ext cx="3143203" cy="158377"/>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Alto riesgo de incremento de Contaminación de las </a:t>
            </a:r>
            <a:r>
              <a:rPr lang="es-ES" sz="429" dirty="0" smtClean="0">
                <a:latin typeface="Arial" panose="020B0604020202020204" pitchFamily="34" charset="0"/>
                <a:cs typeface="Arial" panose="020B0604020202020204" pitchFamily="34" charset="0"/>
              </a:rPr>
              <a:t>fuentes hídricas </a:t>
            </a:r>
            <a:r>
              <a:rPr lang="es-ES" sz="429" dirty="0">
                <a:latin typeface="Arial" panose="020B0604020202020204" pitchFamily="34" charset="0"/>
                <a:cs typeface="Arial" panose="020B0604020202020204" pitchFamily="34" charset="0"/>
              </a:rPr>
              <a:t>( Rio Tunjuelo )   aire y suelo</a:t>
            </a:r>
            <a:endParaRPr lang="es-CO" sz="429" dirty="0">
              <a:latin typeface="Arial" panose="020B0604020202020204" pitchFamily="34" charset="0"/>
              <a:cs typeface="Arial" panose="020B0604020202020204" pitchFamily="34" charset="0"/>
            </a:endParaRPr>
          </a:p>
        </p:txBody>
      </p:sp>
      <p:sp>
        <p:nvSpPr>
          <p:cNvPr id="220" name="CuadroTexto 219">
            <a:extLst>
              <a:ext uri="{FF2B5EF4-FFF2-40B4-BE49-F238E27FC236}">
                <a16:creationId xmlns="" xmlns:a16="http://schemas.microsoft.com/office/drawing/2014/main" id="{05AC5EE6-485B-4681-AFF3-035CA54E7F24}"/>
              </a:ext>
            </a:extLst>
          </p:cNvPr>
          <p:cNvSpPr txBox="1"/>
          <p:nvPr/>
        </p:nvSpPr>
        <p:spPr>
          <a:xfrm>
            <a:off x="10069812" y="2895781"/>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Alto riesgo de </a:t>
            </a:r>
            <a:r>
              <a:rPr lang="es-ES" sz="429" dirty="0" smtClean="0">
                <a:latin typeface="Arial" panose="020B0604020202020204" pitchFamily="34" charset="0"/>
                <a:cs typeface="Arial" panose="020B0604020202020204" pitchFamily="34" charset="0"/>
              </a:rPr>
              <a:t>disposición </a:t>
            </a:r>
            <a:r>
              <a:rPr lang="es-ES" sz="429" dirty="0">
                <a:latin typeface="Arial" panose="020B0604020202020204" pitchFamily="34" charset="0"/>
                <a:cs typeface="Arial" panose="020B0604020202020204" pitchFamily="34" charset="0"/>
              </a:rPr>
              <a:t>de residuos en un sitio no licenciado </a:t>
            </a:r>
            <a:endParaRPr lang="es-CO" sz="429" dirty="0">
              <a:latin typeface="Arial" panose="020B0604020202020204" pitchFamily="34" charset="0"/>
              <a:cs typeface="Arial" panose="020B0604020202020204" pitchFamily="34" charset="0"/>
            </a:endParaRPr>
          </a:p>
        </p:txBody>
      </p:sp>
      <p:sp>
        <p:nvSpPr>
          <p:cNvPr id="284" name="CuadroTexto 283">
            <a:extLst>
              <a:ext uri="{FF2B5EF4-FFF2-40B4-BE49-F238E27FC236}">
                <a16:creationId xmlns="" xmlns:a16="http://schemas.microsoft.com/office/drawing/2014/main" id="{2FD913DC-6E12-4A3D-A1F0-D769AF52B3BF}"/>
              </a:ext>
            </a:extLst>
          </p:cNvPr>
          <p:cNvSpPr txBox="1"/>
          <p:nvPr/>
        </p:nvSpPr>
        <p:spPr>
          <a:xfrm>
            <a:off x="3062330" y="1297440"/>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Baja </a:t>
            </a:r>
            <a:r>
              <a:rPr lang="es-ES" sz="429" dirty="0" smtClean="0">
                <a:latin typeface="Arial" panose="020B0604020202020204" pitchFamily="34" charset="0"/>
                <a:cs typeface="Arial" panose="020B0604020202020204" pitchFamily="34" charset="0"/>
              </a:rPr>
              <a:t>contribución </a:t>
            </a:r>
            <a:r>
              <a:rPr lang="es-ES" sz="429" dirty="0">
                <a:latin typeface="Arial" panose="020B0604020202020204" pitchFamily="34" charset="0"/>
                <a:cs typeface="Arial" panose="020B0604020202020204" pitchFamily="34" charset="0"/>
              </a:rPr>
              <a:t>al cumplimiento de metas en protocolos nacionales e </a:t>
            </a:r>
            <a:r>
              <a:rPr lang="es-ES" sz="429" dirty="0" smtClean="0">
                <a:latin typeface="Arial" panose="020B0604020202020204" pitchFamily="34" charset="0"/>
                <a:cs typeface="Arial" panose="020B0604020202020204" pitchFamily="34" charset="0"/>
              </a:rPr>
              <a:t>internacionales</a:t>
            </a:r>
            <a:endParaRPr lang="es-CO" sz="429" dirty="0">
              <a:latin typeface="Arial" panose="020B0604020202020204" pitchFamily="34" charset="0"/>
              <a:cs typeface="Arial" panose="020B0604020202020204" pitchFamily="34" charset="0"/>
            </a:endParaRPr>
          </a:p>
        </p:txBody>
      </p:sp>
      <p:sp>
        <p:nvSpPr>
          <p:cNvPr id="287" name="CuadroTexto 286">
            <a:extLst>
              <a:ext uri="{FF2B5EF4-FFF2-40B4-BE49-F238E27FC236}">
                <a16:creationId xmlns="" xmlns:a16="http://schemas.microsoft.com/office/drawing/2014/main" id="{E056A991-A2E8-4E9A-8933-7D6FFACBB176}"/>
              </a:ext>
            </a:extLst>
          </p:cNvPr>
          <p:cNvSpPr txBox="1"/>
          <p:nvPr/>
        </p:nvSpPr>
        <p:spPr>
          <a:xfrm>
            <a:off x="6546141" y="1048110"/>
            <a:ext cx="686302" cy="620683"/>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de problemas de orden social entre la Comunidad aledaña al RSDJ y el Operador y las autoridades Distritales</a:t>
            </a:r>
            <a:r>
              <a:rPr lang="es-CO" sz="429" dirty="0" smtClean="0">
                <a:latin typeface="Arial" panose="020B0604020202020204" pitchFamily="34" charset="0"/>
                <a:cs typeface="Arial" panose="020B0604020202020204" pitchFamily="34" charset="0"/>
              </a:rPr>
              <a:t>.</a:t>
            </a:r>
            <a:r>
              <a:rPr lang="es-CO" sz="429" dirty="0">
                <a:latin typeface="Arial" panose="020B0604020202020204" pitchFamily="34" charset="0"/>
                <a:cs typeface="Arial" panose="020B0604020202020204" pitchFamily="34" charset="0"/>
              </a:rPr>
              <a:t> </a:t>
            </a:r>
          </a:p>
        </p:txBody>
      </p:sp>
      <p:sp>
        <p:nvSpPr>
          <p:cNvPr id="288" name="CuadroTexto 287">
            <a:extLst>
              <a:ext uri="{FF2B5EF4-FFF2-40B4-BE49-F238E27FC236}">
                <a16:creationId xmlns="" xmlns:a16="http://schemas.microsoft.com/office/drawing/2014/main" id="{B9E7DA83-79E2-4963-AC32-3C22864CD429}"/>
              </a:ext>
            </a:extLst>
          </p:cNvPr>
          <p:cNvSpPr txBox="1"/>
          <p:nvPr/>
        </p:nvSpPr>
        <p:spPr>
          <a:xfrm>
            <a:off x="6555043" y="1867700"/>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afectación de la calidad de vida de la comunidad aledaña al RDSJ</a:t>
            </a:r>
            <a:endParaRPr lang="es-CO" sz="429" dirty="0">
              <a:latin typeface="Arial" panose="020B0604020202020204" pitchFamily="34" charset="0"/>
              <a:cs typeface="Arial" panose="020B0604020202020204" pitchFamily="34" charset="0"/>
            </a:endParaRPr>
          </a:p>
        </p:txBody>
      </p:sp>
      <p:sp>
        <p:nvSpPr>
          <p:cNvPr id="289" name="CuadroTexto 288">
            <a:extLst>
              <a:ext uri="{FF2B5EF4-FFF2-40B4-BE49-F238E27FC236}">
                <a16:creationId xmlns="" xmlns:a16="http://schemas.microsoft.com/office/drawing/2014/main" id="{916B76EB-BE8E-45BE-80B2-CAB2688A8C43}"/>
              </a:ext>
            </a:extLst>
          </p:cNvPr>
          <p:cNvSpPr txBox="1"/>
          <p:nvPr/>
        </p:nvSpPr>
        <p:spPr>
          <a:xfrm>
            <a:off x="8269310" y="2458743"/>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Incumplimiento en el contrato de Operación  del Relleno </a:t>
            </a:r>
            <a:endParaRPr lang="es-CO" sz="429" dirty="0">
              <a:latin typeface="Arial" panose="020B0604020202020204" pitchFamily="34" charset="0"/>
              <a:cs typeface="Arial" panose="020B0604020202020204" pitchFamily="34" charset="0"/>
            </a:endParaRPr>
          </a:p>
        </p:txBody>
      </p:sp>
      <p:sp>
        <p:nvSpPr>
          <p:cNvPr id="290" name="CuadroTexto 289">
            <a:extLst>
              <a:ext uri="{FF2B5EF4-FFF2-40B4-BE49-F238E27FC236}">
                <a16:creationId xmlns="" xmlns:a16="http://schemas.microsoft.com/office/drawing/2014/main" id="{77A37998-5BFC-47B2-A539-A5924CA6653E}"/>
              </a:ext>
            </a:extLst>
          </p:cNvPr>
          <p:cNvSpPr txBox="1"/>
          <p:nvPr/>
        </p:nvSpPr>
        <p:spPr>
          <a:xfrm>
            <a:off x="9148756" y="2244386"/>
            <a:ext cx="686302" cy="620683"/>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desaparición de la biodiversidad y los ecosistemas acuáticos. </a:t>
            </a:r>
          </a:p>
          <a:p>
            <a:pPr algn="ctr"/>
            <a:r>
              <a:rPr lang="es-ES" sz="429" dirty="0">
                <a:latin typeface="Arial" panose="020B0604020202020204" pitchFamily="34" charset="0"/>
                <a:cs typeface="Arial" panose="020B0604020202020204" pitchFamily="34" charset="0"/>
              </a:rPr>
              <a:t>Y presencia de Olores desagradables. </a:t>
            </a:r>
            <a:endParaRPr lang="es-CO" sz="429" dirty="0">
              <a:latin typeface="Arial" panose="020B0604020202020204" pitchFamily="34" charset="0"/>
              <a:cs typeface="Arial" panose="020B0604020202020204" pitchFamily="34" charset="0"/>
            </a:endParaRPr>
          </a:p>
        </p:txBody>
      </p:sp>
      <p:sp>
        <p:nvSpPr>
          <p:cNvPr id="226" name="CuadroTexto 225">
            <a:extLst>
              <a:ext uri="{FF2B5EF4-FFF2-40B4-BE49-F238E27FC236}">
                <a16:creationId xmlns="" xmlns:a16="http://schemas.microsoft.com/office/drawing/2014/main" id="{86386CDA-74AF-4009-87FD-C3560D221991}"/>
              </a:ext>
            </a:extLst>
          </p:cNvPr>
          <p:cNvSpPr txBox="1"/>
          <p:nvPr/>
        </p:nvSpPr>
        <p:spPr>
          <a:xfrm>
            <a:off x="5487570" y="798160"/>
            <a:ext cx="956846"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a:t>
            </a:r>
            <a:r>
              <a:rPr lang="es-ES" sz="429" dirty="0" smtClean="0">
                <a:latin typeface="Arial" panose="020B0604020202020204" pitchFamily="34" charset="0"/>
                <a:cs typeface="Arial" panose="020B0604020202020204" pitchFamily="34" charset="0"/>
              </a:rPr>
              <a:t>destinación </a:t>
            </a:r>
            <a:r>
              <a:rPr lang="es-ES" sz="429" dirty="0">
                <a:latin typeface="Arial" panose="020B0604020202020204" pitchFamily="34" charset="0"/>
                <a:cs typeface="Arial" panose="020B0604020202020204" pitchFamily="34" charset="0"/>
              </a:rPr>
              <a:t>obligada de recursos por parte del Distrito y/o el Operador para compensar las afectaciones a la comunidad afectada</a:t>
            </a:r>
            <a:endParaRPr lang="es-CO" sz="429" dirty="0">
              <a:latin typeface="Arial" panose="020B0604020202020204" pitchFamily="34" charset="0"/>
              <a:cs typeface="Arial" panose="020B0604020202020204" pitchFamily="34" charset="0"/>
            </a:endParaRPr>
          </a:p>
        </p:txBody>
      </p:sp>
      <p:sp>
        <p:nvSpPr>
          <p:cNvPr id="229" name="CuadroTexto 228">
            <a:extLst>
              <a:ext uri="{FF2B5EF4-FFF2-40B4-BE49-F238E27FC236}">
                <a16:creationId xmlns="" xmlns:a16="http://schemas.microsoft.com/office/drawing/2014/main" id="{85877407-2570-44AE-9469-863F98015B8A}"/>
              </a:ext>
            </a:extLst>
          </p:cNvPr>
          <p:cNvSpPr txBox="1"/>
          <p:nvPr/>
        </p:nvSpPr>
        <p:spPr>
          <a:xfrm>
            <a:off x="5453578" y="1405446"/>
            <a:ext cx="1024830"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Imposición de multas y sanciones por las afectaciones sociales a los pobladores aledaños </a:t>
            </a:r>
            <a:endParaRPr lang="es-CO" sz="429" dirty="0">
              <a:latin typeface="Arial" panose="020B0604020202020204" pitchFamily="34" charset="0"/>
              <a:cs typeface="Arial" panose="020B0604020202020204" pitchFamily="34" charset="0"/>
            </a:endParaRPr>
          </a:p>
        </p:txBody>
      </p:sp>
      <p:sp>
        <p:nvSpPr>
          <p:cNvPr id="234" name="CuadroTexto 233">
            <a:extLst>
              <a:ext uri="{FF2B5EF4-FFF2-40B4-BE49-F238E27FC236}">
                <a16:creationId xmlns="" xmlns:a16="http://schemas.microsoft.com/office/drawing/2014/main" id="{25CF8CEA-9BE2-403C-9A58-242563F8DFBF}"/>
              </a:ext>
            </a:extLst>
          </p:cNvPr>
          <p:cNvSpPr txBox="1"/>
          <p:nvPr/>
        </p:nvSpPr>
        <p:spPr>
          <a:xfrm>
            <a:off x="1367046" y="1888443"/>
            <a:ext cx="686302" cy="686726"/>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Perdida de generación de cadenas de valor, frente al aprovechamiento racional de los residuos </a:t>
            </a:r>
            <a:r>
              <a:rPr lang="es-ES" sz="429" dirty="0" smtClean="0">
                <a:latin typeface="Arial" panose="020B0604020202020204" pitchFamily="34" charset="0"/>
                <a:cs typeface="Arial" panose="020B0604020202020204" pitchFamily="34" charset="0"/>
              </a:rPr>
              <a:t>potencialmente </a:t>
            </a:r>
            <a:r>
              <a:rPr lang="es-ES" sz="429" dirty="0">
                <a:latin typeface="Arial" panose="020B0604020202020204" pitchFamily="34" charset="0"/>
                <a:cs typeface="Arial" panose="020B0604020202020204" pitchFamily="34" charset="0"/>
              </a:rPr>
              <a:t>aprovechables.</a:t>
            </a:r>
            <a:endParaRPr lang="es-CO" sz="429" dirty="0">
              <a:latin typeface="Arial" panose="020B0604020202020204" pitchFamily="34" charset="0"/>
              <a:cs typeface="Arial" panose="020B0604020202020204" pitchFamily="34" charset="0"/>
            </a:endParaRPr>
          </a:p>
        </p:txBody>
      </p:sp>
      <p:sp>
        <p:nvSpPr>
          <p:cNvPr id="235" name="CuadroTexto 234">
            <a:extLst>
              <a:ext uri="{FF2B5EF4-FFF2-40B4-BE49-F238E27FC236}">
                <a16:creationId xmlns="" xmlns:a16="http://schemas.microsoft.com/office/drawing/2014/main" id="{DB903329-59BF-4A59-A42D-8B1F98C50778}"/>
              </a:ext>
            </a:extLst>
          </p:cNvPr>
          <p:cNvSpPr txBox="1"/>
          <p:nvPr/>
        </p:nvSpPr>
        <p:spPr>
          <a:xfrm>
            <a:off x="3053259" y="2061689"/>
            <a:ext cx="686302"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generación de gases de efecto invernadero  y de sustancias que agotan la capa de ozono</a:t>
            </a:r>
            <a:endParaRPr lang="es-CO" sz="429" dirty="0">
              <a:latin typeface="Arial" panose="020B0604020202020204" pitchFamily="34" charset="0"/>
              <a:cs typeface="Arial" panose="020B0604020202020204" pitchFamily="34" charset="0"/>
            </a:endParaRPr>
          </a:p>
        </p:txBody>
      </p:sp>
      <p:sp>
        <p:nvSpPr>
          <p:cNvPr id="236" name="CuadroTexto 235">
            <a:extLst>
              <a:ext uri="{FF2B5EF4-FFF2-40B4-BE49-F238E27FC236}">
                <a16:creationId xmlns="" xmlns:a16="http://schemas.microsoft.com/office/drawing/2014/main" id="{BC530136-5051-4D97-AA39-EAA855B7BF81}"/>
              </a:ext>
            </a:extLst>
          </p:cNvPr>
          <p:cNvSpPr txBox="1"/>
          <p:nvPr/>
        </p:nvSpPr>
        <p:spPr>
          <a:xfrm>
            <a:off x="4485097" y="2293812"/>
            <a:ext cx="686302" cy="290464"/>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Incremento </a:t>
            </a:r>
            <a:r>
              <a:rPr lang="es-ES" sz="429" dirty="0">
                <a:latin typeface="Arial" panose="020B0604020202020204" pitchFamily="34" charset="0"/>
                <a:cs typeface="Arial" panose="020B0604020202020204" pitchFamily="34" charset="0"/>
              </a:rPr>
              <a:t>de pasivos ambientales y </a:t>
            </a:r>
            <a:r>
              <a:rPr lang="es-ES" sz="429" dirty="0" smtClean="0">
                <a:latin typeface="Arial" panose="020B0604020202020204" pitchFamily="34" charset="0"/>
                <a:cs typeface="Arial" panose="020B0604020202020204" pitchFamily="34" charset="0"/>
              </a:rPr>
              <a:t>sociales</a:t>
            </a:r>
            <a:endParaRPr lang="es-CO" sz="429" dirty="0">
              <a:latin typeface="Arial" panose="020B0604020202020204" pitchFamily="34" charset="0"/>
              <a:cs typeface="Arial" panose="020B0604020202020204" pitchFamily="34" charset="0"/>
            </a:endParaRPr>
          </a:p>
        </p:txBody>
      </p:sp>
      <p:sp>
        <p:nvSpPr>
          <p:cNvPr id="240" name="CuadroTexto 239">
            <a:extLst>
              <a:ext uri="{FF2B5EF4-FFF2-40B4-BE49-F238E27FC236}">
                <a16:creationId xmlns="" xmlns:a16="http://schemas.microsoft.com/office/drawing/2014/main" id="{FFB08652-8352-409F-A4AB-8AEA4E8B7BE7}"/>
              </a:ext>
            </a:extLst>
          </p:cNvPr>
          <p:cNvSpPr txBox="1"/>
          <p:nvPr/>
        </p:nvSpPr>
        <p:spPr>
          <a:xfrm>
            <a:off x="6564927" y="2458743"/>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generación de </a:t>
            </a:r>
            <a:r>
              <a:rPr lang="es-ES" sz="429" dirty="0" smtClean="0">
                <a:latin typeface="Arial" panose="020B0604020202020204" pitchFamily="34" charset="0"/>
                <a:cs typeface="Arial" panose="020B0604020202020204" pitchFamily="34" charset="0"/>
              </a:rPr>
              <a:t>enfermedades </a:t>
            </a:r>
            <a:r>
              <a:rPr lang="es-ES" sz="429" dirty="0">
                <a:latin typeface="Arial" panose="020B0604020202020204" pitchFamily="34" charset="0"/>
                <a:cs typeface="Arial" panose="020B0604020202020204" pitchFamily="34" charset="0"/>
              </a:rPr>
              <a:t>de la comunidad aledaña al RSDJ</a:t>
            </a:r>
            <a:endParaRPr lang="es-CO" sz="429" dirty="0">
              <a:latin typeface="Arial" panose="020B0604020202020204" pitchFamily="34" charset="0"/>
              <a:cs typeface="Arial" panose="020B0604020202020204" pitchFamily="34" charset="0"/>
            </a:endParaRPr>
          </a:p>
        </p:txBody>
      </p:sp>
      <p:sp>
        <p:nvSpPr>
          <p:cNvPr id="243" name="CuadroTexto 242">
            <a:extLst>
              <a:ext uri="{FF2B5EF4-FFF2-40B4-BE49-F238E27FC236}">
                <a16:creationId xmlns="" xmlns:a16="http://schemas.microsoft.com/office/drawing/2014/main" id="{EDDB404C-BD2D-4E73-913A-61511231EC5E}"/>
              </a:ext>
            </a:extLst>
          </p:cNvPr>
          <p:cNvSpPr txBox="1"/>
          <p:nvPr/>
        </p:nvSpPr>
        <p:spPr>
          <a:xfrm>
            <a:off x="7421723" y="2215254"/>
            <a:ext cx="686302" cy="686726"/>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Incumplimiento de los </a:t>
            </a:r>
            <a:r>
              <a:rPr lang="es-ES" sz="429" dirty="0" smtClean="0">
                <a:latin typeface="Arial" panose="020B0604020202020204" pitchFamily="34" charset="0"/>
                <a:cs typeface="Arial" panose="020B0604020202020204" pitchFamily="34" charset="0"/>
              </a:rPr>
              <a:t>parámetros </a:t>
            </a:r>
            <a:r>
              <a:rPr lang="es-ES" sz="429" dirty="0">
                <a:latin typeface="Arial" panose="020B0604020202020204" pitchFamily="34" charset="0"/>
                <a:cs typeface="Arial" panose="020B0604020202020204" pitchFamily="34" charset="0"/>
              </a:rPr>
              <a:t>de calidad del </a:t>
            </a:r>
            <a:r>
              <a:rPr lang="es-ES" sz="429" dirty="0" smtClean="0">
                <a:latin typeface="Arial" panose="020B0604020202020204" pitchFamily="34" charset="0"/>
                <a:cs typeface="Arial" panose="020B0604020202020204" pitchFamily="34" charset="0"/>
              </a:rPr>
              <a:t>vertimiento </a:t>
            </a:r>
            <a:r>
              <a:rPr lang="es-ES" sz="429" dirty="0">
                <a:latin typeface="Arial" panose="020B0604020202020204" pitchFamily="34" charset="0"/>
                <a:cs typeface="Arial" panose="020B0604020202020204" pitchFamily="34" charset="0"/>
              </a:rPr>
              <a:t>exigidos por las autoridades ambientales, para el Rio Tunjuelo que a su vez </a:t>
            </a:r>
            <a:r>
              <a:rPr lang="es-ES" sz="429" dirty="0" smtClean="0">
                <a:latin typeface="Arial" panose="020B0604020202020204" pitchFamily="34" charset="0"/>
                <a:cs typeface="Arial" panose="020B0604020202020204" pitchFamily="34" charset="0"/>
              </a:rPr>
              <a:t>entrega </a:t>
            </a:r>
            <a:r>
              <a:rPr lang="es-ES" sz="429" dirty="0">
                <a:latin typeface="Arial" panose="020B0604020202020204" pitchFamily="34" charset="0"/>
                <a:cs typeface="Arial" panose="020B0604020202020204" pitchFamily="34" charset="0"/>
              </a:rPr>
              <a:t>al Rio Bogotá</a:t>
            </a:r>
            <a:endParaRPr lang="es-CO" sz="429" dirty="0">
              <a:latin typeface="Arial" panose="020B0604020202020204" pitchFamily="34" charset="0"/>
              <a:cs typeface="Arial" panose="020B0604020202020204" pitchFamily="34" charset="0"/>
            </a:endParaRPr>
          </a:p>
        </p:txBody>
      </p:sp>
      <p:sp>
        <p:nvSpPr>
          <p:cNvPr id="244" name="CuadroTexto 243">
            <a:extLst>
              <a:ext uri="{FF2B5EF4-FFF2-40B4-BE49-F238E27FC236}">
                <a16:creationId xmlns="" xmlns:a16="http://schemas.microsoft.com/office/drawing/2014/main" id="{A63B88B4-2275-4D1B-AF42-823683433767}"/>
              </a:ext>
            </a:extLst>
          </p:cNvPr>
          <p:cNvSpPr txBox="1"/>
          <p:nvPr/>
        </p:nvSpPr>
        <p:spPr>
          <a:xfrm>
            <a:off x="10069812" y="2356981"/>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Incumplimiento de la normatividad ambiental </a:t>
            </a:r>
            <a:r>
              <a:rPr lang="es-CO" sz="429" dirty="0" smtClean="0">
                <a:latin typeface="Arial" panose="020B0604020202020204" pitchFamily="34" charset="0"/>
                <a:cs typeface="Arial" panose="020B0604020202020204" pitchFamily="34" charset="0"/>
              </a:rPr>
              <a:t>.</a:t>
            </a:r>
            <a:endParaRPr lang="es-CO" sz="429" dirty="0">
              <a:latin typeface="Arial" panose="020B0604020202020204" pitchFamily="34" charset="0"/>
              <a:cs typeface="Arial" panose="020B0604020202020204" pitchFamily="34" charset="0"/>
            </a:endParaRPr>
          </a:p>
        </p:txBody>
      </p:sp>
      <p:sp>
        <p:nvSpPr>
          <p:cNvPr id="214" name="CuadroTexto 112"/>
          <p:cNvSpPr txBox="1"/>
          <p:nvPr/>
        </p:nvSpPr>
        <p:spPr>
          <a:xfrm rot="16200004">
            <a:off x="318798" y="1810082"/>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218" name="CuadroTexto 112"/>
          <p:cNvSpPr txBox="1"/>
          <p:nvPr/>
        </p:nvSpPr>
        <p:spPr>
          <a:xfrm rot="16200004">
            <a:off x="209260" y="4400246"/>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
        <p:nvSpPr>
          <p:cNvPr id="221" name="CuadroTexto 220"/>
          <p:cNvSpPr txBox="1"/>
          <p:nvPr/>
        </p:nvSpPr>
        <p:spPr>
          <a:xfrm>
            <a:off x="1633042" y="242118"/>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DISPOSICION FINAL </a:t>
            </a:r>
            <a:endParaRPr lang="es-CO" sz="1200" dirty="0">
              <a:latin typeface="Arial" panose="020B0604020202020204" pitchFamily="34" charset="0"/>
              <a:cs typeface="Arial" panose="020B0604020202020204" pitchFamily="34" charset="0"/>
            </a:endParaRPr>
          </a:p>
        </p:txBody>
      </p:sp>
      <p:sp>
        <p:nvSpPr>
          <p:cNvPr id="118" name="CuadroTexto 117">
            <a:extLst>
              <a:ext uri="{FF2B5EF4-FFF2-40B4-BE49-F238E27FC236}">
                <a16:creationId xmlns="" xmlns:a16="http://schemas.microsoft.com/office/drawing/2014/main" id="{916B76EB-BE8E-45BE-80B2-CAB2688A8C43}"/>
              </a:ext>
            </a:extLst>
          </p:cNvPr>
          <p:cNvSpPr txBox="1"/>
          <p:nvPr/>
        </p:nvSpPr>
        <p:spPr>
          <a:xfrm>
            <a:off x="8272305" y="1918037"/>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Deterioro  de la imagen del distrito y de la Unidad, por el inadecuado manejo del Relleno </a:t>
            </a:r>
            <a:endParaRPr lang="es-CO" sz="429" dirty="0">
              <a:latin typeface="Arial" panose="020B0604020202020204" pitchFamily="34" charset="0"/>
              <a:cs typeface="Arial" panose="020B0604020202020204" pitchFamily="34" charset="0"/>
            </a:endParaRPr>
          </a:p>
        </p:txBody>
      </p:sp>
      <p:sp>
        <p:nvSpPr>
          <p:cNvPr id="119" name="CuadroTexto 118">
            <a:extLst>
              <a:ext uri="{FF2B5EF4-FFF2-40B4-BE49-F238E27FC236}">
                <a16:creationId xmlns="" xmlns:a16="http://schemas.microsoft.com/office/drawing/2014/main" id="{916B76EB-BE8E-45BE-80B2-CAB2688A8C43}"/>
              </a:ext>
            </a:extLst>
          </p:cNvPr>
          <p:cNvSpPr txBox="1"/>
          <p:nvPr/>
        </p:nvSpPr>
        <p:spPr>
          <a:xfrm>
            <a:off x="7420217" y="1317044"/>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Altos costos de pago de tasas retributivas y sanciones </a:t>
            </a:r>
            <a:endParaRPr lang="es-CO" sz="429" dirty="0">
              <a:latin typeface="Arial" panose="020B0604020202020204" pitchFamily="34" charset="0"/>
              <a:cs typeface="Arial" panose="020B0604020202020204" pitchFamily="34" charset="0"/>
            </a:endParaRPr>
          </a:p>
        </p:txBody>
      </p:sp>
      <p:sp>
        <p:nvSpPr>
          <p:cNvPr id="120" name="CuadroTexto 119">
            <a:extLst>
              <a:ext uri="{FF2B5EF4-FFF2-40B4-BE49-F238E27FC236}">
                <a16:creationId xmlns="" xmlns:a16="http://schemas.microsoft.com/office/drawing/2014/main" id="{916B76EB-BE8E-45BE-80B2-CAB2688A8C43}"/>
              </a:ext>
            </a:extLst>
          </p:cNvPr>
          <p:cNvSpPr txBox="1"/>
          <p:nvPr/>
        </p:nvSpPr>
        <p:spPr>
          <a:xfrm>
            <a:off x="7420217" y="1803348"/>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Incumplimiento de la Sentencia del Rio de </a:t>
            </a:r>
            <a:r>
              <a:rPr lang="es-ES" sz="429" dirty="0" smtClean="0">
                <a:latin typeface="Arial" panose="020B0604020202020204" pitchFamily="34" charset="0"/>
                <a:cs typeface="Arial" panose="020B0604020202020204" pitchFamily="34" charset="0"/>
              </a:rPr>
              <a:t>Bogotá </a:t>
            </a:r>
            <a:endParaRPr lang="es-CO" sz="429" dirty="0">
              <a:latin typeface="Arial" panose="020B0604020202020204" pitchFamily="34" charset="0"/>
              <a:cs typeface="Arial" panose="020B0604020202020204" pitchFamily="34" charset="0"/>
            </a:endParaRPr>
          </a:p>
        </p:txBody>
      </p:sp>
      <p:sp>
        <p:nvSpPr>
          <p:cNvPr id="121" name="CuadroTexto 120">
            <a:extLst>
              <a:ext uri="{FF2B5EF4-FFF2-40B4-BE49-F238E27FC236}">
                <a16:creationId xmlns="" xmlns:a16="http://schemas.microsoft.com/office/drawing/2014/main" id="{916B76EB-BE8E-45BE-80B2-CAB2688A8C43}"/>
              </a:ext>
            </a:extLst>
          </p:cNvPr>
          <p:cNvSpPr txBox="1"/>
          <p:nvPr/>
        </p:nvSpPr>
        <p:spPr>
          <a:xfrm>
            <a:off x="8269310" y="1483535"/>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Baja credibilidad en las </a:t>
            </a:r>
            <a:r>
              <a:rPr lang="es-ES" sz="429" dirty="0" smtClean="0">
                <a:latin typeface="Arial" panose="020B0604020202020204" pitchFamily="34" charset="0"/>
                <a:cs typeface="Arial" panose="020B0604020202020204" pitchFamily="34" charset="0"/>
              </a:rPr>
              <a:t>políticas </a:t>
            </a:r>
            <a:r>
              <a:rPr lang="es-ES" sz="429" dirty="0">
                <a:latin typeface="Arial" panose="020B0604020202020204" pitchFamily="34" charset="0"/>
                <a:cs typeface="Arial" panose="020B0604020202020204" pitchFamily="34" charset="0"/>
              </a:rPr>
              <a:t>Distritales </a:t>
            </a:r>
            <a:endParaRPr lang="es-CO" sz="429" dirty="0">
              <a:latin typeface="Arial" panose="020B0604020202020204" pitchFamily="34" charset="0"/>
              <a:cs typeface="Arial" panose="020B0604020202020204" pitchFamily="34" charset="0"/>
            </a:endParaRPr>
          </a:p>
        </p:txBody>
      </p:sp>
      <p:sp>
        <p:nvSpPr>
          <p:cNvPr id="122" name="CuadroTexto 121">
            <a:extLst>
              <a:ext uri="{FF2B5EF4-FFF2-40B4-BE49-F238E27FC236}">
                <a16:creationId xmlns="" xmlns:a16="http://schemas.microsoft.com/office/drawing/2014/main" id="{916B76EB-BE8E-45BE-80B2-CAB2688A8C43}"/>
              </a:ext>
            </a:extLst>
          </p:cNvPr>
          <p:cNvSpPr txBox="1"/>
          <p:nvPr/>
        </p:nvSpPr>
        <p:spPr>
          <a:xfrm>
            <a:off x="9142266" y="1752409"/>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a:t>
            </a:r>
            <a:r>
              <a:rPr lang="es-ES" sz="429" dirty="0" smtClean="0">
                <a:latin typeface="Arial" panose="020B0604020202020204" pitchFamily="34" charset="0"/>
                <a:cs typeface="Arial" panose="020B0604020202020204" pitchFamily="34" charset="0"/>
              </a:rPr>
              <a:t>contaminación </a:t>
            </a:r>
            <a:r>
              <a:rPr lang="es-ES" sz="429" dirty="0">
                <a:latin typeface="Arial" panose="020B0604020202020204" pitchFamily="34" charset="0"/>
                <a:cs typeface="Arial" panose="020B0604020202020204" pitchFamily="34" charset="0"/>
              </a:rPr>
              <a:t>del Suelo y las aguas </a:t>
            </a:r>
            <a:r>
              <a:rPr lang="es-ES" sz="429" dirty="0" smtClean="0">
                <a:latin typeface="Arial" panose="020B0604020202020204" pitchFamily="34" charset="0"/>
                <a:cs typeface="Arial" panose="020B0604020202020204" pitchFamily="34" charset="0"/>
              </a:rPr>
              <a:t>subterráneas </a:t>
            </a:r>
            <a:endParaRPr lang="es-CO" sz="429" dirty="0">
              <a:latin typeface="Arial" panose="020B0604020202020204" pitchFamily="34" charset="0"/>
              <a:cs typeface="Arial" panose="020B0604020202020204" pitchFamily="34" charset="0"/>
            </a:endParaRPr>
          </a:p>
        </p:txBody>
      </p:sp>
      <p:sp>
        <p:nvSpPr>
          <p:cNvPr id="123" name="CuadroTexto 122">
            <a:extLst>
              <a:ext uri="{FF2B5EF4-FFF2-40B4-BE49-F238E27FC236}">
                <a16:creationId xmlns="" xmlns:a16="http://schemas.microsoft.com/office/drawing/2014/main" id="{916B76EB-BE8E-45BE-80B2-CAB2688A8C43}"/>
              </a:ext>
            </a:extLst>
          </p:cNvPr>
          <p:cNvSpPr txBox="1"/>
          <p:nvPr/>
        </p:nvSpPr>
        <p:spPr>
          <a:xfrm>
            <a:off x="9142266" y="907701"/>
            <a:ext cx="686302" cy="686726"/>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Afectación sobre  la vegetación , a la </a:t>
            </a:r>
            <a:r>
              <a:rPr lang="es-ES" sz="429" dirty="0" smtClean="0">
                <a:latin typeface="Arial" panose="020B0604020202020204" pitchFamily="34" charset="0"/>
                <a:cs typeface="Arial" panose="020B0604020202020204" pitchFamily="34" charset="0"/>
              </a:rPr>
              <a:t>disminución </a:t>
            </a:r>
            <a:r>
              <a:rPr lang="es-ES" sz="429" dirty="0">
                <a:latin typeface="Arial" panose="020B0604020202020204" pitchFamily="34" charset="0"/>
                <a:cs typeface="Arial" panose="020B0604020202020204" pitchFamily="34" charset="0"/>
              </a:rPr>
              <a:t>de las especies presentes, y también a la acumulación de contaminantes en las plantas.</a:t>
            </a:r>
            <a:endParaRPr lang="es-CO" sz="429" dirty="0">
              <a:latin typeface="Arial" panose="020B0604020202020204" pitchFamily="34" charset="0"/>
              <a:cs typeface="Arial" panose="020B0604020202020204" pitchFamily="34" charset="0"/>
            </a:endParaRPr>
          </a:p>
        </p:txBody>
      </p:sp>
      <p:sp>
        <p:nvSpPr>
          <p:cNvPr id="127" name="CuadroTexto 126">
            <a:extLst>
              <a:ext uri="{FF2B5EF4-FFF2-40B4-BE49-F238E27FC236}">
                <a16:creationId xmlns="" xmlns:a16="http://schemas.microsoft.com/office/drawing/2014/main" id="{916B76EB-BE8E-45BE-80B2-CAB2688A8C43}"/>
              </a:ext>
            </a:extLst>
          </p:cNvPr>
          <p:cNvSpPr txBox="1"/>
          <p:nvPr/>
        </p:nvSpPr>
        <p:spPr>
          <a:xfrm>
            <a:off x="10055795" y="1251142"/>
            <a:ext cx="686302" cy="488595"/>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Afectación </a:t>
            </a:r>
            <a:r>
              <a:rPr lang="es-ES" sz="429" dirty="0">
                <a:latin typeface="Arial" panose="020B0604020202020204" pitchFamily="34" charset="0"/>
                <a:cs typeface="Arial" panose="020B0604020202020204" pitchFamily="34" charset="0"/>
              </a:rPr>
              <a:t>al ambiente y Comunidad en general aledaña a la zona donde se disponga </a:t>
            </a:r>
            <a:endParaRPr lang="es-CO" sz="429" dirty="0">
              <a:latin typeface="Arial" panose="020B0604020202020204" pitchFamily="34" charset="0"/>
              <a:cs typeface="Arial" panose="020B0604020202020204" pitchFamily="34" charset="0"/>
            </a:endParaRPr>
          </a:p>
        </p:txBody>
      </p:sp>
      <p:sp>
        <p:nvSpPr>
          <p:cNvPr id="128" name="CuadroTexto 127">
            <a:extLst>
              <a:ext uri="{FF2B5EF4-FFF2-40B4-BE49-F238E27FC236}">
                <a16:creationId xmlns="" xmlns:a16="http://schemas.microsoft.com/office/drawing/2014/main" id="{916B76EB-BE8E-45BE-80B2-CAB2688A8C43}"/>
              </a:ext>
            </a:extLst>
          </p:cNvPr>
          <p:cNvSpPr txBox="1"/>
          <p:nvPr/>
        </p:nvSpPr>
        <p:spPr>
          <a:xfrm>
            <a:off x="10066941" y="1920230"/>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Incremento en pago de sanciones al distrito </a:t>
            </a:r>
            <a:endParaRPr lang="es-CO" sz="429" dirty="0">
              <a:latin typeface="Arial" panose="020B0604020202020204" pitchFamily="34" charset="0"/>
              <a:cs typeface="Arial" panose="020B0604020202020204" pitchFamily="34" charset="0"/>
            </a:endParaRPr>
          </a:p>
        </p:txBody>
      </p:sp>
      <p:sp>
        <p:nvSpPr>
          <p:cNvPr id="129" name="CuadroTexto 128">
            <a:extLst>
              <a:ext uri="{FF2B5EF4-FFF2-40B4-BE49-F238E27FC236}">
                <a16:creationId xmlns="" xmlns:a16="http://schemas.microsoft.com/office/drawing/2014/main" id="{9424D3C5-E758-4F7D-84A4-5CC249F2CD6F}"/>
              </a:ext>
            </a:extLst>
          </p:cNvPr>
          <p:cNvSpPr txBox="1"/>
          <p:nvPr/>
        </p:nvSpPr>
        <p:spPr>
          <a:xfrm>
            <a:off x="10896214" y="4016197"/>
            <a:ext cx="104622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Baja vida </a:t>
            </a:r>
            <a:r>
              <a:rPr lang="es-ES" sz="429" dirty="0" smtClean="0">
                <a:latin typeface="Arial" panose="020B0604020202020204" pitchFamily="34" charset="0"/>
                <a:cs typeface="Arial" panose="020B0604020202020204" pitchFamily="34" charset="0"/>
              </a:rPr>
              <a:t>útil </a:t>
            </a:r>
            <a:r>
              <a:rPr lang="es-ES" sz="429" dirty="0">
                <a:latin typeface="Arial" panose="020B0604020202020204" pitchFamily="34" charset="0"/>
                <a:cs typeface="Arial" panose="020B0604020202020204" pitchFamily="34" charset="0"/>
              </a:rPr>
              <a:t>del Relleno Sanitario, debido  a la Resolución 1351 de 2014, donde se establece que  la Licencia Ambiental actual para el Relleno  tiene una  vigencia  menor a dos años.</a:t>
            </a:r>
            <a:endParaRPr lang="es-CO" sz="429" dirty="0">
              <a:latin typeface="Arial" panose="020B0604020202020204" pitchFamily="34" charset="0"/>
              <a:cs typeface="Arial" panose="020B0604020202020204" pitchFamily="34" charset="0"/>
            </a:endParaRPr>
          </a:p>
        </p:txBody>
      </p:sp>
      <p:sp>
        <p:nvSpPr>
          <p:cNvPr id="130" name="CuadroTexto 129">
            <a:extLst>
              <a:ext uri="{FF2B5EF4-FFF2-40B4-BE49-F238E27FC236}">
                <a16:creationId xmlns="" xmlns:a16="http://schemas.microsoft.com/office/drawing/2014/main" id="{9424D3C5-E758-4F7D-84A4-5CC249F2CD6F}"/>
              </a:ext>
            </a:extLst>
          </p:cNvPr>
          <p:cNvSpPr txBox="1"/>
          <p:nvPr/>
        </p:nvSpPr>
        <p:spPr>
          <a:xfrm>
            <a:off x="8654143" y="5244250"/>
            <a:ext cx="1086805" cy="290464"/>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Insuficiencia </a:t>
            </a:r>
            <a:r>
              <a:rPr lang="es-ES" sz="429" dirty="0">
                <a:latin typeface="Arial" panose="020B0604020202020204" pitchFamily="34" charset="0"/>
                <a:cs typeface="Arial" panose="020B0604020202020204" pitchFamily="34" charset="0"/>
              </a:rPr>
              <a:t>en Unidades, equipos e insumos para operación del sistema de Tratamiento de Lixiviados.. .</a:t>
            </a:r>
            <a:endParaRPr lang="es-CO" sz="429" dirty="0">
              <a:latin typeface="Arial" panose="020B0604020202020204" pitchFamily="34" charset="0"/>
              <a:cs typeface="Arial" panose="020B0604020202020204" pitchFamily="34" charset="0"/>
            </a:endParaRPr>
          </a:p>
        </p:txBody>
      </p:sp>
      <p:sp>
        <p:nvSpPr>
          <p:cNvPr id="131" name="CuadroTexto 130">
            <a:extLst>
              <a:ext uri="{FF2B5EF4-FFF2-40B4-BE49-F238E27FC236}">
                <a16:creationId xmlns="" xmlns:a16="http://schemas.microsoft.com/office/drawing/2014/main" id="{9424D3C5-E758-4F7D-84A4-5CC249F2CD6F}"/>
              </a:ext>
            </a:extLst>
          </p:cNvPr>
          <p:cNvSpPr txBox="1"/>
          <p:nvPr/>
        </p:nvSpPr>
        <p:spPr>
          <a:xfrm>
            <a:off x="9790353" y="5211228"/>
            <a:ext cx="1021795"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 uso de </a:t>
            </a:r>
            <a:r>
              <a:rPr lang="es-ES" sz="429" dirty="0" smtClean="0">
                <a:latin typeface="Arial" panose="020B0604020202020204" pitchFamily="34" charset="0"/>
                <a:cs typeface="Arial" panose="020B0604020202020204" pitchFamily="34" charset="0"/>
              </a:rPr>
              <a:t>tecnologías térmicas </a:t>
            </a:r>
            <a:r>
              <a:rPr lang="es-ES" sz="429" dirty="0">
                <a:latin typeface="Arial" panose="020B0604020202020204" pitchFamily="34" charset="0"/>
                <a:cs typeface="Arial" panose="020B0604020202020204" pitchFamily="34" charset="0"/>
              </a:rPr>
              <a:t>y/o similares aplicables para tratamiento de Lixiviados  que sean sostenible financieramente </a:t>
            </a:r>
            <a:endParaRPr lang="es-CO" sz="429" dirty="0">
              <a:latin typeface="Arial" panose="020B0604020202020204" pitchFamily="34" charset="0"/>
              <a:cs typeface="Arial" panose="020B0604020202020204" pitchFamily="34" charset="0"/>
            </a:endParaRPr>
          </a:p>
        </p:txBody>
      </p:sp>
      <p:sp>
        <p:nvSpPr>
          <p:cNvPr id="132" name="CuadroTexto 131">
            <a:extLst>
              <a:ext uri="{FF2B5EF4-FFF2-40B4-BE49-F238E27FC236}">
                <a16:creationId xmlns="" xmlns:a16="http://schemas.microsoft.com/office/drawing/2014/main" id="{9424D3C5-E758-4F7D-84A4-5CC249F2CD6F}"/>
              </a:ext>
            </a:extLst>
          </p:cNvPr>
          <p:cNvSpPr txBox="1"/>
          <p:nvPr/>
        </p:nvSpPr>
        <p:spPr>
          <a:xfrm>
            <a:off x="8846174" y="5684662"/>
            <a:ext cx="686302"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 uso de </a:t>
            </a:r>
            <a:r>
              <a:rPr lang="es-ES" sz="429" dirty="0" smtClean="0">
                <a:latin typeface="Arial" panose="020B0604020202020204" pitchFamily="34" charset="0"/>
                <a:cs typeface="Arial" panose="020B0604020202020204" pitchFamily="34" charset="0"/>
              </a:rPr>
              <a:t>tecnologías térmicas   </a:t>
            </a:r>
            <a:r>
              <a:rPr lang="es-ES" sz="429" dirty="0">
                <a:latin typeface="Arial" panose="020B0604020202020204" pitchFamily="34" charset="0"/>
                <a:cs typeface="Arial" panose="020B0604020202020204" pitchFamily="34" charset="0"/>
              </a:rPr>
              <a:t>aplicables para tratamiento de Lixiviados  que sean sostenible financieramente </a:t>
            </a:r>
            <a:endParaRPr lang="es-CO" sz="429" dirty="0">
              <a:latin typeface="Arial" panose="020B0604020202020204" pitchFamily="34" charset="0"/>
              <a:cs typeface="Arial" panose="020B0604020202020204" pitchFamily="34" charset="0"/>
            </a:endParaRPr>
          </a:p>
        </p:txBody>
      </p:sp>
      <p:sp>
        <p:nvSpPr>
          <p:cNvPr id="133" name="CuadroTexto 132">
            <a:extLst>
              <a:ext uri="{FF2B5EF4-FFF2-40B4-BE49-F238E27FC236}">
                <a16:creationId xmlns="" xmlns:a16="http://schemas.microsoft.com/office/drawing/2014/main" id="{9424D3C5-E758-4F7D-84A4-5CC249F2CD6F}"/>
              </a:ext>
            </a:extLst>
          </p:cNvPr>
          <p:cNvSpPr txBox="1"/>
          <p:nvPr/>
        </p:nvSpPr>
        <p:spPr>
          <a:xfrm>
            <a:off x="9816410" y="5699941"/>
            <a:ext cx="995737"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Bajos niveles de vigilancia </a:t>
            </a:r>
            <a:r>
              <a:rPr lang="es-ES" sz="429" dirty="0" smtClean="0">
                <a:latin typeface="Arial" panose="020B0604020202020204" pitchFamily="34" charset="0"/>
                <a:cs typeface="Arial" panose="020B0604020202020204" pitchFamily="34" charset="0"/>
              </a:rPr>
              <a:t>tecnológica </a:t>
            </a:r>
            <a:r>
              <a:rPr lang="es-ES" sz="429" dirty="0">
                <a:latin typeface="Arial" panose="020B0604020202020204" pitchFamily="34" charset="0"/>
                <a:cs typeface="Arial" panose="020B0604020202020204" pitchFamily="34" charset="0"/>
              </a:rPr>
              <a:t>de Alternativas  </a:t>
            </a:r>
            <a:r>
              <a:rPr lang="es-ES" sz="429" dirty="0" smtClean="0">
                <a:latin typeface="Arial" panose="020B0604020202020204" pitchFamily="34" charset="0"/>
                <a:cs typeface="Arial" panose="020B0604020202020204" pitchFamily="34" charset="0"/>
              </a:rPr>
              <a:t>térmicas  </a:t>
            </a:r>
            <a:r>
              <a:rPr lang="es-ES" sz="429" dirty="0">
                <a:latin typeface="Arial" panose="020B0604020202020204" pitchFamily="34" charset="0"/>
                <a:cs typeface="Arial" panose="020B0604020202020204" pitchFamily="34" charset="0"/>
              </a:rPr>
              <a:t>para tratamiento de </a:t>
            </a:r>
            <a:r>
              <a:rPr lang="es-ES" sz="429" dirty="0" smtClean="0">
                <a:latin typeface="Arial" panose="020B0604020202020204" pitchFamily="34" charset="0"/>
                <a:cs typeface="Arial" panose="020B0604020202020204" pitchFamily="34" charset="0"/>
              </a:rPr>
              <a:t>residuos  </a:t>
            </a:r>
            <a:r>
              <a:rPr lang="es-ES" sz="429" dirty="0">
                <a:latin typeface="Arial" panose="020B0604020202020204" pitchFamily="34" charset="0"/>
                <a:cs typeface="Arial" panose="020B0604020202020204" pitchFamily="34" charset="0"/>
              </a:rPr>
              <a:t>de Lixiviados  y la forma de aplicarlas en el distrito. .</a:t>
            </a:r>
            <a:endParaRPr lang="es-CO" sz="429" dirty="0">
              <a:latin typeface="Arial" panose="020B0604020202020204" pitchFamily="34" charset="0"/>
              <a:cs typeface="Arial" panose="020B0604020202020204" pitchFamily="34" charset="0"/>
            </a:endParaRPr>
          </a:p>
        </p:txBody>
      </p:sp>
      <p:sp>
        <p:nvSpPr>
          <p:cNvPr id="134" name="CuadroTexto 133">
            <a:extLst>
              <a:ext uri="{FF2B5EF4-FFF2-40B4-BE49-F238E27FC236}">
                <a16:creationId xmlns="" xmlns:a16="http://schemas.microsoft.com/office/drawing/2014/main" id="{9424D3C5-E758-4F7D-84A4-5CC249F2CD6F}"/>
              </a:ext>
            </a:extLst>
          </p:cNvPr>
          <p:cNvSpPr txBox="1"/>
          <p:nvPr/>
        </p:nvSpPr>
        <p:spPr>
          <a:xfrm>
            <a:off x="8839978" y="6376457"/>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No se cumplen con la </a:t>
            </a:r>
            <a:r>
              <a:rPr lang="es-ES" sz="429" dirty="0" smtClean="0">
                <a:latin typeface="Arial" panose="020B0604020202020204" pitchFamily="34" charset="0"/>
                <a:cs typeface="Arial" panose="020B0604020202020204" pitchFamily="34" charset="0"/>
              </a:rPr>
              <a:t>regimentación </a:t>
            </a:r>
            <a:r>
              <a:rPr lang="es-ES" sz="429" dirty="0">
                <a:latin typeface="Arial" panose="020B0604020202020204" pitchFamily="34" charset="0"/>
                <a:cs typeface="Arial" panose="020B0604020202020204" pitchFamily="34" charset="0"/>
              </a:rPr>
              <a:t>en materia de vertimiento.</a:t>
            </a:r>
            <a:endParaRPr lang="es-CO" sz="429" dirty="0">
              <a:latin typeface="Arial" panose="020B0604020202020204" pitchFamily="34" charset="0"/>
              <a:cs typeface="Arial" panose="020B0604020202020204" pitchFamily="34" charset="0"/>
            </a:endParaRPr>
          </a:p>
        </p:txBody>
      </p:sp>
      <p:sp>
        <p:nvSpPr>
          <p:cNvPr id="135" name="CuadroTexto 134">
            <a:extLst>
              <a:ext uri="{FF2B5EF4-FFF2-40B4-BE49-F238E27FC236}">
                <a16:creationId xmlns="" xmlns:a16="http://schemas.microsoft.com/office/drawing/2014/main" id="{9424D3C5-E758-4F7D-84A4-5CC249F2CD6F}"/>
              </a:ext>
            </a:extLst>
          </p:cNvPr>
          <p:cNvSpPr txBox="1"/>
          <p:nvPr/>
        </p:nvSpPr>
        <p:spPr>
          <a:xfrm>
            <a:off x="9862468" y="6260075"/>
            <a:ext cx="898295"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Deficiencias en el mantenimiento de </a:t>
            </a:r>
            <a:r>
              <a:rPr lang="es-ES" sz="429" dirty="0" smtClean="0">
                <a:latin typeface="Arial" panose="020B0604020202020204" pitchFamily="34" charset="0"/>
                <a:cs typeface="Arial" panose="020B0604020202020204" pitchFamily="34" charset="0"/>
              </a:rPr>
              <a:t>infraestructura, </a:t>
            </a:r>
            <a:r>
              <a:rPr lang="es-ES" sz="429" dirty="0">
                <a:latin typeface="Arial" panose="020B0604020202020204" pitchFamily="34" charset="0"/>
                <a:cs typeface="Arial" panose="020B0604020202020204" pitchFamily="34" charset="0"/>
              </a:rPr>
              <a:t>maquinaria y equipos en RSDJ</a:t>
            </a:r>
            <a:endParaRPr lang="es-CO" sz="429" dirty="0">
              <a:latin typeface="Arial" panose="020B0604020202020204" pitchFamily="34" charset="0"/>
              <a:cs typeface="Arial" panose="020B0604020202020204" pitchFamily="34" charset="0"/>
            </a:endParaRPr>
          </a:p>
        </p:txBody>
      </p:sp>
      <p:sp>
        <p:nvSpPr>
          <p:cNvPr id="136" name="CuadroTexto 135">
            <a:extLst>
              <a:ext uri="{FF2B5EF4-FFF2-40B4-BE49-F238E27FC236}">
                <a16:creationId xmlns="" xmlns:a16="http://schemas.microsoft.com/office/drawing/2014/main" id="{9424D3C5-E758-4F7D-84A4-5CC249F2CD6F}"/>
              </a:ext>
            </a:extLst>
          </p:cNvPr>
          <p:cNvSpPr txBox="1"/>
          <p:nvPr/>
        </p:nvSpPr>
        <p:spPr>
          <a:xfrm>
            <a:off x="10884263" y="5159780"/>
            <a:ext cx="104622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Ausencia   de estudios y diseños definitivos  para </a:t>
            </a:r>
            <a:r>
              <a:rPr lang="es-ES" sz="429" dirty="0" smtClean="0">
                <a:latin typeface="Arial" panose="020B0604020202020204" pitchFamily="34" charset="0"/>
                <a:cs typeface="Arial" panose="020B0604020202020204" pitchFamily="34" charset="0"/>
              </a:rPr>
              <a:t>construcción </a:t>
            </a:r>
            <a:r>
              <a:rPr lang="es-ES" sz="429" dirty="0">
                <a:latin typeface="Arial" panose="020B0604020202020204" pitchFamily="34" charset="0"/>
                <a:cs typeface="Arial" panose="020B0604020202020204" pitchFamily="34" charset="0"/>
              </a:rPr>
              <a:t>de celdas futuras y Obtención de Licencia Ambiental </a:t>
            </a:r>
            <a:endParaRPr lang="es-CO" sz="429" dirty="0">
              <a:latin typeface="Arial" panose="020B0604020202020204" pitchFamily="34" charset="0"/>
              <a:cs typeface="Arial" panose="020B0604020202020204" pitchFamily="34" charset="0"/>
            </a:endParaRPr>
          </a:p>
        </p:txBody>
      </p:sp>
      <p:sp>
        <p:nvSpPr>
          <p:cNvPr id="137" name="CuadroTexto 136">
            <a:extLst>
              <a:ext uri="{FF2B5EF4-FFF2-40B4-BE49-F238E27FC236}">
                <a16:creationId xmlns="" xmlns:a16="http://schemas.microsoft.com/office/drawing/2014/main" id="{9424D3C5-E758-4F7D-84A4-5CC249F2CD6F}"/>
              </a:ext>
            </a:extLst>
          </p:cNvPr>
          <p:cNvSpPr txBox="1"/>
          <p:nvPr/>
        </p:nvSpPr>
        <p:spPr>
          <a:xfrm>
            <a:off x="10884263" y="4617003"/>
            <a:ext cx="104622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Inadecuada </a:t>
            </a:r>
            <a:r>
              <a:rPr lang="es-ES" sz="429" dirty="0" smtClean="0">
                <a:latin typeface="Arial" panose="020B0604020202020204" pitchFamily="34" charset="0"/>
                <a:cs typeface="Arial" panose="020B0604020202020204" pitchFamily="34" charset="0"/>
              </a:rPr>
              <a:t>planeación </a:t>
            </a:r>
            <a:r>
              <a:rPr lang="es-ES" sz="429" dirty="0">
                <a:latin typeface="Arial" panose="020B0604020202020204" pitchFamily="34" charset="0"/>
                <a:cs typeface="Arial" panose="020B0604020202020204" pitchFamily="34" charset="0"/>
              </a:rPr>
              <a:t>para realizar los estudios y diseños definitivos  y la </a:t>
            </a:r>
            <a:r>
              <a:rPr lang="es-ES" sz="429" dirty="0" smtClean="0">
                <a:latin typeface="Arial" panose="020B0604020202020204" pitchFamily="34" charset="0"/>
                <a:cs typeface="Arial" panose="020B0604020202020204" pitchFamily="34" charset="0"/>
              </a:rPr>
              <a:t>obtención </a:t>
            </a:r>
            <a:r>
              <a:rPr lang="es-ES" sz="429" dirty="0">
                <a:latin typeface="Arial" panose="020B0604020202020204" pitchFamily="34" charset="0"/>
                <a:cs typeface="Arial" panose="020B0604020202020204" pitchFamily="34" charset="0"/>
              </a:rPr>
              <a:t>de la licencia ambiental , para </a:t>
            </a:r>
            <a:r>
              <a:rPr lang="es-ES" sz="429" dirty="0" smtClean="0">
                <a:latin typeface="Arial" panose="020B0604020202020204" pitchFamily="34" charset="0"/>
                <a:cs typeface="Arial" panose="020B0604020202020204" pitchFamily="34" charset="0"/>
              </a:rPr>
              <a:t>ampliación </a:t>
            </a:r>
            <a:r>
              <a:rPr lang="es-ES" sz="429" dirty="0">
                <a:latin typeface="Arial" panose="020B0604020202020204" pitchFamily="34" charset="0"/>
                <a:cs typeface="Arial" panose="020B0604020202020204" pitchFamily="34" charset="0"/>
              </a:rPr>
              <a:t>de vida </a:t>
            </a:r>
            <a:r>
              <a:rPr lang="es-ES" sz="429" dirty="0" smtClean="0">
                <a:latin typeface="Arial" panose="020B0604020202020204" pitchFamily="34" charset="0"/>
                <a:cs typeface="Arial" panose="020B0604020202020204" pitchFamily="34" charset="0"/>
              </a:rPr>
              <a:t>útil </a:t>
            </a:r>
            <a:r>
              <a:rPr lang="es-ES" sz="429" dirty="0">
                <a:latin typeface="Arial" panose="020B0604020202020204" pitchFamily="34" charset="0"/>
                <a:cs typeface="Arial" panose="020B0604020202020204" pitchFamily="34" charset="0"/>
              </a:rPr>
              <a:t>del relleno.</a:t>
            </a:r>
            <a:endParaRPr lang="es-CO" sz="429" dirty="0">
              <a:latin typeface="Arial" panose="020B0604020202020204" pitchFamily="34" charset="0"/>
              <a:cs typeface="Arial" panose="020B0604020202020204" pitchFamily="34" charset="0"/>
            </a:endParaRPr>
          </a:p>
        </p:txBody>
      </p:sp>
      <p:cxnSp>
        <p:nvCxnSpPr>
          <p:cNvPr id="3" name="Conector recto 2"/>
          <p:cNvCxnSpPr/>
          <p:nvPr/>
        </p:nvCxnSpPr>
        <p:spPr>
          <a:xfrm>
            <a:off x="1661148" y="3841534"/>
            <a:ext cx="9746226" cy="23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5" idx="0"/>
          </p:cNvCxnSpPr>
          <p:nvPr/>
        </p:nvCxnSpPr>
        <p:spPr>
          <a:xfrm flipV="1">
            <a:off x="1673099" y="3840480"/>
            <a:ext cx="0" cy="1614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42" idx="0"/>
          </p:cNvCxnSpPr>
          <p:nvPr/>
        </p:nvCxnSpPr>
        <p:spPr>
          <a:xfrm flipV="1">
            <a:off x="2800427" y="3840480"/>
            <a:ext cx="0" cy="15149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6" idx="0"/>
          </p:cNvCxnSpPr>
          <p:nvPr/>
        </p:nvCxnSpPr>
        <p:spPr>
          <a:xfrm flipV="1">
            <a:off x="4010004" y="3840480"/>
            <a:ext cx="0" cy="1159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4" idx="0"/>
          </p:cNvCxnSpPr>
          <p:nvPr/>
        </p:nvCxnSpPr>
        <p:spPr>
          <a:xfrm flipH="1" flipV="1">
            <a:off x="5646653" y="3840480"/>
            <a:ext cx="12248" cy="18551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45" idx="0"/>
          </p:cNvCxnSpPr>
          <p:nvPr/>
        </p:nvCxnSpPr>
        <p:spPr>
          <a:xfrm flipV="1">
            <a:off x="7213832" y="3831586"/>
            <a:ext cx="0" cy="16556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7" idx="0"/>
          </p:cNvCxnSpPr>
          <p:nvPr/>
        </p:nvCxnSpPr>
        <p:spPr>
          <a:xfrm flipH="1" flipV="1">
            <a:off x="9176166" y="3840480"/>
            <a:ext cx="26319" cy="1476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stCxn id="129" idx="0"/>
          </p:cNvCxnSpPr>
          <p:nvPr/>
        </p:nvCxnSpPr>
        <p:spPr>
          <a:xfrm flipH="1" flipV="1">
            <a:off x="11394654" y="3837676"/>
            <a:ext cx="24671" cy="17852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a:stCxn id="41" idx="0"/>
            <a:endCxn id="54" idx="2"/>
          </p:cNvCxnSpPr>
          <p:nvPr/>
        </p:nvCxnSpPr>
        <p:spPr>
          <a:xfrm flipH="1" flipV="1">
            <a:off x="1673099" y="5672373"/>
            <a:ext cx="4805" cy="22521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Conector recto de flecha 447"/>
          <p:cNvCxnSpPr>
            <a:stCxn id="54" idx="0"/>
            <a:endCxn id="47" idx="2"/>
          </p:cNvCxnSpPr>
          <p:nvPr/>
        </p:nvCxnSpPr>
        <p:spPr>
          <a:xfrm flipV="1">
            <a:off x="1673099" y="5156696"/>
            <a:ext cx="9610" cy="22521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2" name="Conector recto de flecha 451"/>
          <p:cNvCxnSpPr>
            <a:stCxn id="47" idx="0"/>
            <a:endCxn id="5" idx="2"/>
          </p:cNvCxnSpPr>
          <p:nvPr/>
        </p:nvCxnSpPr>
        <p:spPr>
          <a:xfrm flipH="1" flipV="1">
            <a:off x="1673099" y="4424480"/>
            <a:ext cx="9610" cy="17757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9" name="Conector recto de flecha 468"/>
          <p:cNvCxnSpPr>
            <a:stCxn id="55" idx="0"/>
            <a:endCxn id="48" idx="2"/>
          </p:cNvCxnSpPr>
          <p:nvPr/>
        </p:nvCxnSpPr>
        <p:spPr>
          <a:xfrm flipH="1" flipV="1">
            <a:off x="2811355" y="5438534"/>
            <a:ext cx="3422" cy="21320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1" name="Conector recto de flecha 470"/>
          <p:cNvCxnSpPr>
            <a:stCxn id="48" idx="0"/>
            <a:endCxn id="56" idx="2"/>
          </p:cNvCxnSpPr>
          <p:nvPr/>
        </p:nvCxnSpPr>
        <p:spPr>
          <a:xfrm flipV="1">
            <a:off x="2811355" y="4851414"/>
            <a:ext cx="5171" cy="16456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4" name="Conector recto de flecha 473"/>
          <p:cNvCxnSpPr>
            <a:stCxn id="56" idx="0"/>
            <a:endCxn id="42" idx="2"/>
          </p:cNvCxnSpPr>
          <p:nvPr/>
        </p:nvCxnSpPr>
        <p:spPr>
          <a:xfrm flipH="1" flipV="1">
            <a:off x="2800427" y="4282439"/>
            <a:ext cx="16099" cy="1464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6" name="Conector recto de flecha 475"/>
          <p:cNvCxnSpPr>
            <a:stCxn id="49" idx="0"/>
            <a:endCxn id="43" idx="2"/>
          </p:cNvCxnSpPr>
          <p:nvPr/>
        </p:nvCxnSpPr>
        <p:spPr>
          <a:xfrm flipV="1">
            <a:off x="3997962" y="5053744"/>
            <a:ext cx="2669" cy="14921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9" name="Conector recto de flecha 478"/>
          <p:cNvCxnSpPr>
            <a:stCxn id="43" idx="0"/>
            <a:endCxn id="6" idx="2"/>
          </p:cNvCxnSpPr>
          <p:nvPr/>
        </p:nvCxnSpPr>
        <p:spPr>
          <a:xfrm flipV="1">
            <a:off x="4000631" y="4445032"/>
            <a:ext cx="9373" cy="12011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1" name="Conector recto de flecha 480"/>
          <p:cNvCxnSpPr>
            <a:stCxn id="50" idx="0"/>
          </p:cNvCxnSpPr>
          <p:nvPr/>
        </p:nvCxnSpPr>
        <p:spPr>
          <a:xfrm flipV="1">
            <a:off x="5130720" y="4804631"/>
            <a:ext cx="0" cy="1658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3" name="Conector recto de flecha 482"/>
          <p:cNvCxnSpPr>
            <a:stCxn id="51" idx="0"/>
          </p:cNvCxnSpPr>
          <p:nvPr/>
        </p:nvCxnSpPr>
        <p:spPr>
          <a:xfrm flipV="1">
            <a:off x="6144239" y="4774992"/>
            <a:ext cx="0" cy="1780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Conector recto de flecha 484"/>
          <p:cNvCxnSpPr>
            <a:stCxn id="67" idx="0"/>
            <a:endCxn id="44" idx="2"/>
          </p:cNvCxnSpPr>
          <p:nvPr/>
        </p:nvCxnSpPr>
        <p:spPr>
          <a:xfrm flipV="1">
            <a:off x="5639770" y="4316457"/>
            <a:ext cx="19131" cy="1661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Conector recto de flecha 486"/>
          <p:cNvCxnSpPr>
            <a:stCxn id="52" idx="0"/>
            <a:endCxn id="45" idx="2"/>
          </p:cNvCxnSpPr>
          <p:nvPr/>
        </p:nvCxnSpPr>
        <p:spPr>
          <a:xfrm flipV="1">
            <a:off x="7203334" y="4485743"/>
            <a:ext cx="10498" cy="207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Conector recto de flecha 488"/>
          <p:cNvCxnSpPr>
            <a:stCxn id="76" idx="0"/>
            <a:endCxn id="46" idx="2"/>
          </p:cNvCxnSpPr>
          <p:nvPr/>
        </p:nvCxnSpPr>
        <p:spPr>
          <a:xfrm flipH="1" flipV="1">
            <a:off x="8294460" y="4649214"/>
            <a:ext cx="10809" cy="1663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Conector recto de flecha 497"/>
          <p:cNvCxnSpPr>
            <a:stCxn id="46" idx="0"/>
          </p:cNvCxnSpPr>
          <p:nvPr/>
        </p:nvCxnSpPr>
        <p:spPr>
          <a:xfrm flipH="1" flipV="1">
            <a:off x="8294459" y="4135428"/>
            <a:ext cx="1" cy="15727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0" name="Conector recto de flecha 499"/>
          <p:cNvCxnSpPr>
            <a:stCxn id="53" idx="0"/>
          </p:cNvCxnSpPr>
          <p:nvPr/>
        </p:nvCxnSpPr>
        <p:spPr>
          <a:xfrm flipH="1" flipV="1">
            <a:off x="9347574" y="4130742"/>
            <a:ext cx="18934" cy="14152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2" name="Conector recto de flecha 501"/>
          <p:cNvCxnSpPr>
            <a:stCxn id="69" idx="0"/>
          </p:cNvCxnSpPr>
          <p:nvPr/>
        </p:nvCxnSpPr>
        <p:spPr>
          <a:xfrm flipH="1" flipV="1">
            <a:off x="10301250" y="4146492"/>
            <a:ext cx="1" cy="886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4" name="Conector recto de flecha 503"/>
          <p:cNvCxnSpPr>
            <a:endCxn id="53" idx="2"/>
          </p:cNvCxnSpPr>
          <p:nvPr/>
        </p:nvCxnSpPr>
        <p:spPr>
          <a:xfrm flipV="1">
            <a:off x="9347574" y="4628777"/>
            <a:ext cx="18934" cy="1684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6" name="Conector recto de flecha 505"/>
          <p:cNvCxnSpPr>
            <a:endCxn id="69" idx="2"/>
          </p:cNvCxnSpPr>
          <p:nvPr/>
        </p:nvCxnSpPr>
        <p:spPr>
          <a:xfrm flipH="1" flipV="1">
            <a:off x="10301251" y="4657644"/>
            <a:ext cx="10364" cy="13962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8" name="Conector recto de flecha 507"/>
          <p:cNvCxnSpPr/>
          <p:nvPr/>
        </p:nvCxnSpPr>
        <p:spPr>
          <a:xfrm flipH="1" flipV="1">
            <a:off x="9347574" y="5046151"/>
            <a:ext cx="9467" cy="1811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0" name="Conector recto de flecha 509"/>
          <p:cNvCxnSpPr>
            <a:stCxn id="131" idx="0"/>
          </p:cNvCxnSpPr>
          <p:nvPr/>
        </p:nvCxnSpPr>
        <p:spPr>
          <a:xfrm flipH="1" flipV="1">
            <a:off x="10301250" y="5003477"/>
            <a:ext cx="1" cy="20775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a:stCxn id="134" idx="0"/>
            <a:endCxn id="132" idx="2"/>
          </p:cNvCxnSpPr>
          <p:nvPr/>
        </p:nvCxnSpPr>
        <p:spPr>
          <a:xfrm flipV="1">
            <a:off x="9183129" y="6239301"/>
            <a:ext cx="6196" cy="13715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135" idx="0"/>
            <a:endCxn id="133" idx="2"/>
          </p:cNvCxnSpPr>
          <p:nvPr/>
        </p:nvCxnSpPr>
        <p:spPr>
          <a:xfrm flipV="1">
            <a:off x="10311616" y="6188536"/>
            <a:ext cx="2663" cy="7153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stCxn id="132" idx="0"/>
            <a:endCxn id="130" idx="2"/>
          </p:cNvCxnSpPr>
          <p:nvPr/>
        </p:nvCxnSpPr>
        <p:spPr>
          <a:xfrm flipV="1">
            <a:off x="9189325" y="5534714"/>
            <a:ext cx="8221" cy="1499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stCxn id="133" idx="0"/>
            <a:endCxn id="131" idx="2"/>
          </p:cNvCxnSpPr>
          <p:nvPr/>
        </p:nvCxnSpPr>
        <p:spPr>
          <a:xfrm flipH="1" flipV="1">
            <a:off x="10301251" y="5567736"/>
            <a:ext cx="13028" cy="1322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a:stCxn id="136" idx="0"/>
            <a:endCxn id="137" idx="2"/>
          </p:cNvCxnSpPr>
          <p:nvPr/>
        </p:nvCxnSpPr>
        <p:spPr>
          <a:xfrm flipV="1">
            <a:off x="11407374" y="5039555"/>
            <a:ext cx="0" cy="12022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a:stCxn id="137" idx="0"/>
            <a:endCxn id="129" idx="2"/>
          </p:cNvCxnSpPr>
          <p:nvPr/>
        </p:nvCxnSpPr>
        <p:spPr>
          <a:xfrm flipV="1">
            <a:off x="11407374" y="4504792"/>
            <a:ext cx="11951" cy="11221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710197" y="3435717"/>
            <a:ext cx="8702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flipV="1">
            <a:off x="5639769" y="3413234"/>
            <a:ext cx="0" cy="101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ctor recto de flecha 90"/>
          <p:cNvCxnSpPr>
            <a:endCxn id="209" idx="2"/>
          </p:cNvCxnSpPr>
          <p:nvPr/>
        </p:nvCxnSpPr>
        <p:spPr>
          <a:xfrm flipV="1">
            <a:off x="1710197" y="3302706"/>
            <a:ext cx="0" cy="129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Conector recto de flecha 93"/>
          <p:cNvCxnSpPr>
            <a:endCxn id="212" idx="2"/>
          </p:cNvCxnSpPr>
          <p:nvPr/>
        </p:nvCxnSpPr>
        <p:spPr>
          <a:xfrm flipV="1">
            <a:off x="3389586" y="3285311"/>
            <a:ext cx="6824" cy="146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p:cNvCxnSpPr>
            <a:endCxn id="213" idx="2"/>
          </p:cNvCxnSpPr>
          <p:nvPr/>
        </p:nvCxnSpPr>
        <p:spPr>
          <a:xfrm flipH="1" flipV="1">
            <a:off x="4828248" y="3275311"/>
            <a:ext cx="12653" cy="146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ector recto de flecha 98"/>
          <p:cNvCxnSpPr>
            <a:endCxn id="216" idx="2"/>
          </p:cNvCxnSpPr>
          <p:nvPr/>
        </p:nvCxnSpPr>
        <p:spPr>
          <a:xfrm flipV="1">
            <a:off x="5982919" y="3198336"/>
            <a:ext cx="6885" cy="236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100"/>
          <p:cNvCxnSpPr>
            <a:endCxn id="219" idx="2"/>
          </p:cNvCxnSpPr>
          <p:nvPr/>
        </p:nvCxnSpPr>
        <p:spPr>
          <a:xfrm flipV="1">
            <a:off x="8244808" y="3232294"/>
            <a:ext cx="1" cy="199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p:cNvCxnSpPr>
            <a:endCxn id="220" idx="2"/>
          </p:cNvCxnSpPr>
          <p:nvPr/>
        </p:nvCxnSpPr>
        <p:spPr>
          <a:xfrm flipV="1">
            <a:off x="10400713" y="3252289"/>
            <a:ext cx="12250" cy="18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ector recto de flecha 104"/>
          <p:cNvCxnSpPr>
            <a:stCxn id="209" idx="0"/>
            <a:endCxn id="234" idx="2"/>
          </p:cNvCxnSpPr>
          <p:nvPr/>
        </p:nvCxnSpPr>
        <p:spPr>
          <a:xfrm flipV="1">
            <a:off x="1710197" y="2575169"/>
            <a:ext cx="0" cy="30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p:cNvCxnSpPr>
            <a:stCxn id="235" idx="0"/>
            <a:endCxn id="284" idx="2"/>
          </p:cNvCxnSpPr>
          <p:nvPr/>
        </p:nvCxnSpPr>
        <p:spPr>
          <a:xfrm flipV="1">
            <a:off x="3396410" y="1719992"/>
            <a:ext cx="9071" cy="34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p:cNvCxnSpPr>
            <a:stCxn id="212" idx="0"/>
            <a:endCxn id="235" idx="2"/>
          </p:cNvCxnSpPr>
          <p:nvPr/>
        </p:nvCxnSpPr>
        <p:spPr>
          <a:xfrm flipV="1">
            <a:off x="3396410" y="2616328"/>
            <a:ext cx="0" cy="246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p:cNvCxnSpPr>
            <a:stCxn id="213" idx="0"/>
            <a:endCxn id="236" idx="2"/>
          </p:cNvCxnSpPr>
          <p:nvPr/>
        </p:nvCxnSpPr>
        <p:spPr>
          <a:xfrm flipV="1">
            <a:off x="4828248" y="2584276"/>
            <a:ext cx="0" cy="26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Conector recto de flecha 115"/>
          <p:cNvCxnSpPr>
            <a:endCxn id="240" idx="2"/>
          </p:cNvCxnSpPr>
          <p:nvPr/>
        </p:nvCxnSpPr>
        <p:spPr>
          <a:xfrm flipV="1">
            <a:off x="6898194" y="2881295"/>
            <a:ext cx="9884" cy="195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Conector recto de flecha 138"/>
          <p:cNvCxnSpPr>
            <a:endCxn id="243" idx="2"/>
          </p:cNvCxnSpPr>
          <p:nvPr/>
        </p:nvCxnSpPr>
        <p:spPr>
          <a:xfrm flipV="1">
            <a:off x="7760568" y="2901980"/>
            <a:ext cx="4306" cy="18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Conector recto de flecha 140"/>
          <p:cNvCxnSpPr>
            <a:endCxn id="289" idx="2"/>
          </p:cNvCxnSpPr>
          <p:nvPr/>
        </p:nvCxnSpPr>
        <p:spPr>
          <a:xfrm flipV="1">
            <a:off x="8612461" y="2815251"/>
            <a:ext cx="0" cy="25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Conector recto de flecha 143"/>
          <p:cNvCxnSpPr>
            <a:endCxn id="290" idx="2"/>
          </p:cNvCxnSpPr>
          <p:nvPr/>
        </p:nvCxnSpPr>
        <p:spPr>
          <a:xfrm flipV="1">
            <a:off x="9491907" y="2865069"/>
            <a:ext cx="0" cy="20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Conector recto de flecha 145"/>
          <p:cNvCxnSpPr>
            <a:stCxn id="220" idx="0"/>
            <a:endCxn id="244" idx="2"/>
          </p:cNvCxnSpPr>
          <p:nvPr/>
        </p:nvCxnSpPr>
        <p:spPr>
          <a:xfrm flipV="1">
            <a:off x="10412963" y="2647445"/>
            <a:ext cx="0" cy="248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Conector recto de flecha 149"/>
          <p:cNvCxnSpPr>
            <a:stCxn id="244" idx="0"/>
            <a:endCxn id="128" idx="2"/>
          </p:cNvCxnSpPr>
          <p:nvPr/>
        </p:nvCxnSpPr>
        <p:spPr>
          <a:xfrm flipH="1" flipV="1">
            <a:off x="10410092" y="2210694"/>
            <a:ext cx="2871" cy="146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Conector recto de flecha 152"/>
          <p:cNvCxnSpPr>
            <a:stCxn id="128" idx="0"/>
            <a:endCxn id="127" idx="2"/>
          </p:cNvCxnSpPr>
          <p:nvPr/>
        </p:nvCxnSpPr>
        <p:spPr>
          <a:xfrm flipH="1" flipV="1">
            <a:off x="10398946" y="1739737"/>
            <a:ext cx="11146" cy="18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Conector recto de flecha 155"/>
          <p:cNvCxnSpPr>
            <a:stCxn id="243" idx="0"/>
            <a:endCxn id="120" idx="2"/>
          </p:cNvCxnSpPr>
          <p:nvPr/>
        </p:nvCxnSpPr>
        <p:spPr>
          <a:xfrm flipH="1" flipV="1">
            <a:off x="7763368" y="2093812"/>
            <a:ext cx="1506" cy="121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Conector recto de flecha 158"/>
          <p:cNvCxnSpPr>
            <a:stCxn id="120" idx="0"/>
            <a:endCxn id="119" idx="2"/>
          </p:cNvCxnSpPr>
          <p:nvPr/>
        </p:nvCxnSpPr>
        <p:spPr>
          <a:xfrm flipV="1">
            <a:off x="7763368" y="1673552"/>
            <a:ext cx="0" cy="129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Conector recto de flecha 161"/>
          <p:cNvCxnSpPr>
            <a:stCxn id="289" idx="0"/>
            <a:endCxn id="118" idx="2"/>
          </p:cNvCxnSpPr>
          <p:nvPr/>
        </p:nvCxnSpPr>
        <p:spPr>
          <a:xfrm flipV="1">
            <a:off x="8612461" y="2340589"/>
            <a:ext cx="2995" cy="11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Conector recto de flecha 166"/>
          <p:cNvCxnSpPr>
            <a:stCxn id="118" idx="0"/>
            <a:endCxn id="121" idx="2"/>
          </p:cNvCxnSpPr>
          <p:nvPr/>
        </p:nvCxnSpPr>
        <p:spPr>
          <a:xfrm flipH="1" flipV="1">
            <a:off x="8612461" y="1773999"/>
            <a:ext cx="2995" cy="14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Conector recto de flecha 169"/>
          <p:cNvCxnSpPr>
            <a:stCxn id="290" idx="0"/>
            <a:endCxn id="122" idx="2"/>
          </p:cNvCxnSpPr>
          <p:nvPr/>
        </p:nvCxnSpPr>
        <p:spPr>
          <a:xfrm flipH="1" flipV="1">
            <a:off x="9485417" y="2108917"/>
            <a:ext cx="6490" cy="135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Conector recto de flecha 172"/>
          <p:cNvCxnSpPr>
            <a:stCxn id="122" idx="0"/>
            <a:endCxn id="123" idx="2"/>
          </p:cNvCxnSpPr>
          <p:nvPr/>
        </p:nvCxnSpPr>
        <p:spPr>
          <a:xfrm flipV="1">
            <a:off x="9485417" y="1594427"/>
            <a:ext cx="0" cy="15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Conector recto de flecha 175"/>
          <p:cNvCxnSpPr>
            <a:stCxn id="240" idx="0"/>
            <a:endCxn id="288" idx="2"/>
          </p:cNvCxnSpPr>
          <p:nvPr/>
        </p:nvCxnSpPr>
        <p:spPr>
          <a:xfrm flipH="1" flipV="1">
            <a:off x="6898194" y="2290252"/>
            <a:ext cx="9884" cy="168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Conector recto de flecha 177"/>
          <p:cNvCxnSpPr>
            <a:stCxn id="288" idx="0"/>
            <a:endCxn id="287" idx="2"/>
          </p:cNvCxnSpPr>
          <p:nvPr/>
        </p:nvCxnSpPr>
        <p:spPr>
          <a:xfrm flipH="1" flipV="1">
            <a:off x="6889292" y="1668793"/>
            <a:ext cx="8902" cy="198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Conector recto 185"/>
          <p:cNvCxnSpPr>
            <a:stCxn id="288" idx="1"/>
          </p:cNvCxnSpPr>
          <p:nvPr/>
        </p:nvCxnSpPr>
        <p:spPr>
          <a:xfrm flipH="1" flipV="1">
            <a:off x="5965993" y="2068358"/>
            <a:ext cx="589050" cy="10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Conector recto de flecha 189"/>
          <p:cNvCxnSpPr>
            <a:endCxn id="229" idx="2"/>
          </p:cNvCxnSpPr>
          <p:nvPr/>
        </p:nvCxnSpPr>
        <p:spPr>
          <a:xfrm flipV="1">
            <a:off x="5965993" y="1761954"/>
            <a:ext cx="0" cy="314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Conector recto de flecha 191"/>
          <p:cNvCxnSpPr>
            <a:stCxn id="229" idx="0"/>
            <a:endCxn id="226" idx="2"/>
          </p:cNvCxnSpPr>
          <p:nvPr/>
        </p:nvCxnSpPr>
        <p:spPr>
          <a:xfrm flipV="1">
            <a:off x="5965993" y="1286755"/>
            <a:ext cx="0" cy="118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91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3780649" y="3514544"/>
            <a:ext cx="4873494" cy="224229"/>
          </a:xfrm>
          <a:prstGeom prst="rect">
            <a:avLst/>
          </a:prstGeom>
          <a:noFill/>
          <a:ln>
            <a:solidFill>
              <a:schemeClr val="tx1"/>
            </a:solidFill>
          </a:ln>
        </p:spPr>
        <p:txBody>
          <a:bodyPr wrap="square" rtlCol="0">
            <a:spAutoFit/>
          </a:bodyPr>
          <a:lstStyle/>
          <a:p>
            <a:pPr algn="ctr"/>
            <a:r>
              <a:rPr lang="es-CO" sz="857" dirty="0" smtClean="0">
                <a:latin typeface="Arial" panose="020B0604020202020204" pitchFamily="34" charset="0"/>
                <a:cs typeface="Arial" panose="020B0604020202020204" pitchFamily="34" charset="0"/>
              </a:rPr>
              <a:t>Adecuado manejo integral de residuos sólidos en el predio Doña Juana</a:t>
            </a:r>
            <a:endParaRPr lang="es-CO" sz="857"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E31D1D11-7BD7-4CDE-B50B-9E492282DC0E}"/>
              </a:ext>
            </a:extLst>
          </p:cNvPr>
          <p:cNvSpPr txBox="1"/>
          <p:nvPr/>
        </p:nvSpPr>
        <p:spPr>
          <a:xfrm>
            <a:off x="1222936" y="4001928"/>
            <a:ext cx="956846"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Alto  índice de separación en la fuente de materiales susceptibles de ser aprovechados y contaminación cruzada de los mismos.</a:t>
            </a:r>
            <a:endParaRPr lang="es-CO" sz="429"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 xmlns:a16="http://schemas.microsoft.com/office/drawing/2014/main" id="{97002C70-2C59-424A-B014-F38E35D839AF}"/>
              </a:ext>
            </a:extLst>
          </p:cNvPr>
          <p:cNvSpPr txBox="1"/>
          <p:nvPr/>
        </p:nvSpPr>
        <p:spPr>
          <a:xfrm>
            <a:off x="3525849" y="3956437"/>
            <a:ext cx="1024830"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ea typeface="+mn-lt"/>
                <a:cs typeface="Arial" panose="020B0604020202020204" pitchFamily="34" charset="0"/>
              </a:rPr>
              <a:t>Se tiene como objetivo el </a:t>
            </a:r>
            <a:r>
              <a:rPr lang="es-ES" sz="429" dirty="0" smtClean="0">
                <a:latin typeface="Arial" panose="020B0604020202020204" pitchFamily="34" charset="0"/>
                <a:ea typeface="+mn-lt"/>
                <a:cs typeface="Arial" panose="020B0604020202020204" pitchFamily="34" charset="0"/>
              </a:rPr>
              <a:t>coadyuvar </a:t>
            </a:r>
            <a:r>
              <a:rPr lang="es-ES" sz="429" dirty="0">
                <a:latin typeface="Arial" panose="020B0604020202020204" pitchFamily="34" charset="0"/>
                <a:ea typeface="+mn-lt"/>
                <a:cs typeface="Arial" panose="020B0604020202020204" pitchFamily="34" charset="0"/>
              </a:rPr>
              <a:t>con el  cumplimento entre otros de :  Acuerdo de París,  Acuerdo de Montreal ,  ODS ,  Acuerdo de </a:t>
            </a:r>
            <a:r>
              <a:rPr lang="es-ES" sz="429" dirty="0" err="1">
                <a:latin typeface="Arial" panose="020B0604020202020204" pitchFamily="34" charset="0"/>
                <a:ea typeface="+mn-lt"/>
                <a:cs typeface="Arial" panose="020B0604020202020204" pitchFamily="34" charset="0"/>
              </a:rPr>
              <a:t>Minamata</a:t>
            </a:r>
            <a:r>
              <a:rPr lang="es-ES" sz="429" dirty="0">
                <a:latin typeface="Arial" panose="020B0604020202020204" pitchFamily="34" charset="0"/>
                <a:ea typeface="+mn-lt"/>
                <a:cs typeface="Arial" panose="020B0604020202020204" pitchFamily="34" charset="0"/>
              </a:rPr>
              <a:t> frente al manejo integral de RSU</a:t>
            </a:r>
            <a:endParaRPr lang="es-CO" sz="429" dirty="0">
              <a:latin typeface="Arial" panose="020B0604020202020204" pitchFamily="34" charset="0"/>
              <a:ea typeface="+mn-lt"/>
              <a:cs typeface="Arial" panose="020B0604020202020204" pitchFamily="34" charset="0"/>
            </a:endParaRPr>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7760568" y="3988115"/>
            <a:ext cx="2883834" cy="158377"/>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Adecuada operación del relleno sanitario </a:t>
            </a:r>
            <a:endParaRPr lang="es-CO" sz="429" dirty="0">
              <a:latin typeface="Arial" panose="020B0604020202020204" pitchFamily="34" charset="0"/>
              <a:cs typeface="Arial" panose="020B0604020202020204" pitchFamily="34" charset="0"/>
            </a:endParaRPr>
          </a:p>
        </p:txBody>
      </p:sp>
      <p:sp>
        <p:nvSpPr>
          <p:cNvPr id="41" name="CuadroTexto 40">
            <a:extLst>
              <a:ext uri="{FF2B5EF4-FFF2-40B4-BE49-F238E27FC236}">
                <a16:creationId xmlns="" xmlns:a16="http://schemas.microsoft.com/office/drawing/2014/main" id="{C2FA13CA-827B-4651-B63C-29A68CBCF750}"/>
              </a:ext>
            </a:extLst>
          </p:cNvPr>
          <p:cNvSpPr txBox="1"/>
          <p:nvPr/>
        </p:nvSpPr>
        <p:spPr>
          <a:xfrm>
            <a:off x="1363013" y="5897586"/>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Existencia   de incentivos a la comunidad para separación en la fuente. </a:t>
            </a:r>
            <a:endParaRPr lang="es-CO" sz="429" dirty="0">
              <a:latin typeface="Arial" panose="020B0604020202020204" pitchFamily="34" charset="0"/>
              <a:cs typeface="Arial" panose="020B0604020202020204" pitchFamily="34" charset="0"/>
            </a:endParaRPr>
          </a:p>
        </p:txBody>
      </p:sp>
      <p:sp>
        <p:nvSpPr>
          <p:cNvPr id="42" name="CuadroTexto 41">
            <a:extLst>
              <a:ext uri="{FF2B5EF4-FFF2-40B4-BE49-F238E27FC236}">
                <a16:creationId xmlns="" xmlns:a16="http://schemas.microsoft.com/office/drawing/2014/main" id="{CDF9479D-F4E9-402B-BDF1-4A8479CB5236}"/>
              </a:ext>
            </a:extLst>
          </p:cNvPr>
          <p:cNvSpPr txBox="1"/>
          <p:nvPr/>
        </p:nvSpPr>
        <p:spPr>
          <a:xfrm>
            <a:off x="2485536" y="3991975"/>
            <a:ext cx="686302" cy="290464"/>
          </a:xfrm>
          <a:prstGeom prst="rect">
            <a:avLst/>
          </a:prstGeom>
          <a:noFill/>
          <a:ln>
            <a:solidFill>
              <a:schemeClr val="tx1"/>
            </a:solidFill>
          </a:ln>
        </p:spPr>
        <p:txBody>
          <a:bodyPr wrap="square" rtlCol="0">
            <a:spAutoFit/>
          </a:bodyPr>
          <a:lstStyle/>
          <a:p>
            <a:pPr algn="ctr"/>
            <a:r>
              <a:rPr lang="es-CO" sz="429" dirty="0" smtClean="0">
                <a:latin typeface="Arial" panose="020B0604020202020204" pitchFamily="34" charset="0"/>
                <a:cs typeface="Arial" panose="020B0604020202020204" pitchFamily="34" charset="0"/>
              </a:rPr>
              <a:t>Baja </a:t>
            </a:r>
            <a:r>
              <a:rPr lang="es-ES" sz="429" dirty="0">
                <a:latin typeface="Arial" panose="020B0604020202020204" pitchFamily="34" charset="0"/>
                <a:cs typeface="Arial" panose="020B0604020202020204" pitchFamily="34" charset="0"/>
              </a:rPr>
              <a:t>Alta implementación  de rutas selectivas </a:t>
            </a:r>
            <a:endParaRPr lang="es-CO" sz="429" dirty="0">
              <a:latin typeface="Arial" panose="020B0604020202020204" pitchFamily="34" charset="0"/>
              <a:cs typeface="Arial" panose="020B0604020202020204" pitchFamily="34" charset="0"/>
            </a:endParaRPr>
          </a:p>
        </p:txBody>
      </p:sp>
      <p:sp>
        <p:nvSpPr>
          <p:cNvPr id="43" name="CuadroTexto 42">
            <a:extLst>
              <a:ext uri="{FF2B5EF4-FFF2-40B4-BE49-F238E27FC236}">
                <a16:creationId xmlns="" xmlns:a16="http://schemas.microsoft.com/office/drawing/2014/main" id="{7DAAA687-BA9B-410E-B96E-019FE7F0ECC0}"/>
              </a:ext>
            </a:extLst>
          </p:cNvPr>
          <p:cNvSpPr txBox="1"/>
          <p:nvPr/>
        </p:nvSpPr>
        <p:spPr>
          <a:xfrm>
            <a:off x="3685740" y="4565149"/>
            <a:ext cx="68630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Aplicación del Modelo Circular de residuos sólidos potencialmente aprovechables que llegan al RSDJ</a:t>
            </a:r>
            <a:endParaRPr lang="es-CO" sz="429" dirty="0">
              <a:latin typeface="Arial" panose="020B0604020202020204" pitchFamily="34" charset="0"/>
              <a:cs typeface="Arial" panose="020B0604020202020204" pitchFamily="34" charset="0"/>
            </a:endParaRPr>
          </a:p>
        </p:txBody>
      </p:sp>
      <p:sp>
        <p:nvSpPr>
          <p:cNvPr id="44" name="CuadroTexto 43">
            <a:extLst>
              <a:ext uri="{FF2B5EF4-FFF2-40B4-BE49-F238E27FC236}">
                <a16:creationId xmlns="" xmlns:a16="http://schemas.microsoft.com/office/drawing/2014/main" id="{B3D172D5-0D3F-4AA0-8BD0-313AA6DA28CA}"/>
              </a:ext>
            </a:extLst>
          </p:cNvPr>
          <p:cNvSpPr txBox="1"/>
          <p:nvPr/>
        </p:nvSpPr>
        <p:spPr>
          <a:xfrm>
            <a:off x="4781135" y="4025993"/>
            <a:ext cx="1812052" cy="290464"/>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Alto  conocimiento e </a:t>
            </a:r>
            <a:r>
              <a:rPr lang="es-CO" sz="429" dirty="0" smtClean="0">
                <a:latin typeface="Arial" panose="020B0604020202020204" pitchFamily="34" charset="0"/>
                <a:cs typeface="Arial" panose="020B0604020202020204" pitchFamily="34" charset="0"/>
              </a:rPr>
              <a:t>implementación   </a:t>
            </a:r>
            <a:r>
              <a:rPr lang="es-CO" sz="429" dirty="0">
                <a:latin typeface="Arial" panose="020B0604020202020204" pitchFamily="34" charset="0"/>
                <a:cs typeface="Arial" panose="020B0604020202020204" pitchFamily="34" charset="0"/>
              </a:rPr>
              <a:t>de </a:t>
            </a:r>
            <a:r>
              <a:rPr lang="es-CO" sz="429" dirty="0" smtClean="0">
                <a:latin typeface="Arial" panose="020B0604020202020204" pitchFamily="34" charset="0"/>
                <a:cs typeface="Arial" panose="020B0604020202020204" pitchFamily="34" charset="0"/>
              </a:rPr>
              <a:t>tecnologías térmicas </a:t>
            </a:r>
            <a:r>
              <a:rPr lang="es-CO" sz="429" dirty="0">
                <a:latin typeface="Arial" panose="020B0604020202020204" pitchFamily="34" charset="0"/>
                <a:cs typeface="Arial" panose="020B0604020202020204" pitchFamily="34" charset="0"/>
              </a:rPr>
              <a:t>y/o similares aplicables para tratamiento de residuos  sólidos, diferentes a Relleno </a:t>
            </a:r>
            <a:r>
              <a:rPr lang="es-CO" sz="429" dirty="0" smtClean="0">
                <a:latin typeface="Arial" panose="020B0604020202020204" pitchFamily="34" charset="0"/>
                <a:cs typeface="Arial" panose="020B0604020202020204" pitchFamily="34" charset="0"/>
              </a:rPr>
              <a:t>Sanitario</a:t>
            </a:r>
            <a:endParaRPr lang="es-CO" sz="429" dirty="0">
              <a:latin typeface="Arial" panose="020B0604020202020204" pitchFamily="34" charset="0"/>
              <a:cs typeface="Arial" panose="020B0604020202020204" pitchFamily="34" charset="0"/>
            </a:endParaRPr>
          </a:p>
        </p:txBody>
      </p:sp>
      <p:sp>
        <p:nvSpPr>
          <p:cNvPr id="45" name="CuadroTexto 44">
            <a:extLst>
              <a:ext uri="{FF2B5EF4-FFF2-40B4-BE49-F238E27FC236}">
                <a16:creationId xmlns="" xmlns:a16="http://schemas.microsoft.com/office/drawing/2014/main" id="{81B2DB79-2A60-4C2B-B3DA-00698E48CC9A}"/>
              </a:ext>
            </a:extLst>
          </p:cNvPr>
          <p:cNvSpPr txBox="1"/>
          <p:nvPr/>
        </p:nvSpPr>
        <p:spPr>
          <a:xfrm>
            <a:off x="6898941" y="3997148"/>
            <a:ext cx="686302"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progresivo de residuos que ingresan al relleno sanitario,  de la ciudad de Bogotá y Municipios aledaños</a:t>
            </a:r>
            <a:endParaRPr lang="es-CO" sz="429" dirty="0">
              <a:latin typeface="Arial" panose="020B0604020202020204" pitchFamily="34" charset="0"/>
              <a:cs typeface="Arial" panose="020B0604020202020204" pitchFamily="34" charset="0"/>
            </a:endParaRPr>
          </a:p>
        </p:txBody>
      </p:sp>
      <p:sp>
        <p:nvSpPr>
          <p:cNvPr id="46" name="CuadroTexto 45">
            <a:extLst>
              <a:ext uri="{FF2B5EF4-FFF2-40B4-BE49-F238E27FC236}">
                <a16:creationId xmlns="" xmlns:a16="http://schemas.microsoft.com/office/drawing/2014/main" id="{760AD4DD-7075-493F-B56E-5B519575B320}"/>
              </a:ext>
            </a:extLst>
          </p:cNvPr>
          <p:cNvSpPr txBox="1"/>
          <p:nvPr/>
        </p:nvSpPr>
        <p:spPr>
          <a:xfrm>
            <a:off x="7805423" y="4292706"/>
            <a:ext cx="978073"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Ausencia de deslizamientos que disminuyen la capacidad de disposición de residuos en el RDSD</a:t>
            </a:r>
            <a:endParaRPr lang="es-CO" sz="429" dirty="0">
              <a:latin typeface="Arial" panose="020B0604020202020204" pitchFamily="34" charset="0"/>
              <a:cs typeface="Arial" panose="020B0604020202020204" pitchFamily="34" charset="0"/>
            </a:endParaRPr>
          </a:p>
        </p:txBody>
      </p:sp>
      <p:sp>
        <p:nvSpPr>
          <p:cNvPr id="47" name="CuadroTexto 46">
            <a:extLst>
              <a:ext uri="{FF2B5EF4-FFF2-40B4-BE49-F238E27FC236}">
                <a16:creationId xmlns="" xmlns:a16="http://schemas.microsoft.com/office/drawing/2014/main" id="{F82B029F-1BCE-40C7-8FC4-11A4365627D8}"/>
              </a:ext>
            </a:extLst>
          </p:cNvPr>
          <p:cNvSpPr txBox="1"/>
          <p:nvPr/>
        </p:nvSpPr>
        <p:spPr>
          <a:xfrm>
            <a:off x="1309857" y="4602057"/>
            <a:ext cx="802224"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Conocimiento ciudadano del valor intrínseco que hay en los residuos sólidos y de las  bondades de la Economía Circular (</a:t>
            </a:r>
            <a:r>
              <a:rPr lang="es-ES" sz="429" dirty="0" err="1">
                <a:latin typeface="Arial" panose="020B0604020202020204" pitchFamily="34" charset="0"/>
                <a:cs typeface="Arial" panose="020B0604020202020204" pitchFamily="34" charset="0"/>
              </a:rPr>
              <a:t>Conpes</a:t>
            </a:r>
            <a:r>
              <a:rPr lang="es-ES" sz="429" dirty="0">
                <a:latin typeface="Arial" panose="020B0604020202020204" pitchFamily="34" charset="0"/>
                <a:cs typeface="Arial" panose="020B0604020202020204" pitchFamily="34" charset="0"/>
              </a:rPr>
              <a:t> 3874/2016). </a:t>
            </a:r>
            <a:endParaRPr lang="es-CO" sz="429" dirty="0">
              <a:latin typeface="Arial" panose="020B0604020202020204" pitchFamily="34" charset="0"/>
              <a:cs typeface="Arial" panose="020B0604020202020204" pitchFamily="34" charset="0"/>
            </a:endParaRPr>
          </a:p>
        </p:txBody>
      </p:sp>
      <p:sp>
        <p:nvSpPr>
          <p:cNvPr id="48" name="CuadroTexto 47">
            <a:extLst>
              <a:ext uri="{FF2B5EF4-FFF2-40B4-BE49-F238E27FC236}">
                <a16:creationId xmlns="" xmlns:a16="http://schemas.microsoft.com/office/drawing/2014/main" id="{86A9188D-B6B0-40FF-822B-63D91E72CD9A}"/>
              </a:ext>
            </a:extLst>
          </p:cNvPr>
          <p:cNvSpPr txBox="1"/>
          <p:nvPr/>
        </p:nvSpPr>
        <p:spPr>
          <a:xfrm>
            <a:off x="2496464" y="5015982"/>
            <a:ext cx="686302" cy="422552"/>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Disminución  </a:t>
            </a:r>
            <a:r>
              <a:rPr lang="es-ES" sz="429" dirty="0">
                <a:latin typeface="Arial" panose="020B0604020202020204" pitchFamily="34" charset="0"/>
                <a:cs typeface="Arial" panose="020B0604020202020204" pitchFamily="34" charset="0"/>
              </a:rPr>
              <a:t>de costos en las rutas selectivas y aumento de tarifas al usuario </a:t>
            </a:r>
            <a:endParaRPr lang="es-CO" sz="429" dirty="0">
              <a:latin typeface="Arial" panose="020B0604020202020204" pitchFamily="34" charset="0"/>
              <a:cs typeface="Arial" panose="020B0604020202020204" pitchFamily="34" charset="0"/>
            </a:endParaRPr>
          </a:p>
        </p:txBody>
      </p:sp>
      <p:sp>
        <p:nvSpPr>
          <p:cNvPr id="49" name="CuadroTexto 48">
            <a:extLst>
              <a:ext uri="{FF2B5EF4-FFF2-40B4-BE49-F238E27FC236}">
                <a16:creationId xmlns="" xmlns:a16="http://schemas.microsoft.com/office/drawing/2014/main" id="{4F241A40-73B5-4560-8680-8EED13B60975}"/>
              </a:ext>
            </a:extLst>
          </p:cNvPr>
          <p:cNvSpPr txBox="1"/>
          <p:nvPr/>
        </p:nvSpPr>
        <p:spPr>
          <a:xfrm>
            <a:off x="3683071" y="5202960"/>
            <a:ext cx="68630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Alta aplicación de </a:t>
            </a:r>
            <a:r>
              <a:rPr lang="es-ES" sz="429" dirty="0" smtClean="0">
                <a:latin typeface="Arial" panose="020B0604020202020204" pitchFamily="34" charset="0"/>
                <a:cs typeface="Arial" panose="020B0604020202020204" pitchFamily="34" charset="0"/>
              </a:rPr>
              <a:t>Políticas </a:t>
            </a:r>
            <a:r>
              <a:rPr lang="es-ES" sz="429" dirty="0">
                <a:latin typeface="Arial" panose="020B0604020202020204" pitchFamily="34" charset="0"/>
                <a:cs typeface="Arial" panose="020B0604020202020204" pitchFamily="34" charset="0"/>
              </a:rPr>
              <a:t>Públicas en relación en la relación con el manejo integral de los residuos sólidos. </a:t>
            </a:r>
            <a:endParaRPr lang="es-CO" sz="429" dirty="0">
              <a:latin typeface="Arial" panose="020B0604020202020204" pitchFamily="34" charset="0"/>
              <a:cs typeface="Arial" panose="020B0604020202020204" pitchFamily="34" charset="0"/>
            </a:endParaRPr>
          </a:p>
        </p:txBody>
      </p:sp>
      <p:sp>
        <p:nvSpPr>
          <p:cNvPr id="50" name="CuadroTexto 49">
            <a:extLst>
              <a:ext uri="{FF2B5EF4-FFF2-40B4-BE49-F238E27FC236}">
                <a16:creationId xmlns="" xmlns:a16="http://schemas.microsoft.com/office/drawing/2014/main" id="{40F725EC-8736-4C52-8926-68732C2E3A76}"/>
              </a:ext>
            </a:extLst>
          </p:cNvPr>
          <p:cNvSpPr txBox="1"/>
          <p:nvPr/>
        </p:nvSpPr>
        <p:spPr>
          <a:xfrm>
            <a:off x="4815829" y="4970453"/>
            <a:ext cx="686302" cy="488595"/>
          </a:xfrm>
          <a:prstGeom prst="rect">
            <a:avLst/>
          </a:prstGeom>
          <a:noFill/>
          <a:ln>
            <a:solidFill>
              <a:schemeClr val="tx1"/>
            </a:solidFill>
          </a:ln>
        </p:spPr>
        <p:txBody>
          <a:bodyPr wrap="square" rtlCol="0">
            <a:spAutoFit/>
          </a:bodyPr>
          <a:lstStyle/>
          <a:p>
            <a:pPr algn="ctr"/>
            <a:r>
              <a:rPr lang="es-CO" sz="429" dirty="0">
                <a:latin typeface="Arial" panose="020B0604020202020204" pitchFamily="34" charset="0"/>
                <a:cs typeface="Arial" panose="020B0604020202020204" pitchFamily="34" charset="0"/>
              </a:rPr>
              <a:t>Presencia  de normatividad tarifaria para incluir </a:t>
            </a:r>
            <a:r>
              <a:rPr lang="es-CO" sz="429" dirty="0" smtClean="0">
                <a:latin typeface="Arial" panose="020B0604020202020204" pitchFamily="34" charset="0"/>
                <a:cs typeface="Arial" panose="020B0604020202020204" pitchFamily="34" charset="0"/>
              </a:rPr>
              <a:t>alterativas </a:t>
            </a:r>
            <a:r>
              <a:rPr lang="es-CO" sz="429" dirty="0">
                <a:latin typeface="Arial" panose="020B0604020202020204" pitchFamily="34" charset="0"/>
                <a:cs typeface="Arial" panose="020B0604020202020204" pitchFamily="34" charset="0"/>
              </a:rPr>
              <a:t>diferentes al  Relleno. </a:t>
            </a:r>
          </a:p>
        </p:txBody>
      </p:sp>
      <p:sp>
        <p:nvSpPr>
          <p:cNvPr id="51" name="CuadroTexto 50">
            <a:extLst>
              <a:ext uri="{FF2B5EF4-FFF2-40B4-BE49-F238E27FC236}">
                <a16:creationId xmlns="" xmlns:a16="http://schemas.microsoft.com/office/drawing/2014/main" id="{C0D4C76A-FA90-46E9-9616-1FB47A314BB8}"/>
              </a:ext>
            </a:extLst>
          </p:cNvPr>
          <p:cNvSpPr txBox="1"/>
          <p:nvPr/>
        </p:nvSpPr>
        <p:spPr>
          <a:xfrm>
            <a:off x="5829348" y="4953045"/>
            <a:ext cx="686302" cy="752770"/>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Presencia de normatividad ambiental - </a:t>
            </a:r>
            <a:r>
              <a:rPr lang="es-ES" sz="429" dirty="0" smtClean="0">
                <a:latin typeface="Arial" panose="020B0604020202020204" pitchFamily="34" charset="0"/>
                <a:cs typeface="Arial" panose="020B0604020202020204" pitchFamily="34" charset="0"/>
              </a:rPr>
              <a:t>Términos </a:t>
            </a:r>
            <a:r>
              <a:rPr lang="es-ES" sz="429" dirty="0">
                <a:latin typeface="Arial" panose="020B0604020202020204" pitchFamily="34" charset="0"/>
                <a:cs typeface="Arial" panose="020B0604020202020204" pitchFamily="34" charset="0"/>
              </a:rPr>
              <a:t>de Referencia para la construcción y operación de Plantas de aprovechamiento de residuos sólidos</a:t>
            </a:r>
            <a:endParaRPr lang="es-CO" sz="429" dirty="0">
              <a:latin typeface="Arial" panose="020B0604020202020204" pitchFamily="34" charset="0"/>
              <a:cs typeface="Arial" panose="020B0604020202020204" pitchFamily="34" charset="0"/>
            </a:endParaRPr>
          </a:p>
        </p:txBody>
      </p:sp>
      <p:sp>
        <p:nvSpPr>
          <p:cNvPr id="52" name="CuadroTexto 51">
            <a:extLst>
              <a:ext uri="{FF2B5EF4-FFF2-40B4-BE49-F238E27FC236}">
                <a16:creationId xmlns="" xmlns:a16="http://schemas.microsoft.com/office/drawing/2014/main" id="{10527A5B-0C91-4A3D-A2C4-BF09E8749F44}"/>
              </a:ext>
            </a:extLst>
          </p:cNvPr>
          <p:cNvSpPr txBox="1"/>
          <p:nvPr/>
        </p:nvSpPr>
        <p:spPr>
          <a:xfrm>
            <a:off x="6898194" y="4735810"/>
            <a:ext cx="686302" cy="620683"/>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Cultura de NO  consumismo de productos con altos índices de desperdicios, generando un  bajo grado de producción de RSO per cápita. </a:t>
            </a:r>
            <a:endParaRPr lang="es-CO" sz="429" dirty="0">
              <a:latin typeface="Arial" panose="020B0604020202020204" pitchFamily="34" charset="0"/>
              <a:cs typeface="Arial" panose="020B0604020202020204" pitchFamily="34" charset="0"/>
            </a:endParaRPr>
          </a:p>
        </p:txBody>
      </p:sp>
      <p:sp>
        <p:nvSpPr>
          <p:cNvPr id="53" name="CuadroTexto 52">
            <a:extLst>
              <a:ext uri="{FF2B5EF4-FFF2-40B4-BE49-F238E27FC236}">
                <a16:creationId xmlns="" xmlns:a16="http://schemas.microsoft.com/office/drawing/2014/main" id="{643456BC-BE99-4027-A8AC-E10710AED4DA}"/>
              </a:ext>
            </a:extLst>
          </p:cNvPr>
          <p:cNvSpPr txBox="1"/>
          <p:nvPr/>
        </p:nvSpPr>
        <p:spPr>
          <a:xfrm>
            <a:off x="9023357" y="4272269"/>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Se cumplen con la </a:t>
            </a:r>
            <a:r>
              <a:rPr lang="es-ES" sz="429" dirty="0" smtClean="0">
                <a:latin typeface="Arial" panose="020B0604020202020204" pitchFamily="34" charset="0"/>
                <a:cs typeface="Arial" panose="020B0604020202020204" pitchFamily="34" charset="0"/>
              </a:rPr>
              <a:t>reglamentación </a:t>
            </a:r>
            <a:r>
              <a:rPr lang="es-ES" sz="429" dirty="0">
                <a:latin typeface="Arial" panose="020B0604020202020204" pitchFamily="34" charset="0"/>
                <a:cs typeface="Arial" panose="020B0604020202020204" pitchFamily="34" charset="0"/>
              </a:rPr>
              <a:t>en materia de vertimiento. </a:t>
            </a:r>
            <a:endParaRPr lang="es-CO" sz="429" dirty="0">
              <a:latin typeface="Arial" panose="020B0604020202020204" pitchFamily="34" charset="0"/>
              <a:cs typeface="Arial" panose="020B0604020202020204" pitchFamily="34" charset="0"/>
            </a:endParaRPr>
          </a:p>
        </p:txBody>
      </p:sp>
      <p:sp>
        <p:nvSpPr>
          <p:cNvPr id="54" name="CuadroTexto 53">
            <a:extLst>
              <a:ext uri="{FF2B5EF4-FFF2-40B4-BE49-F238E27FC236}">
                <a16:creationId xmlns="" xmlns:a16="http://schemas.microsoft.com/office/drawing/2014/main" id="{A9065DA5-CED1-4614-B335-F624463D2911}"/>
              </a:ext>
            </a:extLst>
          </p:cNvPr>
          <p:cNvSpPr txBox="1"/>
          <p:nvPr/>
        </p:nvSpPr>
        <p:spPr>
          <a:xfrm>
            <a:off x="1345288" y="5389558"/>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 Efectividad en las </a:t>
            </a:r>
            <a:r>
              <a:rPr lang="es-ES" sz="429" dirty="0" smtClean="0">
                <a:latin typeface="Arial" panose="020B0604020202020204" pitchFamily="34" charset="0"/>
                <a:cs typeface="Arial" panose="020B0604020202020204" pitchFamily="34" charset="0"/>
              </a:rPr>
              <a:t>campañas </a:t>
            </a:r>
            <a:r>
              <a:rPr lang="es-ES" sz="429" dirty="0">
                <a:latin typeface="Arial" panose="020B0604020202020204" pitchFamily="34" charset="0"/>
                <a:cs typeface="Arial" panose="020B0604020202020204" pitchFamily="34" charset="0"/>
              </a:rPr>
              <a:t>educativas </a:t>
            </a:r>
            <a:endParaRPr lang="es-CO" sz="429" dirty="0">
              <a:latin typeface="Arial" panose="020B0604020202020204" pitchFamily="34" charset="0"/>
              <a:cs typeface="Arial" panose="020B0604020202020204" pitchFamily="34" charset="0"/>
            </a:endParaRPr>
          </a:p>
        </p:txBody>
      </p:sp>
      <p:sp>
        <p:nvSpPr>
          <p:cNvPr id="55" name="CuadroTexto 54">
            <a:extLst>
              <a:ext uri="{FF2B5EF4-FFF2-40B4-BE49-F238E27FC236}">
                <a16:creationId xmlns="" xmlns:a16="http://schemas.microsoft.com/office/drawing/2014/main" id="{D4490B54-00BA-4B5C-822E-2D1F4C9BFE2D}"/>
              </a:ext>
            </a:extLst>
          </p:cNvPr>
          <p:cNvSpPr txBox="1"/>
          <p:nvPr/>
        </p:nvSpPr>
        <p:spPr>
          <a:xfrm>
            <a:off x="2499886" y="5651736"/>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Existencia de modelo reorientado al  tratamiento y aprovechamiento de residuos </a:t>
            </a:r>
            <a:endParaRPr lang="es-CO" sz="429" dirty="0">
              <a:latin typeface="Arial" panose="020B0604020202020204" pitchFamily="34" charset="0"/>
              <a:cs typeface="Arial" panose="020B0604020202020204" pitchFamily="34" charset="0"/>
            </a:endParaRPr>
          </a:p>
        </p:txBody>
      </p:sp>
      <p:sp>
        <p:nvSpPr>
          <p:cNvPr id="56" name="CuadroTexto 55">
            <a:extLst>
              <a:ext uri="{FF2B5EF4-FFF2-40B4-BE49-F238E27FC236}">
                <a16:creationId xmlns="" xmlns:a16="http://schemas.microsoft.com/office/drawing/2014/main" id="{AE0D7D63-E79D-4E69-9009-F533CCB3D538}"/>
              </a:ext>
            </a:extLst>
          </p:cNvPr>
          <p:cNvSpPr txBox="1"/>
          <p:nvPr/>
        </p:nvSpPr>
        <p:spPr>
          <a:xfrm>
            <a:off x="2501635" y="4428862"/>
            <a:ext cx="68630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Presencia   de obligación dentro del contrato de operación para recolección selectiva de residuos</a:t>
            </a:r>
            <a:endParaRPr lang="es-CO" sz="429" dirty="0">
              <a:latin typeface="Arial" panose="020B0604020202020204" pitchFamily="34" charset="0"/>
              <a:cs typeface="Arial" panose="020B0604020202020204" pitchFamily="34" charset="0"/>
            </a:endParaRPr>
          </a:p>
        </p:txBody>
      </p:sp>
      <p:sp>
        <p:nvSpPr>
          <p:cNvPr id="67" name="CuadroTexto 66">
            <a:extLst>
              <a:ext uri="{FF2B5EF4-FFF2-40B4-BE49-F238E27FC236}">
                <a16:creationId xmlns="" xmlns:a16="http://schemas.microsoft.com/office/drawing/2014/main" id="{6EA7B017-F071-4C83-B9D3-FC3BB2BE8A78}"/>
              </a:ext>
            </a:extLst>
          </p:cNvPr>
          <p:cNvSpPr txBox="1"/>
          <p:nvPr/>
        </p:nvSpPr>
        <p:spPr>
          <a:xfrm>
            <a:off x="4771833" y="4482562"/>
            <a:ext cx="1792393" cy="292430"/>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Presencia de </a:t>
            </a:r>
            <a:r>
              <a:rPr lang="es-ES" sz="429" dirty="0" smtClean="0">
                <a:latin typeface="Arial" panose="020B0604020202020204" pitchFamily="34" charset="0"/>
                <a:cs typeface="Arial" panose="020B0604020202020204" pitchFamily="34" charset="0"/>
              </a:rPr>
              <a:t>Estudios </a:t>
            </a:r>
            <a:r>
              <a:rPr lang="es-ES" sz="429" dirty="0">
                <a:latin typeface="Arial" panose="020B0604020202020204" pitchFamily="34" charset="0"/>
                <a:cs typeface="Arial" panose="020B0604020202020204" pitchFamily="34" charset="0"/>
              </a:rPr>
              <a:t>que nos permitan conocer  e implementar </a:t>
            </a:r>
            <a:r>
              <a:rPr lang="es-ES" sz="429" dirty="0" smtClean="0">
                <a:latin typeface="Arial" panose="020B0604020202020204" pitchFamily="34" charset="0"/>
                <a:cs typeface="Arial" panose="020B0604020202020204" pitchFamily="34" charset="0"/>
              </a:rPr>
              <a:t>tecnologías </a:t>
            </a:r>
            <a:r>
              <a:rPr lang="es-ES" sz="429" dirty="0">
                <a:latin typeface="Arial" panose="020B0604020202020204" pitchFamily="34" charset="0"/>
                <a:cs typeface="Arial" panose="020B0604020202020204" pitchFamily="34" charset="0"/>
              </a:rPr>
              <a:t>apropiadas a los requerimientos de la ciudad y que sean sostenibles integralmente.</a:t>
            </a:r>
            <a:endParaRPr lang="es-CO" sz="429" dirty="0">
              <a:latin typeface="Arial" panose="020B0604020202020204" pitchFamily="34" charset="0"/>
              <a:cs typeface="Arial" panose="020B0604020202020204" pitchFamily="34" charset="0"/>
            </a:endParaRPr>
          </a:p>
        </p:txBody>
      </p:sp>
      <p:sp>
        <p:nvSpPr>
          <p:cNvPr id="69" name="CuadroTexto 68">
            <a:extLst>
              <a:ext uri="{FF2B5EF4-FFF2-40B4-BE49-F238E27FC236}">
                <a16:creationId xmlns="" xmlns:a16="http://schemas.microsoft.com/office/drawing/2014/main" id="{6881631A-0BAD-4E7D-BED4-23EBEE1809E4}"/>
              </a:ext>
            </a:extLst>
          </p:cNvPr>
          <p:cNvSpPr txBox="1"/>
          <p:nvPr/>
        </p:nvSpPr>
        <p:spPr>
          <a:xfrm>
            <a:off x="9958100" y="4235092"/>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Eficiencias en el mantenimiento de </a:t>
            </a:r>
            <a:r>
              <a:rPr lang="es-ES" sz="429" dirty="0" smtClean="0">
                <a:latin typeface="Arial" panose="020B0604020202020204" pitchFamily="34" charset="0"/>
                <a:cs typeface="Arial" panose="020B0604020202020204" pitchFamily="34" charset="0"/>
              </a:rPr>
              <a:t>infraestructura, </a:t>
            </a:r>
            <a:r>
              <a:rPr lang="es-ES" sz="429" dirty="0">
                <a:latin typeface="Arial" panose="020B0604020202020204" pitchFamily="34" charset="0"/>
                <a:cs typeface="Arial" panose="020B0604020202020204" pitchFamily="34" charset="0"/>
              </a:rPr>
              <a:t>maquinaria y equipos en RSDJ </a:t>
            </a:r>
            <a:endParaRPr lang="es-CO" sz="429" dirty="0">
              <a:latin typeface="Arial" panose="020B0604020202020204" pitchFamily="34" charset="0"/>
              <a:cs typeface="Arial" panose="020B0604020202020204" pitchFamily="34" charset="0"/>
            </a:endParaRPr>
          </a:p>
        </p:txBody>
      </p:sp>
      <p:sp>
        <p:nvSpPr>
          <p:cNvPr id="72" name="CuadroTexto 71">
            <a:extLst>
              <a:ext uri="{FF2B5EF4-FFF2-40B4-BE49-F238E27FC236}">
                <a16:creationId xmlns="" xmlns:a16="http://schemas.microsoft.com/office/drawing/2014/main" id="{E025F8E2-B7A6-4BCF-B769-73D3792F199D}"/>
              </a:ext>
            </a:extLst>
          </p:cNvPr>
          <p:cNvSpPr txBox="1"/>
          <p:nvPr/>
        </p:nvSpPr>
        <p:spPr>
          <a:xfrm>
            <a:off x="9115311" y="4797269"/>
            <a:ext cx="1548024" cy="224420"/>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Adecuado tratamiento y vertimiento de los Lixiviados  generados en el RSDJ</a:t>
            </a:r>
            <a:endParaRPr lang="es-CO" sz="429" dirty="0">
              <a:latin typeface="Arial" panose="020B0604020202020204" pitchFamily="34" charset="0"/>
              <a:cs typeface="Arial" panose="020B0604020202020204" pitchFamily="34" charset="0"/>
            </a:endParaRPr>
          </a:p>
        </p:txBody>
      </p:sp>
      <p:sp>
        <p:nvSpPr>
          <p:cNvPr id="76" name="CuadroTexto 75">
            <a:extLst>
              <a:ext uri="{FF2B5EF4-FFF2-40B4-BE49-F238E27FC236}">
                <a16:creationId xmlns="" xmlns:a16="http://schemas.microsoft.com/office/drawing/2014/main" id="{9424D3C5-E758-4F7D-84A4-5CC249F2CD6F}"/>
              </a:ext>
            </a:extLst>
          </p:cNvPr>
          <p:cNvSpPr txBox="1"/>
          <p:nvPr/>
        </p:nvSpPr>
        <p:spPr>
          <a:xfrm>
            <a:off x="7805423" y="4815580"/>
            <a:ext cx="999691"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Destinación de recursos suficientes  por parte del Operador para lograr una adecuada operación del </a:t>
            </a:r>
            <a:r>
              <a:rPr lang="es-ES" sz="429" dirty="0" smtClean="0">
                <a:latin typeface="Arial" panose="020B0604020202020204" pitchFamily="34" charset="0"/>
                <a:cs typeface="Arial" panose="020B0604020202020204" pitchFamily="34" charset="0"/>
              </a:rPr>
              <a:t>relleno.</a:t>
            </a:r>
            <a:endParaRPr lang="es-CO" sz="429" dirty="0">
              <a:latin typeface="Arial" panose="020B0604020202020204" pitchFamily="34" charset="0"/>
              <a:cs typeface="Arial" panose="020B0604020202020204" pitchFamily="34" charset="0"/>
            </a:endParaRPr>
          </a:p>
        </p:txBody>
      </p:sp>
      <p:sp>
        <p:nvSpPr>
          <p:cNvPr id="209" name="CuadroTexto 208">
            <a:extLst>
              <a:ext uri="{FF2B5EF4-FFF2-40B4-BE49-F238E27FC236}">
                <a16:creationId xmlns="" xmlns:a16="http://schemas.microsoft.com/office/drawing/2014/main" id="{F60B6506-FB80-4653-AAE9-BE4B68146C24}"/>
              </a:ext>
            </a:extLst>
          </p:cNvPr>
          <p:cNvSpPr txBox="1"/>
          <p:nvPr/>
        </p:nvSpPr>
        <p:spPr>
          <a:xfrm>
            <a:off x="1395306" y="2880154"/>
            <a:ext cx="686302" cy="422552"/>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Bajar la  </a:t>
            </a:r>
            <a:r>
              <a:rPr lang="es-ES" sz="429" dirty="0">
                <a:latin typeface="Arial" panose="020B0604020202020204" pitchFamily="34" charset="0"/>
                <a:cs typeface="Arial" panose="020B0604020202020204" pitchFamily="34" charset="0"/>
              </a:rPr>
              <a:t>tasa de enterramiento de residuos potencialmente aprovechables . </a:t>
            </a:r>
            <a:endParaRPr lang="es-CO" sz="429" dirty="0">
              <a:latin typeface="Arial" panose="020B0604020202020204" pitchFamily="34" charset="0"/>
              <a:cs typeface="Arial" panose="020B0604020202020204" pitchFamily="34" charset="0"/>
            </a:endParaRPr>
          </a:p>
        </p:txBody>
      </p:sp>
      <p:sp>
        <p:nvSpPr>
          <p:cNvPr id="212" name="CuadroTexto 211">
            <a:extLst>
              <a:ext uri="{FF2B5EF4-FFF2-40B4-BE49-F238E27FC236}">
                <a16:creationId xmlns="" xmlns:a16="http://schemas.microsoft.com/office/drawing/2014/main" id="{C39893B2-AF28-4FA3-9017-DE78E2AFC93E}"/>
              </a:ext>
            </a:extLst>
          </p:cNvPr>
          <p:cNvSpPr txBox="1"/>
          <p:nvPr/>
        </p:nvSpPr>
        <p:spPr>
          <a:xfrm>
            <a:off x="3081519" y="2862759"/>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Alta  </a:t>
            </a:r>
            <a:r>
              <a:rPr lang="es-ES" sz="429" dirty="0" smtClean="0">
                <a:latin typeface="Arial" panose="020B0604020202020204" pitchFamily="34" charset="0"/>
                <a:cs typeface="Arial" panose="020B0604020202020204" pitchFamily="34" charset="0"/>
              </a:rPr>
              <a:t>implementación </a:t>
            </a:r>
            <a:r>
              <a:rPr lang="es-ES" sz="429" dirty="0">
                <a:latin typeface="Arial" panose="020B0604020202020204" pitchFamily="34" charset="0"/>
                <a:cs typeface="Arial" panose="020B0604020202020204" pitchFamily="34" charset="0"/>
              </a:rPr>
              <a:t>de acciones para </a:t>
            </a:r>
            <a:r>
              <a:rPr lang="es-ES" sz="429" dirty="0" smtClean="0">
                <a:latin typeface="Arial" panose="020B0604020202020204" pitchFamily="34" charset="0"/>
                <a:cs typeface="Arial" panose="020B0604020202020204" pitchFamily="34" charset="0"/>
              </a:rPr>
              <a:t>contrarrestar </a:t>
            </a:r>
            <a:r>
              <a:rPr lang="es-ES" sz="429" dirty="0">
                <a:latin typeface="Arial" panose="020B0604020202020204" pitchFamily="34" charset="0"/>
                <a:cs typeface="Arial" panose="020B0604020202020204" pitchFamily="34" charset="0"/>
              </a:rPr>
              <a:t>el cambio </a:t>
            </a:r>
            <a:r>
              <a:rPr lang="es-ES" sz="429" dirty="0" smtClean="0">
                <a:latin typeface="Arial" panose="020B0604020202020204" pitchFamily="34" charset="0"/>
                <a:cs typeface="Arial" panose="020B0604020202020204" pitchFamily="34" charset="0"/>
              </a:rPr>
              <a:t>climático</a:t>
            </a:r>
            <a:endParaRPr lang="es-CO" sz="429" dirty="0">
              <a:latin typeface="Arial" panose="020B0604020202020204" pitchFamily="34" charset="0"/>
              <a:cs typeface="Arial" panose="020B0604020202020204" pitchFamily="34" charset="0"/>
            </a:endParaRPr>
          </a:p>
        </p:txBody>
      </p:sp>
      <p:sp>
        <p:nvSpPr>
          <p:cNvPr id="213" name="CuadroTexto 212">
            <a:extLst>
              <a:ext uri="{FF2B5EF4-FFF2-40B4-BE49-F238E27FC236}">
                <a16:creationId xmlns="" xmlns:a16="http://schemas.microsoft.com/office/drawing/2014/main" id="{C2C5C7AC-F850-4FD2-AF50-FE3138C21AA9}"/>
              </a:ext>
            </a:extLst>
          </p:cNvPr>
          <p:cNvSpPr txBox="1"/>
          <p:nvPr/>
        </p:nvSpPr>
        <p:spPr>
          <a:xfrm>
            <a:off x="4521199" y="2463572"/>
            <a:ext cx="686302" cy="818814"/>
          </a:xfrm>
          <a:prstGeom prst="rect">
            <a:avLst/>
          </a:prstGeom>
          <a:noFill/>
          <a:ln>
            <a:solidFill>
              <a:schemeClr val="tx1"/>
            </a:solidFill>
          </a:ln>
        </p:spPr>
        <p:txBody>
          <a:bodyPr wrap="square" rtlCol="0">
            <a:spAutoFit/>
          </a:bodyPr>
          <a:lstStyle/>
          <a:p>
            <a:pPr algn="ctr"/>
            <a:endParaRPr lang="es-ES" sz="429" dirty="0">
              <a:latin typeface="Arial" panose="020B0604020202020204" pitchFamily="34" charset="0"/>
              <a:cs typeface="Arial" panose="020B0604020202020204" pitchFamily="34" charset="0"/>
            </a:endParaRPr>
          </a:p>
          <a:p>
            <a:pPr algn="ctr"/>
            <a:r>
              <a:rPr lang="es-ES" sz="429" dirty="0">
                <a:latin typeface="Arial" panose="020B0604020202020204" pitchFamily="34" charset="0"/>
                <a:cs typeface="Arial" panose="020B0604020202020204" pitchFamily="34" charset="0"/>
              </a:rPr>
              <a:t>Mutar de un único sistema de DF a través del enterramiento de residuos en el </a:t>
            </a:r>
            <a:r>
              <a:rPr lang="es-ES" sz="429" dirty="0" err="1">
                <a:latin typeface="Arial" panose="020B0604020202020204" pitchFamily="34" charset="0"/>
                <a:cs typeface="Arial" panose="020B0604020202020204" pitchFamily="34" charset="0"/>
              </a:rPr>
              <a:t>Rellleno</a:t>
            </a:r>
            <a:r>
              <a:rPr lang="es-ES" sz="429" dirty="0">
                <a:latin typeface="Arial" panose="020B0604020202020204" pitchFamily="34" charset="0"/>
                <a:cs typeface="Arial" panose="020B0604020202020204" pitchFamily="34" charset="0"/>
              </a:rPr>
              <a:t> Sanitario a alternativas amigables con el medio ambiente y la economía</a:t>
            </a:r>
            <a:endParaRPr lang="es-CO" sz="429" dirty="0">
              <a:latin typeface="Arial" panose="020B0604020202020204" pitchFamily="34" charset="0"/>
              <a:cs typeface="Arial" panose="020B0604020202020204" pitchFamily="34" charset="0"/>
            </a:endParaRPr>
          </a:p>
        </p:txBody>
      </p:sp>
      <p:sp>
        <p:nvSpPr>
          <p:cNvPr id="216" name="CuadroTexto 215">
            <a:extLst>
              <a:ext uri="{FF2B5EF4-FFF2-40B4-BE49-F238E27FC236}">
                <a16:creationId xmlns="" xmlns:a16="http://schemas.microsoft.com/office/drawing/2014/main" id="{D6E84615-CA8A-4DFA-86B8-ABBF0939B67E}"/>
              </a:ext>
            </a:extLst>
          </p:cNvPr>
          <p:cNvSpPr txBox="1"/>
          <p:nvPr/>
        </p:nvSpPr>
        <p:spPr>
          <a:xfrm>
            <a:off x="5674913" y="2841828"/>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cantidad de residuos a tratar al interior del predio DJ. </a:t>
            </a:r>
            <a:endParaRPr lang="es-CO" sz="429" dirty="0">
              <a:latin typeface="Arial" panose="020B0604020202020204" pitchFamily="34" charset="0"/>
              <a:cs typeface="Arial" panose="020B0604020202020204" pitchFamily="34" charset="0"/>
            </a:endParaRPr>
          </a:p>
        </p:txBody>
      </p:sp>
      <p:sp>
        <p:nvSpPr>
          <p:cNvPr id="219" name="CuadroTexto 218">
            <a:extLst>
              <a:ext uri="{FF2B5EF4-FFF2-40B4-BE49-F238E27FC236}">
                <a16:creationId xmlns="" xmlns:a16="http://schemas.microsoft.com/office/drawing/2014/main" id="{CFEEB270-C334-46F2-92FB-E596AE7C34E8}"/>
              </a:ext>
            </a:extLst>
          </p:cNvPr>
          <p:cNvSpPr txBox="1"/>
          <p:nvPr/>
        </p:nvSpPr>
        <p:spPr>
          <a:xfrm>
            <a:off x="6673207" y="3073917"/>
            <a:ext cx="3143203" cy="158377"/>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 riesgo de incremento de Contaminación de las Fuentes </a:t>
            </a:r>
            <a:r>
              <a:rPr lang="es-ES" sz="429" dirty="0" smtClean="0">
                <a:latin typeface="Arial" panose="020B0604020202020204" pitchFamily="34" charset="0"/>
                <a:cs typeface="Arial" panose="020B0604020202020204" pitchFamily="34" charset="0"/>
              </a:rPr>
              <a:t>Hídricas </a:t>
            </a:r>
            <a:r>
              <a:rPr lang="es-ES" sz="429" dirty="0">
                <a:latin typeface="Arial" panose="020B0604020202020204" pitchFamily="34" charset="0"/>
                <a:cs typeface="Arial" panose="020B0604020202020204" pitchFamily="34" charset="0"/>
              </a:rPr>
              <a:t>( Rio Tunjuelo )   aire y suelo. </a:t>
            </a:r>
            <a:endParaRPr lang="es-CO" sz="429" dirty="0">
              <a:latin typeface="Arial" panose="020B0604020202020204" pitchFamily="34" charset="0"/>
              <a:cs typeface="Arial" panose="020B0604020202020204" pitchFamily="34" charset="0"/>
            </a:endParaRPr>
          </a:p>
        </p:txBody>
      </p:sp>
      <p:sp>
        <p:nvSpPr>
          <p:cNvPr id="220" name="CuadroTexto 219">
            <a:extLst>
              <a:ext uri="{FF2B5EF4-FFF2-40B4-BE49-F238E27FC236}">
                <a16:creationId xmlns="" xmlns:a16="http://schemas.microsoft.com/office/drawing/2014/main" id="{05AC5EE6-485B-4681-AFF3-035CA54E7F24}"/>
              </a:ext>
            </a:extLst>
          </p:cNvPr>
          <p:cNvSpPr txBox="1"/>
          <p:nvPr/>
        </p:nvSpPr>
        <p:spPr>
          <a:xfrm>
            <a:off x="10069812" y="2895781"/>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 riesgo de </a:t>
            </a:r>
            <a:r>
              <a:rPr lang="es-ES" sz="429" dirty="0" smtClean="0">
                <a:latin typeface="Arial" panose="020B0604020202020204" pitchFamily="34" charset="0"/>
                <a:cs typeface="Arial" panose="020B0604020202020204" pitchFamily="34" charset="0"/>
              </a:rPr>
              <a:t>disposición </a:t>
            </a:r>
            <a:r>
              <a:rPr lang="es-ES" sz="429" dirty="0">
                <a:latin typeface="Arial" panose="020B0604020202020204" pitchFamily="34" charset="0"/>
                <a:cs typeface="Arial" panose="020B0604020202020204" pitchFamily="34" charset="0"/>
              </a:rPr>
              <a:t>de residuos en un sitio no licenciad</a:t>
            </a:r>
            <a:endParaRPr lang="es-CO" sz="429" dirty="0">
              <a:latin typeface="Arial" panose="020B0604020202020204" pitchFamily="34" charset="0"/>
              <a:cs typeface="Arial" panose="020B0604020202020204" pitchFamily="34" charset="0"/>
            </a:endParaRPr>
          </a:p>
        </p:txBody>
      </p:sp>
      <p:sp>
        <p:nvSpPr>
          <p:cNvPr id="284" name="CuadroTexto 283">
            <a:extLst>
              <a:ext uri="{FF2B5EF4-FFF2-40B4-BE49-F238E27FC236}">
                <a16:creationId xmlns="" xmlns:a16="http://schemas.microsoft.com/office/drawing/2014/main" id="{2FD913DC-6E12-4A3D-A1F0-D769AF52B3BF}"/>
              </a:ext>
            </a:extLst>
          </p:cNvPr>
          <p:cNvSpPr txBox="1"/>
          <p:nvPr/>
        </p:nvSpPr>
        <p:spPr>
          <a:xfrm>
            <a:off x="3090590" y="1297440"/>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Alta  contribución al cumplimiento de metas en protocolos nacionales e </a:t>
            </a:r>
            <a:r>
              <a:rPr lang="es-ES" sz="429" dirty="0" smtClean="0">
                <a:latin typeface="Arial" panose="020B0604020202020204" pitchFamily="34" charset="0"/>
                <a:cs typeface="Arial" panose="020B0604020202020204" pitchFamily="34" charset="0"/>
              </a:rPr>
              <a:t>internacionales</a:t>
            </a:r>
            <a:endParaRPr lang="es-CO" sz="429" dirty="0">
              <a:latin typeface="Arial" panose="020B0604020202020204" pitchFamily="34" charset="0"/>
              <a:cs typeface="Arial" panose="020B0604020202020204" pitchFamily="34" charset="0"/>
            </a:endParaRPr>
          </a:p>
        </p:txBody>
      </p:sp>
      <p:sp>
        <p:nvSpPr>
          <p:cNvPr id="287" name="CuadroTexto 286">
            <a:extLst>
              <a:ext uri="{FF2B5EF4-FFF2-40B4-BE49-F238E27FC236}">
                <a16:creationId xmlns="" xmlns:a16="http://schemas.microsoft.com/office/drawing/2014/main" id="{E056A991-A2E8-4E9A-8933-7D6FFACBB176}"/>
              </a:ext>
            </a:extLst>
          </p:cNvPr>
          <p:cNvSpPr txBox="1"/>
          <p:nvPr/>
        </p:nvSpPr>
        <p:spPr>
          <a:xfrm>
            <a:off x="6546141" y="1048110"/>
            <a:ext cx="686302" cy="686726"/>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de problemas de orden social entre la Comunidad aledaña al RSDJ y el Operador y las autoridades Distritales . Distritales</a:t>
            </a:r>
            <a:r>
              <a:rPr lang="es-CO" sz="429" dirty="0" smtClean="0">
                <a:latin typeface="Arial" panose="020B0604020202020204" pitchFamily="34" charset="0"/>
                <a:cs typeface="Arial" panose="020B0604020202020204" pitchFamily="34" charset="0"/>
              </a:rPr>
              <a:t>.</a:t>
            </a:r>
            <a:r>
              <a:rPr lang="es-CO" sz="429" dirty="0">
                <a:latin typeface="Arial" panose="020B0604020202020204" pitchFamily="34" charset="0"/>
                <a:cs typeface="Arial" panose="020B0604020202020204" pitchFamily="34" charset="0"/>
              </a:rPr>
              <a:t> </a:t>
            </a:r>
          </a:p>
        </p:txBody>
      </p:sp>
      <p:sp>
        <p:nvSpPr>
          <p:cNvPr id="288" name="CuadroTexto 287">
            <a:extLst>
              <a:ext uri="{FF2B5EF4-FFF2-40B4-BE49-F238E27FC236}">
                <a16:creationId xmlns="" xmlns:a16="http://schemas.microsoft.com/office/drawing/2014/main" id="{B9E7DA83-79E2-4963-AC32-3C22864CD429}"/>
              </a:ext>
            </a:extLst>
          </p:cNvPr>
          <p:cNvSpPr txBox="1"/>
          <p:nvPr/>
        </p:nvSpPr>
        <p:spPr>
          <a:xfrm>
            <a:off x="6555043" y="1867700"/>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afectación de la calidad de vida de la comunidad aledaña al RDSJ</a:t>
            </a:r>
            <a:endParaRPr lang="es-CO" sz="429" dirty="0">
              <a:latin typeface="Arial" panose="020B0604020202020204" pitchFamily="34" charset="0"/>
              <a:cs typeface="Arial" panose="020B0604020202020204" pitchFamily="34" charset="0"/>
            </a:endParaRPr>
          </a:p>
        </p:txBody>
      </p:sp>
      <p:sp>
        <p:nvSpPr>
          <p:cNvPr id="289" name="CuadroTexto 288">
            <a:extLst>
              <a:ext uri="{FF2B5EF4-FFF2-40B4-BE49-F238E27FC236}">
                <a16:creationId xmlns="" xmlns:a16="http://schemas.microsoft.com/office/drawing/2014/main" id="{916B76EB-BE8E-45BE-80B2-CAB2688A8C43}"/>
              </a:ext>
            </a:extLst>
          </p:cNvPr>
          <p:cNvSpPr txBox="1"/>
          <p:nvPr/>
        </p:nvSpPr>
        <p:spPr>
          <a:xfrm>
            <a:off x="8269310" y="2458743"/>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Cumplimiento en el contrato de Operación  del Relleno </a:t>
            </a:r>
            <a:endParaRPr lang="es-CO" sz="429" dirty="0">
              <a:latin typeface="Arial" panose="020B0604020202020204" pitchFamily="34" charset="0"/>
              <a:cs typeface="Arial" panose="020B0604020202020204" pitchFamily="34" charset="0"/>
            </a:endParaRPr>
          </a:p>
        </p:txBody>
      </p:sp>
      <p:sp>
        <p:nvSpPr>
          <p:cNvPr id="290" name="CuadroTexto 289">
            <a:extLst>
              <a:ext uri="{FF2B5EF4-FFF2-40B4-BE49-F238E27FC236}">
                <a16:creationId xmlns="" xmlns:a16="http://schemas.microsoft.com/office/drawing/2014/main" id="{77A37998-5BFC-47B2-A539-A5924CA6653E}"/>
              </a:ext>
            </a:extLst>
          </p:cNvPr>
          <p:cNvSpPr txBox="1"/>
          <p:nvPr/>
        </p:nvSpPr>
        <p:spPr>
          <a:xfrm>
            <a:off x="9148756" y="2244386"/>
            <a:ext cx="686302" cy="620683"/>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desaparición de la biodiversidad y los ecosistemas acuáticos. </a:t>
            </a:r>
          </a:p>
          <a:p>
            <a:pPr algn="ctr"/>
            <a:r>
              <a:rPr lang="es-ES" sz="429" dirty="0">
                <a:latin typeface="Arial" panose="020B0604020202020204" pitchFamily="34" charset="0"/>
                <a:cs typeface="Arial" panose="020B0604020202020204" pitchFamily="34" charset="0"/>
              </a:rPr>
              <a:t>Y presencia de Olores desagradables. . </a:t>
            </a:r>
            <a:endParaRPr lang="es-CO" sz="429" dirty="0">
              <a:latin typeface="Arial" panose="020B0604020202020204" pitchFamily="34" charset="0"/>
              <a:cs typeface="Arial" panose="020B0604020202020204" pitchFamily="34" charset="0"/>
            </a:endParaRPr>
          </a:p>
        </p:txBody>
      </p:sp>
      <p:sp>
        <p:nvSpPr>
          <p:cNvPr id="226" name="CuadroTexto 225">
            <a:extLst>
              <a:ext uri="{FF2B5EF4-FFF2-40B4-BE49-F238E27FC236}">
                <a16:creationId xmlns="" xmlns:a16="http://schemas.microsoft.com/office/drawing/2014/main" id="{86386CDA-74AF-4009-87FD-C3560D221991}"/>
              </a:ext>
            </a:extLst>
          </p:cNvPr>
          <p:cNvSpPr txBox="1"/>
          <p:nvPr/>
        </p:nvSpPr>
        <p:spPr>
          <a:xfrm>
            <a:off x="5487570" y="798160"/>
            <a:ext cx="956846"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Aumento en la </a:t>
            </a:r>
            <a:r>
              <a:rPr lang="es-ES" sz="429" dirty="0" err="1">
                <a:latin typeface="Arial" panose="020B0604020202020204" pitchFamily="34" charset="0"/>
                <a:cs typeface="Arial" panose="020B0604020202020204" pitchFamily="34" charset="0"/>
              </a:rPr>
              <a:t>destinacion</a:t>
            </a:r>
            <a:r>
              <a:rPr lang="es-ES" sz="429" dirty="0">
                <a:latin typeface="Arial" panose="020B0604020202020204" pitchFamily="34" charset="0"/>
                <a:cs typeface="Arial" panose="020B0604020202020204" pitchFamily="34" charset="0"/>
              </a:rPr>
              <a:t> obligada de recursos por parte del Distrito y/o el Operador para compensar las afectaciones a la comunidad afectada. </a:t>
            </a:r>
            <a:endParaRPr lang="es-CO" sz="429" dirty="0">
              <a:latin typeface="Arial" panose="020B0604020202020204" pitchFamily="34" charset="0"/>
              <a:cs typeface="Arial" panose="020B0604020202020204" pitchFamily="34" charset="0"/>
            </a:endParaRPr>
          </a:p>
        </p:txBody>
      </p:sp>
      <p:sp>
        <p:nvSpPr>
          <p:cNvPr id="229" name="CuadroTexto 228">
            <a:extLst>
              <a:ext uri="{FF2B5EF4-FFF2-40B4-BE49-F238E27FC236}">
                <a16:creationId xmlns="" xmlns:a16="http://schemas.microsoft.com/office/drawing/2014/main" id="{85877407-2570-44AE-9469-863F98015B8A}"/>
              </a:ext>
            </a:extLst>
          </p:cNvPr>
          <p:cNvSpPr txBox="1"/>
          <p:nvPr/>
        </p:nvSpPr>
        <p:spPr>
          <a:xfrm>
            <a:off x="5453578" y="1405446"/>
            <a:ext cx="1024830"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Imposición de multas y sanciones por las afectaciones sociales a los pobladores aledaños </a:t>
            </a:r>
            <a:endParaRPr lang="es-CO" sz="429" dirty="0">
              <a:latin typeface="Arial" panose="020B0604020202020204" pitchFamily="34" charset="0"/>
              <a:cs typeface="Arial" panose="020B0604020202020204" pitchFamily="34" charset="0"/>
            </a:endParaRPr>
          </a:p>
        </p:txBody>
      </p:sp>
      <p:sp>
        <p:nvSpPr>
          <p:cNvPr id="234" name="CuadroTexto 233">
            <a:extLst>
              <a:ext uri="{FF2B5EF4-FFF2-40B4-BE49-F238E27FC236}">
                <a16:creationId xmlns="" xmlns:a16="http://schemas.microsoft.com/office/drawing/2014/main" id="{25CF8CEA-9BE2-403C-9A58-242563F8DFBF}"/>
              </a:ext>
            </a:extLst>
          </p:cNvPr>
          <p:cNvSpPr txBox="1"/>
          <p:nvPr/>
        </p:nvSpPr>
        <p:spPr>
          <a:xfrm>
            <a:off x="1395306" y="1888443"/>
            <a:ext cx="686302" cy="686726"/>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Promover la generación </a:t>
            </a:r>
            <a:r>
              <a:rPr lang="es-ES" sz="429" dirty="0">
                <a:latin typeface="Arial" panose="020B0604020202020204" pitchFamily="34" charset="0"/>
                <a:cs typeface="Arial" panose="020B0604020202020204" pitchFamily="34" charset="0"/>
              </a:rPr>
              <a:t>de cadenas de valor, frente al aprovechamiento racional de los residuos </a:t>
            </a:r>
            <a:r>
              <a:rPr lang="es-ES" sz="429" dirty="0" smtClean="0">
                <a:latin typeface="Arial" panose="020B0604020202020204" pitchFamily="34" charset="0"/>
                <a:cs typeface="Arial" panose="020B0604020202020204" pitchFamily="34" charset="0"/>
              </a:rPr>
              <a:t>potencialmente </a:t>
            </a:r>
            <a:r>
              <a:rPr lang="es-ES" sz="429" dirty="0">
                <a:latin typeface="Arial" panose="020B0604020202020204" pitchFamily="34" charset="0"/>
                <a:cs typeface="Arial" panose="020B0604020202020204" pitchFamily="34" charset="0"/>
              </a:rPr>
              <a:t>aprovechables. .</a:t>
            </a:r>
            <a:endParaRPr lang="es-CO" sz="429" dirty="0">
              <a:latin typeface="Arial" panose="020B0604020202020204" pitchFamily="34" charset="0"/>
              <a:cs typeface="Arial" panose="020B0604020202020204" pitchFamily="34" charset="0"/>
            </a:endParaRPr>
          </a:p>
        </p:txBody>
      </p:sp>
      <p:sp>
        <p:nvSpPr>
          <p:cNvPr id="235" name="CuadroTexto 234">
            <a:extLst>
              <a:ext uri="{FF2B5EF4-FFF2-40B4-BE49-F238E27FC236}">
                <a16:creationId xmlns="" xmlns:a16="http://schemas.microsoft.com/office/drawing/2014/main" id="{DB903329-59BF-4A59-A42D-8B1F98C50778}"/>
              </a:ext>
            </a:extLst>
          </p:cNvPr>
          <p:cNvSpPr txBox="1"/>
          <p:nvPr/>
        </p:nvSpPr>
        <p:spPr>
          <a:xfrm>
            <a:off x="3081519" y="2061689"/>
            <a:ext cx="686302"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generación de gases de efecto invernadero  y de sustancias que agotan la capa de ozono. de ozono</a:t>
            </a:r>
            <a:endParaRPr lang="es-CO" sz="429" dirty="0">
              <a:latin typeface="Arial" panose="020B0604020202020204" pitchFamily="34" charset="0"/>
              <a:cs typeface="Arial" panose="020B0604020202020204" pitchFamily="34" charset="0"/>
            </a:endParaRPr>
          </a:p>
        </p:txBody>
      </p:sp>
      <p:sp>
        <p:nvSpPr>
          <p:cNvPr id="236" name="CuadroTexto 235">
            <a:extLst>
              <a:ext uri="{FF2B5EF4-FFF2-40B4-BE49-F238E27FC236}">
                <a16:creationId xmlns="" xmlns:a16="http://schemas.microsoft.com/office/drawing/2014/main" id="{BC530136-5051-4D97-AA39-EAA855B7BF81}"/>
              </a:ext>
            </a:extLst>
          </p:cNvPr>
          <p:cNvSpPr txBox="1"/>
          <p:nvPr/>
        </p:nvSpPr>
        <p:spPr>
          <a:xfrm>
            <a:off x="4513357" y="2028093"/>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de pasivos ambientales y sociales </a:t>
            </a:r>
            <a:endParaRPr lang="es-CO" sz="429" dirty="0">
              <a:latin typeface="Arial" panose="020B0604020202020204" pitchFamily="34" charset="0"/>
              <a:cs typeface="Arial" panose="020B0604020202020204" pitchFamily="34" charset="0"/>
            </a:endParaRPr>
          </a:p>
        </p:txBody>
      </p:sp>
      <p:sp>
        <p:nvSpPr>
          <p:cNvPr id="240" name="CuadroTexto 239">
            <a:extLst>
              <a:ext uri="{FF2B5EF4-FFF2-40B4-BE49-F238E27FC236}">
                <a16:creationId xmlns="" xmlns:a16="http://schemas.microsoft.com/office/drawing/2014/main" id="{FFB08652-8352-409F-A4AB-8AEA4E8B7BE7}"/>
              </a:ext>
            </a:extLst>
          </p:cNvPr>
          <p:cNvSpPr txBox="1"/>
          <p:nvPr/>
        </p:nvSpPr>
        <p:spPr>
          <a:xfrm>
            <a:off x="6564927" y="2458743"/>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generación de </a:t>
            </a:r>
            <a:r>
              <a:rPr lang="es-ES" sz="429" dirty="0" smtClean="0">
                <a:latin typeface="Arial" panose="020B0604020202020204" pitchFamily="34" charset="0"/>
                <a:cs typeface="Arial" panose="020B0604020202020204" pitchFamily="34" charset="0"/>
              </a:rPr>
              <a:t>enfermedades </a:t>
            </a:r>
            <a:r>
              <a:rPr lang="es-ES" sz="429" dirty="0">
                <a:latin typeface="Arial" panose="020B0604020202020204" pitchFamily="34" charset="0"/>
                <a:cs typeface="Arial" panose="020B0604020202020204" pitchFamily="34" charset="0"/>
              </a:rPr>
              <a:t>de la comunidad aledaña al RSDJ. </a:t>
            </a:r>
            <a:endParaRPr lang="es-CO" sz="429" dirty="0">
              <a:latin typeface="Arial" panose="020B0604020202020204" pitchFamily="34" charset="0"/>
              <a:cs typeface="Arial" panose="020B0604020202020204" pitchFamily="34" charset="0"/>
            </a:endParaRPr>
          </a:p>
        </p:txBody>
      </p:sp>
      <p:sp>
        <p:nvSpPr>
          <p:cNvPr id="243" name="CuadroTexto 242">
            <a:extLst>
              <a:ext uri="{FF2B5EF4-FFF2-40B4-BE49-F238E27FC236}">
                <a16:creationId xmlns="" xmlns:a16="http://schemas.microsoft.com/office/drawing/2014/main" id="{EDDB404C-BD2D-4E73-913A-61511231EC5E}"/>
              </a:ext>
            </a:extLst>
          </p:cNvPr>
          <p:cNvSpPr txBox="1"/>
          <p:nvPr/>
        </p:nvSpPr>
        <p:spPr>
          <a:xfrm>
            <a:off x="7421723" y="2215254"/>
            <a:ext cx="686302" cy="686726"/>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Cumplimiento de los </a:t>
            </a:r>
            <a:r>
              <a:rPr lang="es-ES" sz="429" dirty="0" smtClean="0">
                <a:latin typeface="Arial" panose="020B0604020202020204" pitchFamily="34" charset="0"/>
                <a:cs typeface="Arial" panose="020B0604020202020204" pitchFamily="34" charset="0"/>
              </a:rPr>
              <a:t>parámetros </a:t>
            </a:r>
            <a:r>
              <a:rPr lang="es-ES" sz="429" dirty="0">
                <a:latin typeface="Arial" panose="020B0604020202020204" pitchFamily="34" charset="0"/>
                <a:cs typeface="Arial" panose="020B0604020202020204" pitchFamily="34" charset="0"/>
              </a:rPr>
              <a:t>de calidad del </a:t>
            </a:r>
            <a:r>
              <a:rPr lang="es-ES" sz="429" dirty="0" smtClean="0">
                <a:latin typeface="Arial" panose="020B0604020202020204" pitchFamily="34" charset="0"/>
                <a:cs typeface="Arial" panose="020B0604020202020204" pitchFamily="34" charset="0"/>
              </a:rPr>
              <a:t>vertimiento </a:t>
            </a:r>
            <a:r>
              <a:rPr lang="es-ES" sz="429" dirty="0">
                <a:latin typeface="Arial" panose="020B0604020202020204" pitchFamily="34" charset="0"/>
                <a:cs typeface="Arial" panose="020B0604020202020204" pitchFamily="34" charset="0"/>
              </a:rPr>
              <a:t>exigidos por las autoridades ambientales, para el Rio Tunjuelo que a su vez </a:t>
            </a:r>
            <a:r>
              <a:rPr lang="es-ES" sz="429" dirty="0" smtClean="0">
                <a:latin typeface="Arial" panose="020B0604020202020204" pitchFamily="34" charset="0"/>
                <a:cs typeface="Arial" panose="020B0604020202020204" pitchFamily="34" charset="0"/>
              </a:rPr>
              <a:t>entrega </a:t>
            </a:r>
            <a:r>
              <a:rPr lang="es-ES" sz="429" dirty="0">
                <a:latin typeface="Arial" panose="020B0604020202020204" pitchFamily="34" charset="0"/>
                <a:cs typeface="Arial" panose="020B0604020202020204" pitchFamily="34" charset="0"/>
              </a:rPr>
              <a:t>al Rio Bogotá</a:t>
            </a:r>
            <a:endParaRPr lang="es-CO" sz="429" dirty="0">
              <a:latin typeface="Arial" panose="020B0604020202020204" pitchFamily="34" charset="0"/>
              <a:cs typeface="Arial" panose="020B0604020202020204" pitchFamily="34" charset="0"/>
            </a:endParaRPr>
          </a:p>
        </p:txBody>
      </p:sp>
      <p:sp>
        <p:nvSpPr>
          <p:cNvPr id="244" name="CuadroTexto 243">
            <a:extLst>
              <a:ext uri="{FF2B5EF4-FFF2-40B4-BE49-F238E27FC236}">
                <a16:creationId xmlns="" xmlns:a16="http://schemas.microsoft.com/office/drawing/2014/main" id="{A63B88B4-2275-4D1B-AF42-823683433767}"/>
              </a:ext>
            </a:extLst>
          </p:cNvPr>
          <p:cNvSpPr txBox="1"/>
          <p:nvPr/>
        </p:nvSpPr>
        <p:spPr>
          <a:xfrm>
            <a:off x="10069812" y="2356981"/>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Cumplimiento de la normatividad ambiental </a:t>
            </a:r>
            <a:endParaRPr lang="es-CO" sz="429" dirty="0">
              <a:latin typeface="Arial" panose="020B0604020202020204" pitchFamily="34" charset="0"/>
              <a:cs typeface="Arial" panose="020B0604020202020204" pitchFamily="34" charset="0"/>
            </a:endParaRPr>
          </a:p>
        </p:txBody>
      </p:sp>
      <p:sp>
        <p:nvSpPr>
          <p:cNvPr id="214" name="CuadroTexto 112"/>
          <p:cNvSpPr txBox="1"/>
          <p:nvPr/>
        </p:nvSpPr>
        <p:spPr>
          <a:xfrm rot="16200004">
            <a:off x="318798" y="1810082"/>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218" name="CuadroTexto 112"/>
          <p:cNvSpPr txBox="1"/>
          <p:nvPr/>
        </p:nvSpPr>
        <p:spPr>
          <a:xfrm rot="16200004">
            <a:off x="209260" y="4400246"/>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
        <p:nvSpPr>
          <p:cNvPr id="221" name="CuadroTexto 220"/>
          <p:cNvSpPr txBox="1"/>
          <p:nvPr/>
        </p:nvSpPr>
        <p:spPr>
          <a:xfrm>
            <a:off x="1633042" y="242118"/>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OBJETIVOS DISPOSICION FINAL </a:t>
            </a:r>
            <a:endParaRPr lang="es-CO" sz="1200" dirty="0">
              <a:latin typeface="Arial" panose="020B0604020202020204" pitchFamily="34" charset="0"/>
              <a:cs typeface="Arial" panose="020B0604020202020204" pitchFamily="34" charset="0"/>
            </a:endParaRPr>
          </a:p>
        </p:txBody>
      </p:sp>
      <p:sp>
        <p:nvSpPr>
          <p:cNvPr id="118" name="CuadroTexto 117">
            <a:extLst>
              <a:ext uri="{FF2B5EF4-FFF2-40B4-BE49-F238E27FC236}">
                <a16:creationId xmlns="" xmlns:a16="http://schemas.microsoft.com/office/drawing/2014/main" id="{916B76EB-BE8E-45BE-80B2-CAB2688A8C43}"/>
              </a:ext>
            </a:extLst>
          </p:cNvPr>
          <p:cNvSpPr txBox="1"/>
          <p:nvPr/>
        </p:nvSpPr>
        <p:spPr>
          <a:xfrm>
            <a:off x="8272305" y="1918037"/>
            <a:ext cx="68630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Mejoramiento  de la imagen del distrito y de la Unidad, por el inadecuado manejo del Relleno </a:t>
            </a:r>
            <a:endParaRPr lang="es-CO" sz="429" dirty="0">
              <a:latin typeface="Arial" panose="020B0604020202020204" pitchFamily="34" charset="0"/>
              <a:cs typeface="Arial" panose="020B0604020202020204" pitchFamily="34" charset="0"/>
            </a:endParaRPr>
          </a:p>
        </p:txBody>
      </p:sp>
      <p:sp>
        <p:nvSpPr>
          <p:cNvPr id="119" name="CuadroTexto 118">
            <a:extLst>
              <a:ext uri="{FF2B5EF4-FFF2-40B4-BE49-F238E27FC236}">
                <a16:creationId xmlns="" xmlns:a16="http://schemas.microsoft.com/office/drawing/2014/main" id="{916B76EB-BE8E-45BE-80B2-CAB2688A8C43}"/>
              </a:ext>
            </a:extLst>
          </p:cNvPr>
          <p:cNvSpPr txBox="1"/>
          <p:nvPr/>
        </p:nvSpPr>
        <p:spPr>
          <a:xfrm>
            <a:off x="7420217" y="1317044"/>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Bajos costos de pago de tasas retributivas y sanciones </a:t>
            </a:r>
            <a:endParaRPr lang="es-CO" sz="429" dirty="0">
              <a:latin typeface="Arial" panose="020B0604020202020204" pitchFamily="34" charset="0"/>
              <a:cs typeface="Arial" panose="020B0604020202020204" pitchFamily="34" charset="0"/>
            </a:endParaRPr>
          </a:p>
        </p:txBody>
      </p:sp>
      <p:sp>
        <p:nvSpPr>
          <p:cNvPr id="120" name="CuadroTexto 119">
            <a:extLst>
              <a:ext uri="{FF2B5EF4-FFF2-40B4-BE49-F238E27FC236}">
                <a16:creationId xmlns="" xmlns:a16="http://schemas.microsoft.com/office/drawing/2014/main" id="{916B76EB-BE8E-45BE-80B2-CAB2688A8C43}"/>
              </a:ext>
            </a:extLst>
          </p:cNvPr>
          <p:cNvSpPr txBox="1"/>
          <p:nvPr/>
        </p:nvSpPr>
        <p:spPr>
          <a:xfrm>
            <a:off x="7420217" y="1803348"/>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Cumplimiento de la Sentencia del Rio de </a:t>
            </a:r>
            <a:r>
              <a:rPr lang="es-ES" sz="429" dirty="0" smtClean="0">
                <a:latin typeface="Arial" panose="020B0604020202020204" pitchFamily="34" charset="0"/>
                <a:cs typeface="Arial" panose="020B0604020202020204" pitchFamily="34" charset="0"/>
              </a:rPr>
              <a:t>Bogotá </a:t>
            </a:r>
            <a:endParaRPr lang="es-CO" sz="429" dirty="0">
              <a:latin typeface="Arial" panose="020B0604020202020204" pitchFamily="34" charset="0"/>
              <a:cs typeface="Arial" panose="020B0604020202020204" pitchFamily="34" charset="0"/>
            </a:endParaRPr>
          </a:p>
        </p:txBody>
      </p:sp>
      <p:sp>
        <p:nvSpPr>
          <p:cNvPr id="121" name="CuadroTexto 120">
            <a:extLst>
              <a:ext uri="{FF2B5EF4-FFF2-40B4-BE49-F238E27FC236}">
                <a16:creationId xmlns="" xmlns:a16="http://schemas.microsoft.com/office/drawing/2014/main" id="{916B76EB-BE8E-45BE-80B2-CAB2688A8C43}"/>
              </a:ext>
            </a:extLst>
          </p:cNvPr>
          <p:cNvSpPr txBox="1"/>
          <p:nvPr/>
        </p:nvSpPr>
        <p:spPr>
          <a:xfrm>
            <a:off x="8269310" y="1483535"/>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Alta credibilidad en las </a:t>
            </a:r>
            <a:r>
              <a:rPr lang="es-ES" sz="429" dirty="0" smtClean="0">
                <a:latin typeface="Arial" panose="020B0604020202020204" pitchFamily="34" charset="0"/>
                <a:cs typeface="Arial" panose="020B0604020202020204" pitchFamily="34" charset="0"/>
              </a:rPr>
              <a:t>políticas </a:t>
            </a:r>
            <a:r>
              <a:rPr lang="es-ES" sz="429" dirty="0">
                <a:latin typeface="Arial" panose="020B0604020202020204" pitchFamily="34" charset="0"/>
                <a:cs typeface="Arial" panose="020B0604020202020204" pitchFamily="34" charset="0"/>
              </a:rPr>
              <a:t>Distritales </a:t>
            </a:r>
            <a:endParaRPr lang="es-CO" sz="429" dirty="0">
              <a:latin typeface="Arial" panose="020B0604020202020204" pitchFamily="34" charset="0"/>
              <a:cs typeface="Arial" panose="020B0604020202020204" pitchFamily="34" charset="0"/>
            </a:endParaRPr>
          </a:p>
        </p:txBody>
      </p:sp>
      <p:sp>
        <p:nvSpPr>
          <p:cNvPr id="122" name="CuadroTexto 121">
            <a:extLst>
              <a:ext uri="{FF2B5EF4-FFF2-40B4-BE49-F238E27FC236}">
                <a16:creationId xmlns="" xmlns:a16="http://schemas.microsoft.com/office/drawing/2014/main" id="{916B76EB-BE8E-45BE-80B2-CAB2688A8C43}"/>
              </a:ext>
            </a:extLst>
          </p:cNvPr>
          <p:cNvSpPr txBox="1"/>
          <p:nvPr/>
        </p:nvSpPr>
        <p:spPr>
          <a:xfrm>
            <a:off x="9142266" y="1752409"/>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a:t>
            </a:r>
            <a:r>
              <a:rPr lang="es-ES" sz="429" dirty="0" smtClean="0">
                <a:latin typeface="Arial" panose="020B0604020202020204" pitchFamily="34" charset="0"/>
                <a:cs typeface="Arial" panose="020B0604020202020204" pitchFamily="34" charset="0"/>
              </a:rPr>
              <a:t>contaminación </a:t>
            </a:r>
            <a:r>
              <a:rPr lang="es-ES" sz="429" dirty="0">
                <a:latin typeface="Arial" panose="020B0604020202020204" pitchFamily="34" charset="0"/>
                <a:cs typeface="Arial" panose="020B0604020202020204" pitchFamily="34" charset="0"/>
              </a:rPr>
              <a:t>del Suelo y las aguas </a:t>
            </a:r>
            <a:r>
              <a:rPr lang="es-ES" sz="429" dirty="0" smtClean="0">
                <a:latin typeface="Arial" panose="020B0604020202020204" pitchFamily="34" charset="0"/>
                <a:cs typeface="Arial" panose="020B0604020202020204" pitchFamily="34" charset="0"/>
              </a:rPr>
              <a:t>subterráneas </a:t>
            </a:r>
            <a:endParaRPr lang="es-CO" sz="429" dirty="0">
              <a:latin typeface="Arial" panose="020B0604020202020204" pitchFamily="34" charset="0"/>
              <a:cs typeface="Arial" panose="020B0604020202020204" pitchFamily="34" charset="0"/>
            </a:endParaRPr>
          </a:p>
        </p:txBody>
      </p:sp>
      <p:sp>
        <p:nvSpPr>
          <p:cNvPr id="123" name="CuadroTexto 122">
            <a:extLst>
              <a:ext uri="{FF2B5EF4-FFF2-40B4-BE49-F238E27FC236}">
                <a16:creationId xmlns="" xmlns:a16="http://schemas.microsoft.com/office/drawing/2014/main" id="{916B76EB-BE8E-45BE-80B2-CAB2688A8C43}"/>
              </a:ext>
            </a:extLst>
          </p:cNvPr>
          <p:cNvSpPr txBox="1"/>
          <p:nvPr/>
        </p:nvSpPr>
        <p:spPr>
          <a:xfrm>
            <a:off x="9142266" y="907701"/>
            <a:ext cx="686302" cy="686726"/>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Afectación sobre  la vegetación , a la </a:t>
            </a:r>
            <a:r>
              <a:rPr lang="es-ES" sz="429" dirty="0" smtClean="0">
                <a:latin typeface="Arial" panose="020B0604020202020204" pitchFamily="34" charset="0"/>
                <a:cs typeface="Arial" panose="020B0604020202020204" pitchFamily="34" charset="0"/>
              </a:rPr>
              <a:t>disminución </a:t>
            </a:r>
            <a:r>
              <a:rPr lang="es-ES" sz="429" dirty="0">
                <a:latin typeface="Arial" panose="020B0604020202020204" pitchFamily="34" charset="0"/>
                <a:cs typeface="Arial" panose="020B0604020202020204" pitchFamily="34" charset="0"/>
              </a:rPr>
              <a:t>de las especies presentes, y también a la acumulación de contaminantes en las plantas. </a:t>
            </a:r>
            <a:endParaRPr lang="es-CO" sz="429" dirty="0">
              <a:latin typeface="Arial" panose="020B0604020202020204" pitchFamily="34" charset="0"/>
              <a:cs typeface="Arial" panose="020B0604020202020204" pitchFamily="34" charset="0"/>
            </a:endParaRPr>
          </a:p>
        </p:txBody>
      </p:sp>
      <p:sp>
        <p:nvSpPr>
          <p:cNvPr id="127" name="CuadroTexto 126">
            <a:extLst>
              <a:ext uri="{FF2B5EF4-FFF2-40B4-BE49-F238E27FC236}">
                <a16:creationId xmlns="" xmlns:a16="http://schemas.microsoft.com/office/drawing/2014/main" id="{916B76EB-BE8E-45BE-80B2-CAB2688A8C43}"/>
              </a:ext>
            </a:extLst>
          </p:cNvPr>
          <p:cNvSpPr txBox="1"/>
          <p:nvPr/>
        </p:nvSpPr>
        <p:spPr>
          <a:xfrm>
            <a:off x="10055795" y="1251142"/>
            <a:ext cx="686302"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la </a:t>
            </a:r>
            <a:r>
              <a:rPr lang="es-ES" sz="429" dirty="0" smtClean="0">
                <a:latin typeface="Arial" panose="020B0604020202020204" pitchFamily="34" charset="0"/>
                <a:cs typeface="Arial" panose="020B0604020202020204" pitchFamily="34" charset="0"/>
              </a:rPr>
              <a:t>Afectación </a:t>
            </a:r>
            <a:r>
              <a:rPr lang="es-ES" sz="429" dirty="0">
                <a:latin typeface="Arial" panose="020B0604020202020204" pitchFamily="34" charset="0"/>
                <a:cs typeface="Arial" panose="020B0604020202020204" pitchFamily="34" charset="0"/>
              </a:rPr>
              <a:t>al ambiente y Comunidad en general aledaña a la zona donde se disponga </a:t>
            </a:r>
            <a:endParaRPr lang="es-CO" sz="429" dirty="0">
              <a:latin typeface="Arial" panose="020B0604020202020204" pitchFamily="34" charset="0"/>
              <a:cs typeface="Arial" panose="020B0604020202020204" pitchFamily="34" charset="0"/>
            </a:endParaRPr>
          </a:p>
        </p:txBody>
      </p:sp>
      <p:sp>
        <p:nvSpPr>
          <p:cNvPr id="128" name="CuadroTexto 127">
            <a:extLst>
              <a:ext uri="{FF2B5EF4-FFF2-40B4-BE49-F238E27FC236}">
                <a16:creationId xmlns="" xmlns:a16="http://schemas.microsoft.com/office/drawing/2014/main" id="{916B76EB-BE8E-45BE-80B2-CAB2688A8C43}"/>
              </a:ext>
            </a:extLst>
          </p:cNvPr>
          <p:cNvSpPr txBox="1"/>
          <p:nvPr/>
        </p:nvSpPr>
        <p:spPr>
          <a:xfrm>
            <a:off x="10066941" y="1920230"/>
            <a:ext cx="686302" cy="290464"/>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Disminución en pago de sanciones al distrito </a:t>
            </a:r>
            <a:endParaRPr lang="es-CO" sz="429" dirty="0">
              <a:latin typeface="Arial" panose="020B0604020202020204" pitchFamily="34" charset="0"/>
              <a:cs typeface="Arial" panose="020B0604020202020204" pitchFamily="34" charset="0"/>
            </a:endParaRPr>
          </a:p>
        </p:txBody>
      </p:sp>
      <p:sp>
        <p:nvSpPr>
          <p:cNvPr id="129" name="CuadroTexto 128">
            <a:extLst>
              <a:ext uri="{FF2B5EF4-FFF2-40B4-BE49-F238E27FC236}">
                <a16:creationId xmlns="" xmlns:a16="http://schemas.microsoft.com/office/drawing/2014/main" id="{9424D3C5-E758-4F7D-84A4-5CC249F2CD6F}"/>
              </a:ext>
            </a:extLst>
          </p:cNvPr>
          <p:cNvSpPr txBox="1"/>
          <p:nvPr/>
        </p:nvSpPr>
        <p:spPr>
          <a:xfrm>
            <a:off x="10884263" y="4010106"/>
            <a:ext cx="1046222" cy="488595"/>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Baja vida </a:t>
            </a:r>
            <a:r>
              <a:rPr lang="es-ES" sz="429" dirty="0" smtClean="0">
                <a:latin typeface="Arial" panose="020B0604020202020204" pitchFamily="34" charset="0"/>
                <a:cs typeface="Arial" panose="020B0604020202020204" pitchFamily="34" charset="0"/>
              </a:rPr>
              <a:t>útil </a:t>
            </a:r>
            <a:r>
              <a:rPr lang="es-ES" sz="429" dirty="0">
                <a:latin typeface="Arial" panose="020B0604020202020204" pitchFamily="34" charset="0"/>
                <a:cs typeface="Arial" panose="020B0604020202020204" pitchFamily="34" charset="0"/>
              </a:rPr>
              <a:t>del Relleno Sanitario, debido  a la Resolución 1351 de 2014, donde se establece que  la Licencia Ambiental actual para el Relleno  tiene una  vigencia  menor a dos años.</a:t>
            </a:r>
            <a:endParaRPr lang="es-CO" sz="429" dirty="0">
              <a:latin typeface="Arial" panose="020B0604020202020204" pitchFamily="34" charset="0"/>
              <a:cs typeface="Arial" panose="020B0604020202020204" pitchFamily="34" charset="0"/>
            </a:endParaRPr>
          </a:p>
        </p:txBody>
      </p:sp>
      <p:sp>
        <p:nvSpPr>
          <p:cNvPr id="130" name="CuadroTexto 129">
            <a:extLst>
              <a:ext uri="{FF2B5EF4-FFF2-40B4-BE49-F238E27FC236}">
                <a16:creationId xmlns="" xmlns:a16="http://schemas.microsoft.com/office/drawing/2014/main" id="{9424D3C5-E758-4F7D-84A4-5CC249F2CD6F}"/>
              </a:ext>
            </a:extLst>
          </p:cNvPr>
          <p:cNvSpPr txBox="1"/>
          <p:nvPr/>
        </p:nvSpPr>
        <p:spPr>
          <a:xfrm>
            <a:off x="8654143" y="5244250"/>
            <a:ext cx="1086805" cy="290464"/>
          </a:xfrm>
          <a:prstGeom prst="rect">
            <a:avLst/>
          </a:prstGeom>
          <a:noFill/>
          <a:ln>
            <a:solidFill>
              <a:schemeClr val="tx1"/>
            </a:solidFill>
          </a:ln>
        </p:spPr>
        <p:txBody>
          <a:bodyPr wrap="square" rtlCol="0">
            <a:spAutoFit/>
          </a:bodyPr>
          <a:lstStyle/>
          <a:p>
            <a:pPr algn="ctr"/>
            <a:r>
              <a:rPr lang="es-ES" sz="429" dirty="0" smtClean="0">
                <a:latin typeface="Arial" panose="020B0604020202020204" pitchFamily="34" charset="0"/>
                <a:cs typeface="Arial" panose="020B0604020202020204" pitchFamily="34" charset="0"/>
              </a:rPr>
              <a:t>Suficiencia </a:t>
            </a:r>
            <a:r>
              <a:rPr lang="es-ES" sz="429" dirty="0">
                <a:latin typeface="Arial" panose="020B0604020202020204" pitchFamily="34" charset="0"/>
                <a:cs typeface="Arial" panose="020B0604020202020204" pitchFamily="34" charset="0"/>
              </a:rPr>
              <a:t>en Unidades, equipos e insumos para operación del sistema de Tratamiento de Lixiviados. .</a:t>
            </a:r>
            <a:endParaRPr lang="es-CO" sz="429" dirty="0">
              <a:latin typeface="Arial" panose="020B0604020202020204" pitchFamily="34" charset="0"/>
              <a:cs typeface="Arial" panose="020B0604020202020204" pitchFamily="34" charset="0"/>
            </a:endParaRPr>
          </a:p>
        </p:txBody>
      </p:sp>
      <p:sp>
        <p:nvSpPr>
          <p:cNvPr id="131" name="CuadroTexto 130">
            <a:extLst>
              <a:ext uri="{FF2B5EF4-FFF2-40B4-BE49-F238E27FC236}">
                <a16:creationId xmlns="" xmlns:a16="http://schemas.microsoft.com/office/drawing/2014/main" id="{9424D3C5-E758-4F7D-84A4-5CC249F2CD6F}"/>
              </a:ext>
            </a:extLst>
          </p:cNvPr>
          <p:cNvSpPr txBox="1"/>
          <p:nvPr/>
        </p:nvSpPr>
        <p:spPr>
          <a:xfrm>
            <a:off x="9790353" y="5211228"/>
            <a:ext cx="1021795"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Alto uso de </a:t>
            </a:r>
            <a:r>
              <a:rPr lang="es-ES" sz="429" dirty="0" smtClean="0">
                <a:latin typeface="Arial" panose="020B0604020202020204" pitchFamily="34" charset="0"/>
                <a:cs typeface="Arial" panose="020B0604020202020204" pitchFamily="34" charset="0"/>
              </a:rPr>
              <a:t>tecnologías térmicas </a:t>
            </a:r>
            <a:r>
              <a:rPr lang="es-ES" sz="429" dirty="0">
                <a:latin typeface="Arial" panose="020B0604020202020204" pitchFamily="34" charset="0"/>
                <a:cs typeface="Arial" panose="020B0604020202020204" pitchFamily="34" charset="0"/>
              </a:rPr>
              <a:t>y/o similares aplicables para tratamiento de Lixiviados  que sean sostenible financieramente </a:t>
            </a:r>
            <a:endParaRPr lang="es-CO" sz="429" dirty="0">
              <a:latin typeface="Arial" panose="020B0604020202020204" pitchFamily="34" charset="0"/>
              <a:cs typeface="Arial" panose="020B0604020202020204" pitchFamily="34" charset="0"/>
            </a:endParaRPr>
          </a:p>
        </p:txBody>
      </p:sp>
      <p:sp>
        <p:nvSpPr>
          <p:cNvPr id="132" name="CuadroTexto 131">
            <a:extLst>
              <a:ext uri="{FF2B5EF4-FFF2-40B4-BE49-F238E27FC236}">
                <a16:creationId xmlns="" xmlns:a16="http://schemas.microsoft.com/office/drawing/2014/main" id="{9424D3C5-E758-4F7D-84A4-5CC249F2CD6F}"/>
              </a:ext>
            </a:extLst>
          </p:cNvPr>
          <p:cNvSpPr txBox="1"/>
          <p:nvPr/>
        </p:nvSpPr>
        <p:spPr>
          <a:xfrm>
            <a:off x="8846174" y="5684662"/>
            <a:ext cx="686302" cy="554639"/>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Alto uso de </a:t>
            </a:r>
            <a:r>
              <a:rPr lang="es-ES" sz="429" dirty="0" smtClean="0">
                <a:latin typeface="Arial" panose="020B0604020202020204" pitchFamily="34" charset="0"/>
                <a:cs typeface="Arial" panose="020B0604020202020204" pitchFamily="34" charset="0"/>
              </a:rPr>
              <a:t>tecnologías térmicas   </a:t>
            </a:r>
            <a:r>
              <a:rPr lang="es-ES" sz="429" dirty="0">
                <a:latin typeface="Arial" panose="020B0604020202020204" pitchFamily="34" charset="0"/>
                <a:cs typeface="Arial" panose="020B0604020202020204" pitchFamily="34" charset="0"/>
              </a:rPr>
              <a:t>aplicables para tratamiento de Lixiviados  que sean sostenible financieramente </a:t>
            </a:r>
            <a:endParaRPr lang="es-CO" sz="429" dirty="0">
              <a:latin typeface="Arial" panose="020B0604020202020204" pitchFamily="34" charset="0"/>
              <a:cs typeface="Arial" panose="020B0604020202020204" pitchFamily="34" charset="0"/>
            </a:endParaRPr>
          </a:p>
        </p:txBody>
      </p:sp>
      <p:sp>
        <p:nvSpPr>
          <p:cNvPr id="133" name="CuadroTexto 132">
            <a:extLst>
              <a:ext uri="{FF2B5EF4-FFF2-40B4-BE49-F238E27FC236}">
                <a16:creationId xmlns="" xmlns:a16="http://schemas.microsoft.com/office/drawing/2014/main" id="{9424D3C5-E758-4F7D-84A4-5CC249F2CD6F}"/>
              </a:ext>
            </a:extLst>
          </p:cNvPr>
          <p:cNvSpPr txBox="1"/>
          <p:nvPr/>
        </p:nvSpPr>
        <p:spPr>
          <a:xfrm>
            <a:off x="9816410" y="5699941"/>
            <a:ext cx="995737"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Alto niveles de vigilancia </a:t>
            </a:r>
            <a:r>
              <a:rPr lang="es-ES" sz="429" dirty="0" smtClean="0">
                <a:latin typeface="Arial" panose="020B0604020202020204" pitchFamily="34" charset="0"/>
                <a:cs typeface="Arial" panose="020B0604020202020204" pitchFamily="34" charset="0"/>
              </a:rPr>
              <a:t>tecnológica </a:t>
            </a:r>
            <a:r>
              <a:rPr lang="es-ES" sz="429" dirty="0">
                <a:latin typeface="Arial" panose="020B0604020202020204" pitchFamily="34" charset="0"/>
                <a:cs typeface="Arial" panose="020B0604020202020204" pitchFamily="34" charset="0"/>
              </a:rPr>
              <a:t>de Alternativas  </a:t>
            </a:r>
            <a:r>
              <a:rPr lang="es-ES" sz="429" dirty="0" smtClean="0">
                <a:latin typeface="Arial" panose="020B0604020202020204" pitchFamily="34" charset="0"/>
                <a:cs typeface="Arial" panose="020B0604020202020204" pitchFamily="34" charset="0"/>
              </a:rPr>
              <a:t>térmicas  </a:t>
            </a:r>
            <a:r>
              <a:rPr lang="es-ES" sz="429" dirty="0">
                <a:latin typeface="Arial" panose="020B0604020202020204" pitchFamily="34" charset="0"/>
                <a:cs typeface="Arial" panose="020B0604020202020204" pitchFamily="34" charset="0"/>
              </a:rPr>
              <a:t>para tratamiento de </a:t>
            </a:r>
            <a:r>
              <a:rPr lang="es-ES" sz="429" dirty="0" smtClean="0">
                <a:latin typeface="Arial" panose="020B0604020202020204" pitchFamily="34" charset="0"/>
                <a:cs typeface="Arial" panose="020B0604020202020204" pitchFamily="34" charset="0"/>
              </a:rPr>
              <a:t>residuos  </a:t>
            </a:r>
            <a:r>
              <a:rPr lang="es-ES" sz="429" dirty="0">
                <a:latin typeface="Arial" panose="020B0604020202020204" pitchFamily="34" charset="0"/>
                <a:cs typeface="Arial" panose="020B0604020202020204" pitchFamily="34" charset="0"/>
              </a:rPr>
              <a:t>de Lixiviados  y la forma de aplicarlas en el distrito.</a:t>
            </a:r>
            <a:endParaRPr lang="es-CO" sz="429" dirty="0">
              <a:latin typeface="Arial" panose="020B0604020202020204" pitchFamily="34" charset="0"/>
              <a:cs typeface="Arial" panose="020B0604020202020204" pitchFamily="34" charset="0"/>
            </a:endParaRPr>
          </a:p>
        </p:txBody>
      </p:sp>
      <p:sp>
        <p:nvSpPr>
          <p:cNvPr id="134" name="CuadroTexto 133">
            <a:extLst>
              <a:ext uri="{FF2B5EF4-FFF2-40B4-BE49-F238E27FC236}">
                <a16:creationId xmlns="" xmlns:a16="http://schemas.microsoft.com/office/drawing/2014/main" id="{9424D3C5-E758-4F7D-84A4-5CC249F2CD6F}"/>
              </a:ext>
            </a:extLst>
          </p:cNvPr>
          <p:cNvSpPr txBox="1"/>
          <p:nvPr/>
        </p:nvSpPr>
        <p:spPr>
          <a:xfrm>
            <a:off x="8839978" y="6376457"/>
            <a:ext cx="68630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Se cumplen con la </a:t>
            </a:r>
            <a:r>
              <a:rPr lang="es-ES" sz="429" dirty="0" smtClean="0">
                <a:latin typeface="Arial" panose="020B0604020202020204" pitchFamily="34" charset="0"/>
                <a:cs typeface="Arial" panose="020B0604020202020204" pitchFamily="34" charset="0"/>
              </a:rPr>
              <a:t>reglamentación </a:t>
            </a:r>
            <a:r>
              <a:rPr lang="es-ES" sz="429" dirty="0">
                <a:latin typeface="Arial" panose="020B0604020202020204" pitchFamily="34" charset="0"/>
                <a:cs typeface="Arial" panose="020B0604020202020204" pitchFamily="34" charset="0"/>
              </a:rPr>
              <a:t>en materia de vertimiento.</a:t>
            </a:r>
            <a:endParaRPr lang="es-CO" sz="429" dirty="0">
              <a:latin typeface="Arial" panose="020B0604020202020204" pitchFamily="34" charset="0"/>
              <a:cs typeface="Arial" panose="020B0604020202020204" pitchFamily="34" charset="0"/>
            </a:endParaRPr>
          </a:p>
        </p:txBody>
      </p:sp>
      <p:sp>
        <p:nvSpPr>
          <p:cNvPr id="135" name="CuadroTexto 134">
            <a:extLst>
              <a:ext uri="{FF2B5EF4-FFF2-40B4-BE49-F238E27FC236}">
                <a16:creationId xmlns="" xmlns:a16="http://schemas.microsoft.com/office/drawing/2014/main" id="{9424D3C5-E758-4F7D-84A4-5CC249F2CD6F}"/>
              </a:ext>
            </a:extLst>
          </p:cNvPr>
          <p:cNvSpPr txBox="1"/>
          <p:nvPr/>
        </p:nvSpPr>
        <p:spPr>
          <a:xfrm>
            <a:off x="9862468" y="6260075"/>
            <a:ext cx="898295"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Eficiencias en el mantenimiento de </a:t>
            </a:r>
            <a:r>
              <a:rPr lang="es-ES" sz="429" dirty="0" smtClean="0">
                <a:latin typeface="Arial" panose="020B0604020202020204" pitchFamily="34" charset="0"/>
                <a:cs typeface="Arial" panose="020B0604020202020204" pitchFamily="34" charset="0"/>
              </a:rPr>
              <a:t>infraestructura, </a:t>
            </a:r>
            <a:r>
              <a:rPr lang="es-ES" sz="429" dirty="0">
                <a:latin typeface="Arial" panose="020B0604020202020204" pitchFamily="34" charset="0"/>
                <a:cs typeface="Arial" panose="020B0604020202020204" pitchFamily="34" charset="0"/>
              </a:rPr>
              <a:t>maquinaria y equipos en RSDJ </a:t>
            </a:r>
            <a:endParaRPr lang="es-CO" sz="429" dirty="0">
              <a:latin typeface="Arial" panose="020B0604020202020204" pitchFamily="34" charset="0"/>
              <a:cs typeface="Arial" panose="020B0604020202020204" pitchFamily="34" charset="0"/>
            </a:endParaRPr>
          </a:p>
        </p:txBody>
      </p:sp>
      <p:sp>
        <p:nvSpPr>
          <p:cNvPr id="136" name="CuadroTexto 135">
            <a:extLst>
              <a:ext uri="{FF2B5EF4-FFF2-40B4-BE49-F238E27FC236}">
                <a16:creationId xmlns="" xmlns:a16="http://schemas.microsoft.com/office/drawing/2014/main" id="{9424D3C5-E758-4F7D-84A4-5CC249F2CD6F}"/>
              </a:ext>
            </a:extLst>
          </p:cNvPr>
          <p:cNvSpPr txBox="1"/>
          <p:nvPr/>
        </p:nvSpPr>
        <p:spPr>
          <a:xfrm>
            <a:off x="10884263" y="5159780"/>
            <a:ext cx="1046222" cy="356508"/>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Ausencia   de estudios y diseños definitivos  para </a:t>
            </a:r>
            <a:r>
              <a:rPr lang="es-ES" sz="429" dirty="0" smtClean="0">
                <a:latin typeface="Arial" panose="020B0604020202020204" pitchFamily="34" charset="0"/>
                <a:cs typeface="Arial" panose="020B0604020202020204" pitchFamily="34" charset="0"/>
              </a:rPr>
              <a:t>construcción </a:t>
            </a:r>
            <a:r>
              <a:rPr lang="es-ES" sz="429" dirty="0">
                <a:latin typeface="Arial" panose="020B0604020202020204" pitchFamily="34" charset="0"/>
                <a:cs typeface="Arial" panose="020B0604020202020204" pitchFamily="34" charset="0"/>
              </a:rPr>
              <a:t>de celdas futuras y Obtención de Licencia Ambiental </a:t>
            </a:r>
            <a:endParaRPr lang="es-CO" sz="429" dirty="0">
              <a:latin typeface="Arial" panose="020B0604020202020204" pitchFamily="34" charset="0"/>
              <a:cs typeface="Arial" panose="020B0604020202020204" pitchFamily="34" charset="0"/>
            </a:endParaRPr>
          </a:p>
        </p:txBody>
      </p:sp>
      <p:sp>
        <p:nvSpPr>
          <p:cNvPr id="137" name="CuadroTexto 136">
            <a:extLst>
              <a:ext uri="{FF2B5EF4-FFF2-40B4-BE49-F238E27FC236}">
                <a16:creationId xmlns="" xmlns:a16="http://schemas.microsoft.com/office/drawing/2014/main" id="{9424D3C5-E758-4F7D-84A4-5CC249F2CD6F}"/>
              </a:ext>
            </a:extLst>
          </p:cNvPr>
          <p:cNvSpPr txBox="1"/>
          <p:nvPr/>
        </p:nvSpPr>
        <p:spPr>
          <a:xfrm>
            <a:off x="10884263" y="4617003"/>
            <a:ext cx="1046222" cy="422552"/>
          </a:xfrm>
          <a:prstGeom prst="rect">
            <a:avLst/>
          </a:prstGeom>
          <a:noFill/>
          <a:ln>
            <a:solidFill>
              <a:schemeClr val="tx1"/>
            </a:solidFill>
          </a:ln>
        </p:spPr>
        <p:txBody>
          <a:bodyPr wrap="square" rtlCol="0">
            <a:spAutoFit/>
          </a:bodyPr>
          <a:lstStyle/>
          <a:p>
            <a:pPr algn="ctr"/>
            <a:r>
              <a:rPr lang="es-ES" sz="429" dirty="0">
                <a:latin typeface="Arial" panose="020B0604020202020204" pitchFamily="34" charset="0"/>
                <a:cs typeface="Arial" panose="020B0604020202020204" pitchFamily="34" charset="0"/>
              </a:rPr>
              <a:t>Inadecuada </a:t>
            </a:r>
            <a:r>
              <a:rPr lang="es-ES" sz="429" dirty="0" smtClean="0">
                <a:latin typeface="Arial" panose="020B0604020202020204" pitchFamily="34" charset="0"/>
                <a:cs typeface="Arial" panose="020B0604020202020204" pitchFamily="34" charset="0"/>
              </a:rPr>
              <a:t>planeación </a:t>
            </a:r>
            <a:r>
              <a:rPr lang="es-ES" sz="429" dirty="0">
                <a:latin typeface="Arial" panose="020B0604020202020204" pitchFamily="34" charset="0"/>
                <a:cs typeface="Arial" panose="020B0604020202020204" pitchFamily="34" charset="0"/>
              </a:rPr>
              <a:t>para realizar los estudios y diseños definitivos  y la </a:t>
            </a:r>
            <a:r>
              <a:rPr lang="es-ES" sz="429" dirty="0" smtClean="0">
                <a:latin typeface="Arial" panose="020B0604020202020204" pitchFamily="34" charset="0"/>
                <a:cs typeface="Arial" panose="020B0604020202020204" pitchFamily="34" charset="0"/>
              </a:rPr>
              <a:t>obtención </a:t>
            </a:r>
            <a:r>
              <a:rPr lang="es-ES" sz="429" dirty="0">
                <a:latin typeface="Arial" panose="020B0604020202020204" pitchFamily="34" charset="0"/>
                <a:cs typeface="Arial" panose="020B0604020202020204" pitchFamily="34" charset="0"/>
              </a:rPr>
              <a:t>de la licencia ambiental , para </a:t>
            </a:r>
            <a:r>
              <a:rPr lang="es-ES" sz="429" dirty="0" smtClean="0">
                <a:latin typeface="Arial" panose="020B0604020202020204" pitchFamily="34" charset="0"/>
                <a:cs typeface="Arial" panose="020B0604020202020204" pitchFamily="34" charset="0"/>
              </a:rPr>
              <a:t>ampliación </a:t>
            </a:r>
            <a:r>
              <a:rPr lang="es-ES" sz="429" dirty="0">
                <a:latin typeface="Arial" panose="020B0604020202020204" pitchFamily="34" charset="0"/>
                <a:cs typeface="Arial" panose="020B0604020202020204" pitchFamily="34" charset="0"/>
              </a:rPr>
              <a:t>de vida </a:t>
            </a:r>
            <a:r>
              <a:rPr lang="es-ES" sz="429" dirty="0" smtClean="0">
                <a:latin typeface="Arial" panose="020B0604020202020204" pitchFamily="34" charset="0"/>
                <a:cs typeface="Arial" panose="020B0604020202020204" pitchFamily="34" charset="0"/>
              </a:rPr>
              <a:t>útil </a:t>
            </a:r>
            <a:r>
              <a:rPr lang="es-ES" sz="429" dirty="0">
                <a:latin typeface="Arial" panose="020B0604020202020204" pitchFamily="34" charset="0"/>
                <a:cs typeface="Arial" panose="020B0604020202020204" pitchFamily="34" charset="0"/>
              </a:rPr>
              <a:t>del relleno.</a:t>
            </a:r>
            <a:endParaRPr lang="es-CO" sz="429" dirty="0">
              <a:latin typeface="Arial" panose="020B0604020202020204" pitchFamily="34" charset="0"/>
              <a:cs typeface="Arial" panose="020B0604020202020204" pitchFamily="34" charset="0"/>
            </a:endParaRPr>
          </a:p>
        </p:txBody>
      </p:sp>
      <p:cxnSp>
        <p:nvCxnSpPr>
          <p:cNvPr id="3" name="Conector recto 2"/>
          <p:cNvCxnSpPr/>
          <p:nvPr/>
        </p:nvCxnSpPr>
        <p:spPr>
          <a:xfrm>
            <a:off x="1661148" y="3841534"/>
            <a:ext cx="9746226" cy="23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5" idx="0"/>
          </p:cNvCxnSpPr>
          <p:nvPr/>
        </p:nvCxnSpPr>
        <p:spPr>
          <a:xfrm flipV="1">
            <a:off x="1701359" y="3840480"/>
            <a:ext cx="0" cy="1614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42" idx="0"/>
          </p:cNvCxnSpPr>
          <p:nvPr/>
        </p:nvCxnSpPr>
        <p:spPr>
          <a:xfrm flipV="1">
            <a:off x="2828687" y="3840480"/>
            <a:ext cx="0" cy="15149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6" idx="0"/>
          </p:cNvCxnSpPr>
          <p:nvPr/>
        </p:nvCxnSpPr>
        <p:spPr>
          <a:xfrm flipV="1">
            <a:off x="4038264" y="3840481"/>
            <a:ext cx="0" cy="11595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4" idx="0"/>
          </p:cNvCxnSpPr>
          <p:nvPr/>
        </p:nvCxnSpPr>
        <p:spPr>
          <a:xfrm flipH="1" flipV="1">
            <a:off x="5674913" y="3840480"/>
            <a:ext cx="12248" cy="18551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45" idx="0"/>
          </p:cNvCxnSpPr>
          <p:nvPr/>
        </p:nvCxnSpPr>
        <p:spPr>
          <a:xfrm flipV="1">
            <a:off x="7242092" y="3831585"/>
            <a:ext cx="0" cy="16556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7" idx="0"/>
          </p:cNvCxnSpPr>
          <p:nvPr/>
        </p:nvCxnSpPr>
        <p:spPr>
          <a:xfrm flipH="1" flipV="1">
            <a:off x="9176166" y="3840480"/>
            <a:ext cx="26319" cy="1476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stCxn id="129" idx="0"/>
          </p:cNvCxnSpPr>
          <p:nvPr/>
        </p:nvCxnSpPr>
        <p:spPr>
          <a:xfrm flipH="1" flipV="1">
            <a:off x="11382703" y="3831585"/>
            <a:ext cx="24671" cy="17852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a:stCxn id="41" idx="0"/>
            <a:endCxn id="54" idx="2"/>
          </p:cNvCxnSpPr>
          <p:nvPr/>
        </p:nvCxnSpPr>
        <p:spPr>
          <a:xfrm flipH="1" flipV="1">
            <a:off x="1688439" y="5680022"/>
            <a:ext cx="17725" cy="21756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Conector recto de flecha 447"/>
          <p:cNvCxnSpPr>
            <a:stCxn id="54" idx="0"/>
            <a:endCxn id="47" idx="2"/>
          </p:cNvCxnSpPr>
          <p:nvPr/>
        </p:nvCxnSpPr>
        <p:spPr>
          <a:xfrm flipV="1">
            <a:off x="1688439" y="5156696"/>
            <a:ext cx="22530" cy="23286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2" name="Conector recto de flecha 451"/>
          <p:cNvCxnSpPr>
            <a:stCxn id="47" idx="0"/>
            <a:endCxn id="5" idx="2"/>
          </p:cNvCxnSpPr>
          <p:nvPr/>
        </p:nvCxnSpPr>
        <p:spPr>
          <a:xfrm flipH="1" flipV="1">
            <a:off x="1701359" y="4424480"/>
            <a:ext cx="9610" cy="17757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9" name="Conector recto de flecha 468"/>
          <p:cNvCxnSpPr>
            <a:stCxn id="55" idx="0"/>
            <a:endCxn id="48" idx="2"/>
          </p:cNvCxnSpPr>
          <p:nvPr/>
        </p:nvCxnSpPr>
        <p:spPr>
          <a:xfrm flipH="1" flipV="1">
            <a:off x="2839615" y="5438534"/>
            <a:ext cx="3422" cy="21320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1" name="Conector recto de flecha 470"/>
          <p:cNvCxnSpPr>
            <a:stCxn id="48" idx="0"/>
            <a:endCxn id="56" idx="2"/>
          </p:cNvCxnSpPr>
          <p:nvPr/>
        </p:nvCxnSpPr>
        <p:spPr>
          <a:xfrm flipV="1">
            <a:off x="2839615" y="4917457"/>
            <a:ext cx="5171" cy="9852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4" name="Conector recto de flecha 473"/>
          <p:cNvCxnSpPr>
            <a:stCxn id="56" idx="0"/>
            <a:endCxn id="42" idx="2"/>
          </p:cNvCxnSpPr>
          <p:nvPr/>
        </p:nvCxnSpPr>
        <p:spPr>
          <a:xfrm flipH="1" flipV="1">
            <a:off x="2828687" y="4282439"/>
            <a:ext cx="16099" cy="1464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6" name="Conector recto de flecha 475"/>
          <p:cNvCxnSpPr>
            <a:stCxn id="49" idx="0"/>
            <a:endCxn id="43" idx="2"/>
          </p:cNvCxnSpPr>
          <p:nvPr/>
        </p:nvCxnSpPr>
        <p:spPr>
          <a:xfrm flipV="1">
            <a:off x="4026222" y="5053744"/>
            <a:ext cx="2669" cy="14921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9" name="Conector recto de flecha 478"/>
          <p:cNvCxnSpPr>
            <a:stCxn id="43" idx="0"/>
            <a:endCxn id="6" idx="2"/>
          </p:cNvCxnSpPr>
          <p:nvPr/>
        </p:nvCxnSpPr>
        <p:spPr>
          <a:xfrm flipV="1">
            <a:off x="4028891" y="4445032"/>
            <a:ext cx="9373" cy="12011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1" name="Conector recto de flecha 480"/>
          <p:cNvCxnSpPr>
            <a:stCxn id="50" idx="0"/>
          </p:cNvCxnSpPr>
          <p:nvPr/>
        </p:nvCxnSpPr>
        <p:spPr>
          <a:xfrm flipV="1">
            <a:off x="5158980" y="4804631"/>
            <a:ext cx="0" cy="1658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3" name="Conector recto de flecha 482"/>
          <p:cNvCxnSpPr>
            <a:stCxn id="51" idx="0"/>
          </p:cNvCxnSpPr>
          <p:nvPr/>
        </p:nvCxnSpPr>
        <p:spPr>
          <a:xfrm flipV="1">
            <a:off x="6172499" y="4774992"/>
            <a:ext cx="0" cy="1780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Conector recto de flecha 484"/>
          <p:cNvCxnSpPr>
            <a:stCxn id="67" idx="0"/>
            <a:endCxn id="44" idx="2"/>
          </p:cNvCxnSpPr>
          <p:nvPr/>
        </p:nvCxnSpPr>
        <p:spPr>
          <a:xfrm flipV="1">
            <a:off x="5668030" y="4316457"/>
            <a:ext cx="19131" cy="1661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Conector recto de flecha 486"/>
          <p:cNvCxnSpPr>
            <a:stCxn id="52" idx="0"/>
            <a:endCxn id="45" idx="2"/>
          </p:cNvCxnSpPr>
          <p:nvPr/>
        </p:nvCxnSpPr>
        <p:spPr>
          <a:xfrm flipV="1">
            <a:off x="7241345" y="4551787"/>
            <a:ext cx="747" cy="1840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Conector recto de flecha 488"/>
          <p:cNvCxnSpPr>
            <a:stCxn id="76" idx="0"/>
            <a:endCxn id="46" idx="2"/>
          </p:cNvCxnSpPr>
          <p:nvPr/>
        </p:nvCxnSpPr>
        <p:spPr>
          <a:xfrm flipH="1" flipV="1">
            <a:off x="8294460" y="4649214"/>
            <a:ext cx="10809" cy="1663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Conector recto de flecha 497"/>
          <p:cNvCxnSpPr>
            <a:stCxn id="46" idx="0"/>
          </p:cNvCxnSpPr>
          <p:nvPr/>
        </p:nvCxnSpPr>
        <p:spPr>
          <a:xfrm flipH="1" flipV="1">
            <a:off x="8294459" y="4135428"/>
            <a:ext cx="1" cy="15727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0" name="Conector recto de flecha 499"/>
          <p:cNvCxnSpPr>
            <a:stCxn id="53" idx="0"/>
          </p:cNvCxnSpPr>
          <p:nvPr/>
        </p:nvCxnSpPr>
        <p:spPr>
          <a:xfrm flipH="1" flipV="1">
            <a:off x="9347574" y="4130742"/>
            <a:ext cx="18934" cy="14152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2" name="Conector recto de flecha 501"/>
          <p:cNvCxnSpPr>
            <a:stCxn id="69" idx="0"/>
          </p:cNvCxnSpPr>
          <p:nvPr/>
        </p:nvCxnSpPr>
        <p:spPr>
          <a:xfrm flipH="1" flipV="1">
            <a:off x="10301250" y="4146492"/>
            <a:ext cx="1" cy="886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4" name="Conector recto de flecha 503"/>
          <p:cNvCxnSpPr>
            <a:endCxn id="53" idx="2"/>
          </p:cNvCxnSpPr>
          <p:nvPr/>
        </p:nvCxnSpPr>
        <p:spPr>
          <a:xfrm flipV="1">
            <a:off x="9347574" y="4628777"/>
            <a:ext cx="18934" cy="1684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6" name="Conector recto de flecha 505"/>
          <p:cNvCxnSpPr>
            <a:endCxn id="69" idx="2"/>
          </p:cNvCxnSpPr>
          <p:nvPr/>
        </p:nvCxnSpPr>
        <p:spPr>
          <a:xfrm flipH="1" flipV="1">
            <a:off x="10301251" y="4657644"/>
            <a:ext cx="10364" cy="13962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8" name="Conector recto de flecha 507"/>
          <p:cNvCxnSpPr/>
          <p:nvPr/>
        </p:nvCxnSpPr>
        <p:spPr>
          <a:xfrm flipH="1" flipV="1">
            <a:off x="9347574" y="5046151"/>
            <a:ext cx="9467" cy="1811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0" name="Conector recto de flecha 509"/>
          <p:cNvCxnSpPr>
            <a:stCxn id="131" idx="0"/>
          </p:cNvCxnSpPr>
          <p:nvPr/>
        </p:nvCxnSpPr>
        <p:spPr>
          <a:xfrm flipH="1" flipV="1">
            <a:off x="10301250" y="5003477"/>
            <a:ext cx="1" cy="20775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a:stCxn id="134" idx="0"/>
            <a:endCxn id="132" idx="2"/>
          </p:cNvCxnSpPr>
          <p:nvPr/>
        </p:nvCxnSpPr>
        <p:spPr>
          <a:xfrm flipV="1">
            <a:off x="9183129" y="6239301"/>
            <a:ext cx="6196" cy="13715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135" idx="0"/>
            <a:endCxn id="133" idx="2"/>
          </p:cNvCxnSpPr>
          <p:nvPr/>
        </p:nvCxnSpPr>
        <p:spPr>
          <a:xfrm flipV="1">
            <a:off x="10311616" y="6122493"/>
            <a:ext cx="2663" cy="1375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stCxn id="132" idx="0"/>
            <a:endCxn id="130" idx="2"/>
          </p:cNvCxnSpPr>
          <p:nvPr/>
        </p:nvCxnSpPr>
        <p:spPr>
          <a:xfrm flipV="1">
            <a:off x="9189325" y="5534714"/>
            <a:ext cx="8221" cy="1499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stCxn id="133" idx="0"/>
            <a:endCxn id="131" idx="2"/>
          </p:cNvCxnSpPr>
          <p:nvPr/>
        </p:nvCxnSpPr>
        <p:spPr>
          <a:xfrm flipH="1" flipV="1">
            <a:off x="10301251" y="5567736"/>
            <a:ext cx="13028" cy="1322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a:stCxn id="136" idx="0"/>
            <a:endCxn id="137" idx="2"/>
          </p:cNvCxnSpPr>
          <p:nvPr/>
        </p:nvCxnSpPr>
        <p:spPr>
          <a:xfrm flipV="1">
            <a:off x="11407374" y="5039555"/>
            <a:ext cx="0" cy="12022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a:stCxn id="137" idx="0"/>
            <a:endCxn id="129" idx="2"/>
          </p:cNvCxnSpPr>
          <p:nvPr/>
        </p:nvCxnSpPr>
        <p:spPr>
          <a:xfrm flipV="1">
            <a:off x="11407374" y="4498701"/>
            <a:ext cx="0" cy="11830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710197" y="3435717"/>
            <a:ext cx="8702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flipV="1">
            <a:off x="5639769" y="3413234"/>
            <a:ext cx="0" cy="101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ctor recto de flecha 90"/>
          <p:cNvCxnSpPr>
            <a:endCxn id="209" idx="2"/>
          </p:cNvCxnSpPr>
          <p:nvPr/>
        </p:nvCxnSpPr>
        <p:spPr>
          <a:xfrm flipV="1">
            <a:off x="1738457" y="3302706"/>
            <a:ext cx="0" cy="129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Conector recto de flecha 93"/>
          <p:cNvCxnSpPr>
            <a:endCxn id="212" idx="2"/>
          </p:cNvCxnSpPr>
          <p:nvPr/>
        </p:nvCxnSpPr>
        <p:spPr>
          <a:xfrm flipV="1">
            <a:off x="3417846" y="3285311"/>
            <a:ext cx="6824" cy="146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p:cNvCxnSpPr>
            <a:stCxn id="213" idx="2"/>
          </p:cNvCxnSpPr>
          <p:nvPr/>
        </p:nvCxnSpPr>
        <p:spPr>
          <a:xfrm>
            <a:off x="4864350" y="3282386"/>
            <a:ext cx="14476" cy="188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ector recto de flecha 98"/>
          <p:cNvCxnSpPr>
            <a:endCxn id="216" idx="2"/>
          </p:cNvCxnSpPr>
          <p:nvPr/>
        </p:nvCxnSpPr>
        <p:spPr>
          <a:xfrm flipV="1">
            <a:off x="6011179" y="3198336"/>
            <a:ext cx="6885" cy="236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100"/>
          <p:cNvCxnSpPr>
            <a:endCxn id="219" idx="2"/>
          </p:cNvCxnSpPr>
          <p:nvPr/>
        </p:nvCxnSpPr>
        <p:spPr>
          <a:xfrm flipV="1">
            <a:off x="8244808" y="3232294"/>
            <a:ext cx="1" cy="199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p:cNvCxnSpPr>
            <a:endCxn id="220" idx="2"/>
          </p:cNvCxnSpPr>
          <p:nvPr/>
        </p:nvCxnSpPr>
        <p:spPr>
          <a:xfrm flipV="1">
            <a:off x="10400713" y="3252289"/>
            <a:ext cx="12250" cy="18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ector recto de flecha 104"/>
          <p:cNvCxnSpPr>
            <a:stCxn id="209" idx="0"/>
            <a:endCxn id="234" idx="2"/>
          </p:cNvCxnSpPr>
          <p:nvPr/>
        </p:nvCxnSpPr>
        <p:spPr>
          <a:xfrm flipV="1">
            <a:off x="1738457" y="2575169"/>
            <a:ext cx="0" cy="30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p:cNvCxnSpPr>
            <a:stCxn id="235" idx="0"/>
            <a:endCxn id="284" idx="2"/>
          </p:cNvCxnSpPr>
          <p:nvPr/>
        </p:nvCxnSpPr>
        <p:spPr>
          <a:xfrm flipV="1">
            <a:off x="3424670" y="1719992"/>
            <a:ext cx="9071" cy="34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p:cNvCxnSpPr>
            <a:stCxn id="212" idx="0"/>
            <a:endCxn id="235" idx="2"/>
          </p:cNvCxnSpPr>
          <p:nvPr/>
        </p:nvCxnSpPr>
        <p:spPr>
          <a:xfrm flipV="1">
            <a:off x="3424670" y="2616328"/>
            <a:ext cx="0" cy="246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p:cNvCxnSpPr>
            <a:stCxn id="213" idx="0"/>
            <a:endCxn id="236" idx="2"/>
          </p:cNvCxnSpPr>
          <p:nvPr/>
        </p:nvCxnSpPr>
        <p:spPr>
          <a:xfrm flipH="1" flipV="1">
            <a:off x="4856508" y="2318557"/>
            <a:ext cx="7842" cy="145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Conector recto de flecha 115"/>
          <p:cNvCxnSpPr>
            <a:endCxn id="240" idx="2"/>
          </p:cNvCxnSpPr>
          <p:nvPr/>
        </p:nvCxnSpPr>
        <p:spPr>
          <a:xfrm flipV="1">
            <a:off x="6898194" y="2881295"/>
            <a:ext cx="9884" cy="195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Conector recto de flecha 138"/>
          <p:cNvCxnSpPr>
            <a:endCxn id="243" idx="2"/>
          </p:cNvCxnSpPr>
          <p:nvPr/>
        </p:nvCxnSpPr>
        <p:spPr>
          <a:xfrm flipV="1">
            <a:off x="7760568" y="2901980"/>
            <a:ext cx="4306" cy="18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Conector recto de flecha 140"/>
          <p:cNvCxnSpPr>
            <a:endCxn id="289" idx="2"/>
          </p:cNvCxnSpPr>
          <p:nvPr/>
        </p:nvCxnSpPr>
        <p:spPr>
          <a:xfrm flipV="1">
            <a:off x="8612461" y="2815251"/>
            <a:ext cx="0" cy="25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Conector recto de flecha 143"/>
          <p:cNvCxnSpPr>
            <a:endCxn id="290" idx="2"/>
          </p:cNvCxnSpPr>
          <p:nvPr/>
        </p:nvCxnSpPr>
        <p:spPr>
          <a:xfrm flipV="1">
            <a:off x="9491907" y="2865069"/>
            <a:ext cx="0" cy="20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Conector recto de flecha 145"/>
          <p:cNvCxnSpPr>
            <a:stCxn id="220" idx="0"/>
            <a:endCxn id="244" idx="2"/>
          </p:cNvCxnSpPr>
          <p:nvPr/>
        </p:nvCxnSpPr>
        <p:spPr>
          <a:xfrm flipV="1">
            <a:off x="10412963" y="2647445"/>
            <a:ext cx="0" cy="248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Conector recto de flecha 149"/>
          <p:cNvCxnSpPr>
            <a:stCxn id="244" idx="0"/>
            <a:endCxn id="128" idx="2"/>
          </p:cNvCxnSpPr>
          <p:nvPr/>
        </p:nvCxnSpPr>
        <p:spPr>
          <a:xfrm flipH="1" flipV="1">
            <a:off x="10410092" y="2210694"/>
            <a:ext cx="2871" cy="146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Conector recto de flecha 152"/>
          <p:cNvCxnSpPr>
            <a:stCxn id="128" idx="0"/>
            <a:endCxn id="127" idx="2"/>
          </p:cNvCxnSpPr>
          <p:nvPr/>
        </p:nvCxnSpPr>
        <p:spPr>
          <a:xfrm flipH="1" flipV="1">
            <a:off x="10398946" y="1805781"/>
            <a:ext cx="11146" cy="114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Conector recto de flecha 155"/>
          <p:cNvCxnSpPr>
            <a:stCxn id="243" idx="0"/>
            <a:endCxn id="120" idx="2"/>
          </p:cNvCxnSpPr>
          <p:nvPr/>
        </p:nvCxnSpPr>
        <p:spPr>
          <a:xfrm flipH="1" flipV="1">
            <a:off x="7763368" y="2093812"/>
            <a:ext cx="1506" cy="121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Conector recto de flecha 158"/>
          <p:cNvCxnSpPr>
            <a:stCxn id="120" idx="0"/>
            <a:endCxn id="119" idx="2"/>
          </p:cNvCxnSpPr>
          <p:nvPr/>
        </p:nvCxnSpPr>
        <p:spPr>
          <a:xfrm flipV="1">
            <a:off x="7763368" y="1673552"/>
            <a:ext cx="0" cy="129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Conector recto de flecha 161"/>
          <p:cNvCxnSpPr>
            <a:stCxn id="289" idx="0"/>
            <a:endCxn id="118" idx="2"/>
          </p:cNvCxnSpPr>
          <p:nvPr/>
        </p:nvCxnSpPr>
        <p:spPr>
          <a:xfrm flipV="1">
            <a:off x="8612461" y="2340589"/>
            <a:ext cx="2995" cy="11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Conector recto de flecha 166"/>
          <p:cNvCxnSpPr>
            <a:stCxn id="118" idx="0"/>
            <a:endCxn id="121" idx="2"/>
          </p:cNvCxnSpPr>
          <p:nvPr/>
        </p:nvCxnSpPr>
        <p:spPr>
          <a:xfrm flipH="1" flipV="1">
            <a:off x="8612461" y="1773999"/>
            <a:ext cx="2995" cy="14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Conector recto de flecha 169"/>
          <p:cNvCxnSpPr>
            <a:stCxn id="290" idx="0"/>
            <a:endCxn id="122" idx="2"/>
          </p:cNvCxnSpPr>
          <p:nvPr/>
        </p:nvCxnSpPr>
        <p:spPr>
          <a:xfrm flipH="1" flipV="1">
            <a:off x="9485417" y="2108917"/>
            <a:ext cx="6490" cy="135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Conector recto de flecha 172"/>
          <p:cNvCxnSpPr>
            <a:stCxn id="122" idx="0"/>
            <a:endCxn id="123" idx="2"/>
          </p:cNvCxnSpPr>
          <p:nvPr/>
        </p:nvCxnSpPr>
        <p:spPr>
          <a:xfrm flipV="1">
            <a:off x="9485417" y="1594427"/>
            <a:ext cx="0" cy="15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Conector recto de flecha 175"/>
          <p:cNvCxnSpPr>
            <a:stCxn id="240" idx="0"/>
            <a:endCxn id="288" idx="2"/>
          </p:cNvCxnSpPr>
          <p:nvPr/>
        </p:nvCxnSpPr>
        <p:spPr>
          <a:xfrm flipH="1" flipV="1">
            <a:off x="6898194" y="2290252"/>
            <a:ext cx="9884" cy="168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Conector recto de flecha 177"/>
          <p:cNvCxnSpPr>
            <a:stCxn id="288" idx="0"/>
            <a:endCxn id="287" idx="2"/>
          </p:cNvCxnSpPr>
          <p:nvPr/>
        </p:nvCxnSpPr>
        <p:spPr>
          <a:xfrm flipH="1" flipV="1">
            <a:off x="6889292" y="1734836"/>
            <a:ext cx="8902" cy="132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Conector recto 185"/>
          <p:cNvCxnSpPr>
            <a:stCxn id="288" idx="1"/>
          </p:cNvCxnSpPr>
          <p:nvPr/>
        </p:nvCxnSpPr>
        <p:spPr>
          <a:xfrm flipH="1" flipV="1">
            <a:off x="5965993" y="2068358"/>
            <a:ext cx="589050" cy="10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Conector recto de flecha 189"/>
          <p:cNvCxnSpPr>
            <a:endCxn id="229" idx="2"/>
          </p:cNvCxnSpPr>
          <p:nvPr/>
        </p:nvCxnSpPr>
        <p:spPr>
          <a:xfrm flipV="1">
            <a:off x="5965993" y="1761954"/>
            <a:ext cx="0" cy="314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Conector recto de flecha 191"/>
          <p:cNvCxnSpPr>
            <a:stCxn id="229" idx="0"/>
            <a:endCxn id="226" idx="2"/>
          </p:cNvCxnSpPr>
          <p:nvPr/>
        </p:nvCxnSpPr>
        <p:spPr>
          <a:xfrm flipV="1">
            <a:off x="5965993" y="1286755"/>
            <a:ext cx="0" cy="118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74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7662E6B-5486-7A47-B43A-7649C9331D44}"/>
              </a:ext>
            </a:extLst>
          </p:cNvPr>
          <p:cNvSpPr/>
          <p:nvPr/>
        </p:nvSpPr>
        <p:spPr>
          <a:xfrm>
            <a:off x="2390997" y="2977706"/>
            <a:ext cx="2427605" cy="7213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kern="1200" dirty="0">
                <a:solidFill>
                  <a:schemeClr val="tx1"/>
                </a:solidFill>
                <a:effectLst/>
                <a:latin typeface="Arial" panose="020B0604020202020204" pitchFamily="34" charset="0"/>
                <a:ea typeface="Times New Roman" panose="02020603050405020304" pitchFamily="18" charset="0"/>
              </a:rPr>
              <a:t>Bajos niveles de aplicación medidas sancionatorias relacionadas con la gestión de residuos sólidos. </a:t>
            </a:r>
            <a:endParaRPr lang="es-CO" sz="1200" dirty="0">
              <a:solidFill>
                <a:schemeClr val="tx1"/>
              </a:solidFill>
              <a:effectLst/>
              <a:latin typeface="Times New Roman" panose="02020603050405020304" pitchFamily="18" charset="0"/>
              <a:ea typeface="Times New Roman" panose="02020603050405020304" pitchFamily="18" charset="0"/>
            </a:endParaRPr>
          </a:p>
        </p:txBody>
      </p:sp>
      <p:sp>
        <p:nvSpPr>
          <p:cNvPr id="5" name="Rectángulo 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0AA5B8F-7082-4542-803F-0C53E003A6CD}"/>
              </a:ext>
            </a:extLst>
          </p:cNvPr>
          <p:cNvSpPr/>
          <p:nvPr/>
        </p:nvSpPr>
        <p:spPr>
          <a:xfrm>
            <a:off x="1217644" y="1737551"/>
            <a:ext cx="1673860" cy="6515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Altos niveles de contaminación visual y ambiental en los entornos</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59836C7-86ED-2A41-BEB6-2376AE9F0D8C}"/>
              </a:ext>
            </a:extLst>
          </p:cNvPr>
          <p:cNvSpPr/>
          <p:nvPr/>
        </p:nvSpPr>
        <p:spPr>
          <a:xfrm>
            <a:off x="5004657" y="2956116"/>
            <a:ext cx="3019425" cy="6769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Alto nivel de desconocimiento de la información necesaria para la prestación del servicio público de aseo</a:t>
            </a:r>
            <a:endParaRPr lang="es-CO" sz="1200">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7D04CC8-5F7F-4556-954C-399D7E617EFB}"/>
              </a:ext>
            </a:extLst>
          </p:cNvPr>
          <p:cNvSpPr/>
          <p:nvPr/>
        </p:nvSpPr>
        <p:spPr>
          <a:xfrm>
            <a:off x="3136487" y="2262696"/>
            <a:ext cx="1629410" cy="542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Alto nivel de persistencia de puntos críticos de residuos y arrojos clandestinos</a:t>
            </a:r>
            <a:endParaRPr lang="es-CO" sz="120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18339A9-7691-42B2-A345-A45C2742CB7B}"/>
              </a:ext>
            </a:extLst>
          </p:cNvPr>
          <p:cNvSpPr/>
          <p:nvPr/>
        </p:nvSpPr>
        <p:spPr>
          <a:xfrm>
            <a:off x="3136487" y="1655001"/>
            <a:ext cx="1629410" cy="49784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Alta tasa de residuos ordinarios sin separación en la fuente</a:t>
            </a:r>
            <a:endParaRPr lang="es-CO" sz="1200">
              <a:effectLst/>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89F9343-1F86-4FB5-BE01-F5ABA934EC48}"/>
              </a:ext>
            </a:extLst>
          </p:cNvPr>
          <p:cNvSpPr/>
          <p:nvPr/>
        </p:nvSpPr>
        <p:spPr>
          <a:xfrm>
            <a:off x="3136487" y="917766"/>
            <a:ext cx="1629410" cy="6515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Alta nivel de incumplimiento a las frecuencias y horarios de presentación de residuos</a:t>
            </a:r>
            <a:endParaRPr lang="es-CO" sz="1200" dirty="0">
              <a:effectLst/>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75747E5-72B8-B64F-AE06-928CAC8CC310}"/>
              </a:ext>
            </a:extLst>
          </p:cNvPr>
          <p:cNvSpPr/>
          <p:nvPr/>
        </p:nvSpPr>
        <p:spPr>
          <a:xfrm>
            <a:off x="8186642" y="2955481"/>
            <a:ext cx="2607310" cy="75120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Alto riesgo de aplicación inadecuada a las metodologías tarifarias y a la gestión comercial, operativa y social por parte de los prestadores del servicio público de aseo</a:t>
            </a:r>
            <a:endParaRPr lang="es-CO" sz="1200">
              <a:effectLst/>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D75385E-8C39-8A45-B17C-8F2708040AC0}"/>
              </a:ext>
            </a:extLst>
          </p:cNvPr>
          <p:cNvSpPr/>
          <p:nvPr/>
        </p:nvSpPr>
        <p:spPr>
          <a:xfrm>
            <a:off x="4998307" y="1808036"/>
            <a:ext cx="1714500" cy="8712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kern="1200" dirty="0" smtClean="0">
                <a:solidFill>
                  <a:srgbClr val="000000"/>
                </a:solidFill>
                <a:effectLst/>
                <a:latin typeface="Arial" panose="020B0604020202020204" pitchFamily="34" charset="0"/>
                <a:ea typeface="Times New Roman" panose="02020603050405020304" pitchFamily="18" charset="0"/>
              </a:rPr>
              <a:t>Posibles </a:t>
            </a:r>
            <a:r>
              <a:rPr lang="es-CO" sz="900" kern="1200" dirty="0">
                <a:solidFill>
                  <a:srgbClr val="000000"/>
                </a:solidFill>
                <a:effectLst/>
                <a:latin typeface="Arial" panose="020B0604020202020204" pitchFamily="34" charset="0"/>
                <a:ea typeface="Times New Roman" panose="02020603050405020304" pitchFamily="18" charset="0"/>
              </a:rPr>
              <a:t>aumentos en la tarifa del servicio público de aseo</a:t>
            </a:r>
            <a:endParaRPr lang="es-CO" sz="1200" dirty="0">
              <a:effectLst/>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D0C80FA-A94B-FB42-B7AD-BED3E032BFC7}"/>
              </a:ext>
            </a:extLst>
          </p:cNvPr>
          <p:cNvSpPr/>
          <p:nvPr/>
        </p:nvSpPr>
        <p:spPr>
          <a:xfrm>
            <a:off x="6841077" y="1797241"/>
            <a:ext cx="2199640" cy="8712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Bajos niveles de planeación para la ejecución de las actividades del servicio</a:t>
            </a:r>
            <a:endParaRPr lang="es-CO" sz="1200">
              <a:effectLst/>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8A6E8B6-B426-8A4C-A0AC-E6897AAA4E6E}"/>
              </a:ext>
            </a:extLst>
          </p:cNvPr>
          <p:cNvSpPr/>
          <p:nvPr/>
        </p:nvSpPr>
        <p:spPr>
          <a:xfrm>
            <a:off x="9125807" y="1782636"/>
            <a:ext cx="1714500" cy="8712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Bajos niveles de satisfacción del usuario</a:t>
            </a:r>
            <a:endParaRPr lang="es-CO" sz="1200">
              <a:effectLst/>
              <a:latin typeface="Times New Roman" panose="02020603050405020304" pitchFamily="18" charset="0"/>
              <a:ea typeface="Times New Roman" panose="02020603050405020304" pitchFamily="18" charset="0"/>
            </a:endParaRPr>
          </a:p>
        </p:txBody>
      </p:sp>
      <p:sp>
        <p:nvSpPr>
          <p:cNvPr id="14" name="Rectángulo 1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A7C9A7F-96A2-014E-9B28-4D419D727831}"/>
              </a:ext>
            </a:extLst>
          </p:cNvPr>
          <p:cNvSpPr/>
          <p:nvPr/>
        </p:nvSpPr>
        <p:spPr>
          <a:xfrm>
            <a:off x="4168362" y="4733481"/>
            <a:ext cx="1683385" cy="62420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chemeClr val="tx1"/>
                </a:solidFill>
                <a:effectLst/>
                <a:latin typeface="Arial" panose="020B0604020202020204" pitchFamily="34" charset="0"/>
                <a:ea typeface="Times New Roman" panose="02020603050405020304" pitchFamily="18" charset="0"/>
              </a:rPr>
              <a:t>Bajo nivel de aplicación de sanciones relacionadas con la gestión integral de los residuos sólidos</a:t>
            </a:r>
            <a:endParaRPr lang="es-CO" sz="1200" dirty="0">
              <a:solidFill>
                <a:schemeClr val="tx1"/>
              </a:solidFill>
              <a:effectLst/>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5C3070D-AD44-474B-846D-608AC26B079F}"/>
              </a:ext>
            </a:extLst>
          </p:cNvPr>
          <p:cNvSpPr/>
          <p:nvPr/>
        </p:nvSpPr>
        <p:spPr>
          <a:xfrm>
            <a:off x="6160357" y="4751896"/>
            <a:ext cx="1765300" cy="62420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Bajos niveles de articulación de la información producida por las entidades del Distrito</a:t>
            </a:r>
            <a:endParaRPr lang="es-CO" sz="120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71EBA8E-117A-420F-B5B9-17504DED4027}"/>
              </a:ext>
            </a:extLst>
          </p:cNvPr>
          <p:cNvSpPr/>
          <p:nvPr/>
        </p:nvSpPr>
        <p:spPr>
          <a:xfrm>
            <a:off x="2394172" y="4724591"/>
            <a:ext cx="1610995" cy="62420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Baja aplicabilidad de la normatividad emitida a nivel nacional para la gestión de residuos sólidos</a:t>
            </a:r>
            <a:endParaRPr lang="es-CO" sz="1200">
              <a:effectLst/>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47F5045-B896-A54B-A2C3-BCF9EE1EE0AF}"/>
              </a:ext>
            </a:extLst>
          </p:cNvPr>
          <p:cNvSpPr/>
          <p:nvPr/>
        </p:nvSpPr>
        <p:spPr>
          <a:xfrm>
            <a:off x="8084407" y="4769676"/>
            <a:ext cx="2148205" cy="61531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MX" sz="900" kern="1200">
                <a:solidFill>
                  <a:srgbClr val="000000"/>
                </a:solidFill>
                <a:effectLst/>
                <a:latin typeface="Arial" panose="020B0604020202020204" pitchFamily="34" charset="0"/>
                <a:ea typeface="Times New Roman" panose="02020603050405020304" pitchFamily="18" charset="0"/>
              </a:rPr>
              <a:t>Baja capacidad de seguimiento, control e inspección por parte de entidades del nivel nacional</a:t>
            </a:r>
            <a:endParaRPr lang="es-CO" sz="1200">
              <a:effectLst/>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6D9A7E1-7910-4F5D-9F46-4355EBD83375}"/>
              </a:ext>
            </a:extLst>
          </p:cNvPr>
          <p:cNvSpPr/>
          <p:nvPr/>
        </p:nvSpPr>
        <p:spPr>
          <a:xfrm>
            <a:off x="3670522" y="5692966"/>
            <a:ext cx="1610995" cy="63119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Baja coherencia de la normatividad emitida a nivel nacional para la gestión de residuos sólidos</a:t>
            </a:r>
            <a:endParaRPr lang="es-CO" sz="1200">
              <a:effectLst/>
              <a:latin typeface="Times New Roman" panose="02020603050405020304" pitchFamily="18" charset="0"/>
              <a:ea typeface="Times New Roman" panose="02020603050405020304" pitchFamily="18" charset="0"/>
            </a:endParaRPr>
          </a:p>
        </p:txBody>
      </p:sp>
      <p:sp>
        <p:nvSpPr>
          <p:cNvPr id="19" name="Rectángulo 1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F53DEA7-2D22-49E7-B8A8-C6A7D8EDD3CC}"/>
              </a:ext>
            </a:extLst>
          </p:cNvPr>
          <p:cNvSpPr/>
          <p:nvPr/>
        </p:nvSpPr>
        <p:spPr>
          <a:xfrm>
            <a:off x="1416272" y="5719636"/>
            <a:ext cx="2072640" cy="57848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 dimensionamiento de los impactos generados por la normatividad emitida a nivel nacional</a:t>
            </a:r>
            <a:endParaRPr lang="es-CO" sz="1200">
              <a:effectLst/>
              <a:latin typeface="Times New Roman" panose="02020603050405020304" pitchFamily="18" charset="0"/>
              <a:ea typeface="Times New Roman" panose="02020603050405020304" pitchFamily="18" charset="0"/>
            </a:endParaRPr>
          </a:p>
        </p:txBody>
      </p:sp>
      <p:sp>
        <p:nvSpPr>
          <p:cNvPr id="20" name="Rectángulo 1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9CC45A5-97A5-4BC7-AA88-3D523976FE22}"/>
              </a:ext>
            </a:extLst>
          </p:cNvPr>
          <p:cNvSpPr/>
          <p:nvPr/>
        </p:nvSpPr>
        <p:spPr>
          <a:xfrm>
            <a:off x="5536787" y="5683441"/>
            <a:ext cx="1294130" cy="92329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 conocimiento de las entidades del Distrito de su papel y responsabilidad en la gestión integral de residuos sólidos</a:t>
            </a:r>
            <a:endParaRPr lang="es-CO" sz="1200">
              <a:effectLst/>
              <a:latin typeface="Times New Roman" panose="02020603050405020304" pitchFamily="18" charset="0"/>
              <a:ea typeface="Times New Roman" panose="02020603050405020304" pitchFamily="18" charset="0"/>
            </a:endParaRPr>
          </a:p>
        </p:txBody>
      </p:sp>
      <p:sp>
        <p:nvSpPr>
          <p:cNvPr id="21" name="Rectángulo 2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24F61812-C736-4FC1-A5A2-3D3D43C40B2B}"/>
              </a:ext>
            </a:extLst>
          </p:cNvPr>
          <p:cNvSpPr/>
          <p:nvPr/>
        </p:nvSpPr>
        <p:spPr>
          <a:xfrm>
            <a:off x="7211282" y="5783771"/>
            <a:ext cx="1863725" cy="796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 monitoreo de la veracidad de la información reportada relacionada con gestión de residuos sólidos a las entidades de nivel nacional</a:t>
            </a:r>
            <a:endParaRPr lang="es-CO" sz="1200">
              <a:effectLst/>
              <a:latin typeface="Times New Roman" panose="02020603050405020304" pitchFamily="18" charset="0"/>
              <a:ea typeface="Times New Roman" panose="02020603050405020304" pitchFamily="18" charset="0"/>
            </a:endParaRPr>
          </a:p>
        </p:txBody>
      </p:sp>
      <p:sp>
        <p:nvSpPr>
          <p:cNvPr id="22" name="Rectángulo 2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EE57B8A-FE45-405D-818D-A126BF0343EA}"/>
              </a:ext>
            </a:extLst>
          </p:cNvPr>
          <p:cNvSpPr/>
          <p:nvPr/>
        </p:nvSpPr>
        <p:spPr>
          <a:xfrm>
            <a:off x="9287732" y="5748211"/>
            <a:ext cx="1602105" cy="86868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Baja accesibilidad a la información que reportan los prestadores del servicio público de aseo a las entidades de nivel nacional</a:t>
            </a:r>
            <a:endParaRPr lang="es-CO" sz="1200">
              <a:effectLst/>
              <a:latin typeface="Times New Roman" panose="02020603050405020304" pitchFamily="18" charset="0"/>
              <a:ea typeface="Times New Roman" panose="02020603050405020304" pitchFamily="18" charset="0"/>
            </a:endParaRPr>
          </a:p>
        </p:txBody>
      </p:sp>
      <p:sp>
        <p:nvSpPr>
          <p:cNvPr id="23" name="CuadroTexto 112"/>
          <p:cNvSpPr txBox="1"/>
          <p:nvPr/>
        </p:nvSpPr>
        <p:spPr>
          <a:xfrm rot="16200004">
            <a:off x="876013" y="1052043"/>
            <a:ext cx="683260" cy="230505"/>
          </a:xfrm>
          <a:prstGeom prst="rect">
            <a:avLst/>
          </a:prstGeom>
          <a:solidFill>
            <a:schemeClr val="accent5">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24" name="CuadroTexto 112"/>
          <p:cNvSpPr txBox="1"/>
          <p:nvPr/>
        </p:nvSpPr>
        <p:spPr>
          <a:xfrm rot="16200004">
            <a:off x="1154335" y="5036693"/>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cxnSp>
        <p:nvCxnSpPr>
          <p:cNvPr id="25" name="Conector recto 24"/>
          <p:cNvCxnSpPr/>
          <p:nvPr/>
        </p:nvCxnSpPr>
        <p:spPr>
          <a:xfrm flipH="1">
            <a:off x="2058924" y="3332798"/>
            <a:ext cx="325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2058924" y="2399983"/>
            <a:ext cx="0" cy="932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5761609" y="2816543"/>
            <a:ext cx="2317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6775704" y="2816543"/>
            <a:ext cx="8890" cy="153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5761609" y="2662873"/>
            <a:ext cx="0" cy="15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8078724" y="2662238"/>
            <a:ext cx="0" cy="15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V="1">
            <a:off x="9835769" y="2662873"/>
            <a:ext cx="0" cy="30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615944" y="3884613"/>
            <a:ext cx="5766435" cy="1778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33" name="Conector recto de flecha 32"/>
          <p:cNvCxnSpPr/>
          <p:nvPr/>
        </p:nvCxnSpPr>
        <p:spPr>
          <a:xfrm flipV="1">
            <a:off x="3615944" y="3705543"/>
            <a:ext cx="0" cy="179070"/>
          </a:xfrm>
          <a:prstGeom prst="straightConnector1">
            <a:avLst/>
          </a:prstGeom>
          <a:ln>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34" name="Conector recto de flecha 33"/>
          <p:cNvCxnSpPr/>
          <p:nvPr/>
        </p:nvCxnSpPr>
        <p:spPr>
          <a:xfrm flipV="1">
            <a:off x="6549009" y="3647123"/>
            <a:ext cx="0" cy="255270"/>
          </a:xfrm>
          <a:prstGeom prst="straightConnector1">
            <a:avLst/>
          </a:prstGeom>
          <a:ln>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35" name="Conector recto de flecha 34"/>
          <p:cNvCxnSpPr/>
          <p:nvPr/>
        </p:nvCxnSpPr>
        <p:spPr>
          <a:xfrm flipV="1">
            <a:off x="9383014" y="3703638"/>
            <a:ext cx="0" cy="200660"/>
          </a:xfrm>
          <a:prstGeom prst="straightConnector1">
            <a:avLst/>
          </a:prstGeom>
          <a:ln>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36" name="Conector recto 35"/>
          <p:cNvCxnSpPr/>
          <p:nvPr/>
        </p:nvCxnSpPr>
        <p:spPr>
          <a:xfrm>
            <a:off x="3591814" y="4569143"/>
            <a:ext cx="5766435" cy="17780"/>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Conector recto 36"/>
          <p:cNvCxnSpPr/>
          <p:nvPr/>
        </p:nvCxnSpPr>
        <p:spPr>
          <a:xfrm>
            <a:off x="6549009" y="4425633"/>
            <a:ext cx="0" cy="165100"/>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Conector recto 37"/>
          <p:cNvCxnSpPr/>
          <p:nvPr/>
        </p:nvCxnSpPr>
        <p:spPr>
          <a:xfrm flipV="1">
            <a:off x="2827909" y="5495608"/>
            <a:ext cx="1402715" cy="8890"/>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Conector recto 38"/>
          <p:cNvCxnSpPr/>
          <p:nvPr/>
        </p:nvCxnSpPr>
        <p:spPr>
          <a:xfrm>
            <a:off x="3434334" y="5360353"/>
            <a:ext cx="0" cy="135890"/>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Conector recto 39"/>
          <p:cNvCxnSpPr/>
          <p:nvPr/>
        </p:nvCxnSpPr>
        <p:spPr>
          <a:xfrm>
            <a:off x="5227574" y="5567998"/>
            <a:ext cx="1556385"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1" name="Conector recto 40"/>
          <p:cNvCxnSpPr/>
          <p:nvPr/>
        </p:nvCxnSpPr>
        <p:spPr>
          <a:xfrm>
            <a:off x="5226939" y="5387023"/>
            <a:ext cx="0" cy="18097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2" name="Conector recto 41"/>
          <p:cNvCxnSpPr/>
          <p:nvPr/>
        </p:nvCxnSpPr>
        <p:spPr>
          <a:xfrm flipV="1">
            <a:off x="8024749" y="5567998"/>
            <a:ext cx="206375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Conector recto 42"/>
          <p:cNvCxnSpPr/>
          <p:nvPr/>
        </p:nvCxnSpPr>
        <p:spPr>
          <a:xfrm>
            <a:off x="9120124" y="5396548"/>
            <a:ext cx="0" cy="172085"/>
          </a:xfrm>
          <a:prstGeom prst="line">
            <a:avLst/>
          </a:prstGeom>
        </p:spPr>
        <p:style>
          <a:lnRef idx="1">
            <a:schemeClr val="accent6"/>
          </a:lnRef>
          <a:fillRef idx="0">
            <a:schemeClr val="accent6"/>
          </a:fillRef>
          <a:effectRef idx="0">
            <a:schemeClr val="accent6"/>
          </a:effectRef>
          <a:fontRef idx="minor">
            <a:schemeClr val="tx1"/>
          </a:fontRef>
        </p:style>
      </p:cxnSp>
      <p:cxnSp>
        <p:nvCxnSpPr>
          <p:cNvPr id="44" name="Conector recto de flecha 43"/>
          <p:cNvCxnSpPr/>
          <p:nvPr/>
        </p:nvCxnSpPr>
        <p:spPr>
          <a:xfrm flipV="1">
            <a:off x="2828544" y="5504498"/>
            <a:ext cx="0" cy="2260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5" name="Conector recto de flecha 44"/>
          <p:cNvCxnSpPr/>
          <p:nvPr/>
        </p:nvCxnSpPr>
        <p:spPr>
          <a:xfrm flipV="1">
            <a:off x="4231259" y="5504498"/>
            <a:ext cx="0" cy="19875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6" name="Conector recto de flecha 45"/>
          <p:cNvCxnSpPr/>
          <p:nvPr/>
        </p:nvCxnSpPr>
        <p:spPr>
          <a:xfrm flipV="1">
            <a:off x="6105779" y="5567998"/>
            <a:ext cx="0" cy="1263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7" name="Conector recto de flecha 46"/>
          <p:cNvCxnSpPr/>
          <p:nvPr/>
        </p:nvCxnSpPr>
        <p:spPr>
          <a:xfrm flipV="1">
            <a:off x="10088499" y="5567998"/>
            <a:ext cx="0" cy="1898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8" name="Conector recto de flecha 47"/>
          <p:cNvCxnSpPr/>
          <p:nvPr/>
        </p:nvCxnSpPr>
        <p:spPr>
          <a:xfrm flipV="1">
            <a:off x="8024749" y="5567998"/>
            <a:ext cx="0" cy="2260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Conector recto de flecha 48"/>
          <p:cNvCxnSpPr/>
          <p:nvPr/>
        </p:nvCxnSpPr>
        <p:spPr>
          <a:xfrm flipV="1">
            <a:off x="3588639" y="4572953"/>
            <a:ext cx="0" cy="1625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0" name="Conector recto de flecha 49"/>
          <p:cNvCxnSpPr/>
          <p:nvPr/>
        </p:nvCxnSpPr>
        <p:spPr>
          <a:xfrm flipV="1">
            <a:off x="4991989" y="4572953"/>
            <a:ext cx="0" cy="1625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1" name="Conector recto de flecha 50"/>
          <p:cNvCxnSpPr/>
          <p:nvPr/>
        </p:nvCxnSpPr>
        <p:spPr>
          <a:xfrm flipH="1" flipV="1">
            <a:off x="6974459" y="4572953"/>
            <a:ext cx="17780" cy="1898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2" name="Conector recto de flecha 51"/>
          <p:cNvCxnSpPr/>
          <p:nvPr/>
        </p:nvCxnSpPr>
        <p:spPr>
          <a:xfrm flipV="1">
            <a:off x="9383014" y="4593273"/>
            <a:ext cx="0" cy="1879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3" name="Conector recto 52"/>
          <p:cNvCxnSpPr/>
          <p:nvPr/>
        </p:nvCxnSpPr>
        <p:spPr>
          <a:xfrm>
            <a:off x="6787515" y="5376101"/>
            <a:ext cx="0" cy="180975"/>
          </a:xfrm>
          <a:prstGeom prst="line">
            <a:avLst/>
          </a:prstGeom>
          <a:ln/>
        </p:spPr>
        <p:style>
          <a:lnRef idx="1">
            <a:schemeClr val="accent6"/>
          </a:lnRef>
          <a:fillRef idx="0">
            <a:schemeClr val="accent6"/>
          </a:fillRef>
          <a:effectRef idx="0">
            <a:schemeClr val="accent6"/>
          </a:effectRef>
          <a:fontRef idx="minor">
            <a:schemeClr val="tx1"/>
          </a:fontRef>
        </p:style>
      </p:cxnSp>
      <p:sp>
        <p:nvSpPr>
          <p:cNvPr id="54" name="Rectángulo 5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1DC4D5A-36DE-4D43-8BC1-F63D6F2B217C}"/>
              </a:ext>
            </a:extLst>
          </p:cNvPr>
          <p:cNvSpPr/>
          <p:nvPr/>
        </p:nvSpPr>
        <p:spPr>
          <a:xfrm>
            <a:off x="3311874" y="4031171"/>
            <a:ext cx="6400800" cy="38671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Bajos niveles de articulación interinstitucional a nivel distrital, regional y nacional en la gestión integral de residuos sólidos </a:t>
            </a:r>
            <a:endParaRPr lang="es-CO" sz="1200">
              <a:effectLst/>
              <a:latin typeface="Times New Roman" panose="02020603050405020304" pitchFamily="18" charset="0"/>
              <a:ea typeface="Times New Roman" panose="02020603050405020304" pitchFamily="18" charset="0"/>
            </a:endParaRPr>
          </a:p>
        </p:txBody>
      </p:sp>
      <p:cxnSp>
        <p:nvCxnSpPr>
          <p:cNvPr id="56" name="Conector recto 55"/>
          <p:cNvCxnSpPr/>
          <p:nvPr/>
        </p:nvCxnSpPr>
        <p:spPr>
          <a:xfrm flipV="1">
            <a:off x="6548850" y="3884613"/>
            <a:ext cx="0" cy="146558"/>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57" name="CuadroTexto 56"/>
          <p:cNvSpPr txBox="1"/>
          <p:nvPr/>
        </p:nvSpPr>
        <p:spPr>
          <a:xfrm>
            <a:off x="1993392"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INSTITUCIONAL DEL SERVICIO PUBLICO DE ASEO </a:t>
            </a:r>
            <a:endParaRPr lang="es-CO" sz="1200" dirty="0">
              <a:latin typeface="Arial" panose="020B0604020202020204" pitchFamily="34" charset="0"/>
              <a:cs typeface="Arial" panose="020B0604020202020204" pitchFamily="34" charset="0"/>
            </a:endParaRPr>
          </a:p>
        </p:txBody>
      </p:sp>
      <p:cxnSp>
        <p:nvCxnSpPr>
          <p:cNvPr id="62" name="Conector recto de flecha 61"/>
          <p:cNvCxnSpPr/>
          <p:nvPr/>
        </p:nvCxnSpPr>
        <p:spPr>
          <a:xfrm flipV="1">
            <a:off x="2980944" y="1106424"/>
            <a:ext cx="155543" cy="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a:endCxn id="8" idx="1"/>
          </p:cNvCxnSpPr>
          <p:nvPr/>
        </p:nvCxnSpPr>
        <p:spPr>
          <a:xfrm>
            <a:off x="2992088" y="1903921"/>
            <a:ext cx="144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p:cNvCxnSpPr>
            <a:endCxn id="7" idx="1"/>
          </p:cNvCxnSpPr>
          <p:nvPr/>
        </p:nvCxnSpPr>
        <p:spPr>
          <a:xfrm>
            <a:off x="2980944" y="2534158"/>
            <a:ext cx="15554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2990088" y="1115568"/>
            <a:ext cx="0" cy="1418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2891504" y="1903921"/>
            <a:ext cx="894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793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F74A8E3A-171A-F845-9245-0D1FD37A67E9}"/>
              </a:ext>
            </a:extLst>
          </p:cNvPr>
          <p:cNvSpPr/>
          <p:nvPr/>
        </p:nvSpPr>
        <p:spPr>
          <a:xfrm>
            <a:off x="1837411" y="3058082"/>
            <a:ext cx="8144345" cy="594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a:latin typeface="Arial" panose="020B0604020202020204" pitchFamily="34" charset="0"/>
                <a:cs typeface="Arial" panose="020B0604020202020204" pitchFamily="34" charset="0"/>
              </a:rPr>
              <a:t>Proliferación de arrojos clandestinos de residuos especiales y mezclados en áreas y vías públicas del Distrito Capital</a:t>
            </a:r>
          </a:p>
        </p:txBody>
      </p:sp>
      <p:sp>
        <p:nvSpPr>
          <p:cNvPr id="5" name="Rectángulo 4">
            <a:extLst>
              <a:ext uri="{FF2B5EF4-FFF2-40B4-BE49-F238E27FC236}">
                <a16:creationId xmlns="" xmlns:a16="http://schemas.microsoft.com/office/drawing/2014/main" id="{7BF35C60-B817-404A-826A-D3A3C4D621E2}"/>
              </a:ext>
            </a:extLst>
          </p:cNvPr>
          <p:cNvSpPr/>
          <p:nvPr/>
        </p:nvSpPr>
        <p:spPr>
          <a:xfrm>
            <a:off x="1420795" y="4103628"/>
            <a:ext cx="2574940" cy="9782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Inadecuada </a:t>
            </a:r>
            <a:r>
              <a:rPr lang="es-CO" sz="900" dirty="0">
                <a:latin typeface="Arial" panose="020B0604020202020204" pitchFamily="34" charset="0"/>
                <a:cs typeface="Arial" panose="020B0604020202020204" pitchFamily="34" charset="0"/>
              </a:rPr>
              <a:t>presentación y arrojo clandestino de residuos sólidos especiales por: desconocimiento de los usuarios de la correcta gestión y sus canales de atención y apatía en algunos usuarios para el pago pactado libremente con el prestador del servicio</a:t>
            </a:r>
          </a:p>
        </p:txBody>
      </p:sp>
      <p:sp>
        <p:nvSpPr>
          <p:cNvPr id="6" name="Rectángulo 5">
            <a:extLst>
              <a:ext uri="{FF2B5EF4-FFF2-40B4-BE49-F238E27FC236}">
                <a16:creationId xmlns="" xmlns:a16="http://schemas.microsoft.com/office/drawing/2014/main" id="{C1995408-7739-1249-BEFB-1308AD64FD88}"/>
              </a:ext>
            </a:extLst>
          </p:cNvPr>
          <p:cNvSpPr/>
          <p:nvPr/>
        </p:nvSpPr>
        <p:spPr>
          <a:xfrm>
            <a:off x="5410841" y="4078420"/>
            <a:ext cx="2513051" cy="8411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Deficiencia </a:t>
            </a:r>
            <a:r>
              <a:rPr lang="es-CO" sz="900" dirty="0">
                <a:latin typeface="Arial" panose="020B0604020202020204" pitchFamily="34" charset="0"/>
                <a:cs typeface="Arial" panose="020B0604020202020204" pitchFamily="34" charset="0"/>
              </a:rPr>
              <a:t>en el esquema operativo para la recolección, transporte, tratamiento y disposición final de residuos especiales</a:t>
            </a:r>
          </a:p>
        </p:txBody>
      </p:sp>
      <p:sp>
        <p:nvSpPr>
          <p:cNvPr id="7" name="Rectángulo 6">
            <a:extLst>
              <a:ext uri="{FF2B5EF4-FFF2-40B4-BE49-F238E27FC236}">
                <a16:creationId xmlns="" xmlns:a16="http://schemas.microsoft.com/office/drawing/2014/main" id="{CE0E2DC2-D5E4-3D4F-9655-76DB869ED97A}"/>
              </a:ext>
            </a:extLst>
          </p:cNvPr>
          <p:cNvSpPr/>
          <p:nvPr/>
        </p:nvSpPr>
        <p:spPr>
          <a:xfrm>
            <a:off x="1591156" y="2037404"/>
            <a:ext cx="1989926" cy="69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Aumento </a:t>
            </a:r>
            <a:r>
              <a:rPr lang="es-CO" sz="900" dirty="0">
                <a:latin typeface="Arial" panose="020B0604020202020204" pitchFamily="34" charset="0"/>
                <a:cs typeface="Arial" panose="020B0604020202020204" pitchFamily="34" charset="0"/>
              </a:rPr>
              <a:t>de residuos sólidos especiales y mezclados que se transportan a Doña Juana</a:t>
            </a:r>
          </a:p>
        </p:txBody>
      </p:sp>
      <p:sp>
        <p:nvSpPr>
          <p:cNvPr id="8" name="Rectángulo 7">
            <a:extLst>
              <a:ext uri="{FF2B5EF4-FFF2-40B4-BE49-F238E27FC236}">
                <a16:creationId xmlns="" xmlns:a16="http://schemas.microsoft.com/office/drawing/2014/main" id="{0B47EFA6-4589-1E49-8627-641226CFB158}"/>
              </a:ext>
            </a:extLst>
          </p:cNvPr>
          <p:cNvSpPr/>
          <p:nvPr/>
        </p:nvSpPr>
        <p:spPr>
          <a:xfrm>
            <a:off x="703401" y="750034"/>
            <a:ext cx="1374486" cy="964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Impactos </a:t>
            </a:r>
            <a:r>
              <a:rPr lang="es-CO" sz="900" dirty="0">
                <a:latin typeface="Arial" panose="020B0604020202020204" pitchFamily="34" charset="0"/>
                <a:cs typeface="Arial" panose="020B0604020202020204" pitchFamily="34" charset="0"/>
              </a:rPr>
              <a:t>ambientales, visuales y percepción negativa sobre el estado de limpieza en la ciudad y la prestación del servicio público de aseo</a:t>
            </a:r>
          </a:p>
        </p:txBody>
      </p:sp>
      <p:sp>
        <p:nvSpPr>
          <p:cNvPr id="9" name="Rectángulo 8">
            <a:extLst>
              <a:ext uri="{FF2B5EF4-FFF2-40B4-BE49-F238E27FC236}">
                <a16:creationId xmlns="" xmlns:a16="http://schemas.microsoft.com/office/drawing/2014/main" id="{442A0B6B-5ABF-4F4E-8A83-7CF8606FF65B}"/>
              </a:ext>
            </a:extLst>
          </p:cNvPr>
          <p:cNvSpPr/>
          <p:nvPr/>
        </p:nvSpPr>
        <p:spPr>
          <a:xfrm>
            <a:off x="2261149" y="838649"/>
            <a:ext cx="1622372" cy="848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Inversión </a:t>
            </a:r>
            <a:r>
              <a:rPr lang="es-CO" sz="900" dirty="0">
                <a:latin typeface="Arial" panose="020B0604020202020204" pitchFamily="34" charset="0"/>
                <a:cs typeface="Arial" panose="020B0604020202020204" pitchFamily="34" charset="0"/>
              </a:rPr>
              <a:t>de  recursos para la gestión de este tipo de residuos por parte del Distrito Capital cuando lo debe cubrir el generador</a:t>
            </a:r>
          </a:p>
        </p:txBody>
      </p:sp>
      <p:sp>
        <p:nvSpPr>
          <p:cNvPr id="10" name="Rectángulo 9">
            <a:extLst>
              <a:ext uri="{FF2B5EF4-FFF2-40B4-BE49-F238E27FC236}">
                <a16:creationId xmlns="" xmlns:a16="http://schemas.microsoft.com/office/drawing/2014/main" id="{B713C47D-64A7-3541-BE15-DCFBA0CB1994}"/>
              </a:ext>
            </a:extLst>
          </p:cNvPr>
          <p:cNvSpPr/>
          <p:nvPr/>
        </p:nvSpPr>
        <p:spPr>
          <a:xfrm>
            <a:off x="4914620" y="2011833"/>
            <a:ext cx="1989926" cy="69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Generación </a:t>
            </a:r>
            <a:r>
              <a:rPr lang="es-CO" sz="900" dirty="0">
                <a:latin typeface="Arial" panose="020B0604020202020204" pitchFamily="34" charset="0"/>
                <a:cs typeface="Arial" panose="020B0604020202020204" pitchFamily="34" charset="0"/>
              </a:rPr>
              <a:t>de puntos críticos en vías y áreas públicas</a:t>
            </a:r>
          </a:p>
        </p:txBody>
      </p:sp>
      <p:sp>
        <p:nvSpPr>
          <p:cNvPr id="11" name="Rectángulo 10">
            <a:extLst>
              <a:ext uri="{FF2B5EF4-FFF2-40B4-BE49-F238E27FC236}">
                <a16:creationId xmlns="" xmlns:a16="http://schemas.microsoft.com/office/drawing/2014/main" id="{2E14C5F3-42A8-E044-AB94-D37449F9646F}"/>
              </a:ext>
            </a:extLst>
          </p:cNvPr>
          <p:cNvSpPr/>
          <p:nvPr/>
        </p:nvSpPr>
        <p:spPr>
          <a:xfrm>
            <a:off x="4072758" y="822873"/>
            <a:ext cx="1042830" cy="69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Afectación </a:t>
            </a:r>
            <a:r>
              <a:rPr lang="es-CO" sz="900" dirty="0">
                <a:latin typeface="Arial" panose="020B0604020202020204" pitchFamily="34" charset="0"/>
                <a:cs typeface="Arial" panose="020B0604020202020204" pitchFamily="34" charset="0"/>
              </a:rPr>
              <a:t>en salud y su costo de remediación</a:t>
            </a:r>
          </a:p>
        </p:txBody>
      </p:sp>
      <p:sp>
        <p:nvSpPr>
          <p:cNvPr id="12" name="Rectángulo 11">
            <a:extLst>
              <a:ext uri="{FF2B5EF4-FFF2-40B4-BE49-F238E27FC236}">
                <a16:creationId xmlns="" xmlns:a16="http://schemas.microsoft.com/office/drawing/2014/main" id="{5DC8B9BF-A18C-EE42-B2E0-50158A0796E3}"/>
              </a:ext>
            </a:extLst>
          </p:cNvPr>
          <p:cNvSpPr/>
          <p:nvPr/>
        </p:nvSpPr>
        <p:spPr>
          <a:xfrm>
            <a:off x="5304825" y="722107"/>
            <a:ext cx="2264163" cy="8062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Afectación </a:t>
            </a:r>
            <a:r>
              <a:rPr lang="es-CO" sz="900" dirty="0">
                <a:latin typeface="Arial" panose="020B0604020202020204" pitchFamily="34" charset="0"/>
                <a:cs typeface="Arial" panose="020B0604020202020204" pitchFamily="34" charset="0"/>
              </a:rPr>
              <a:t>al alcantarillado y fuentes hídricas – EEP.</a:t>
            </a:r>
          </a:p>
          <a:p>
            <a:pPr algn="ctr"/>
            <a:r>
              <a:rPr lang="es-CO" sz="900" dirty="0">
                <a:latin typeface="Arial" panose="020B0604020202020204" pitchFamily="34" charset="0"/>
                <a:cs typeface="Arial" panose="020B0604020202020204" pitchFamily="34" charset="0"/>
              </a:rPr>
              <a:t>Costos de remediación ambiental, escenarios de riesgo a corto, mediano y largo plazo</a:t>
            </a:r>
          </a:p>
        </p:txBody>
      </p:sp>
      <p:sp>
        <p:nvSpPr>
          <p:cNvPr id="13" name="Rectángulo 12">
            <a:extLst>
              <a:ext uri="{FF2B5EF4-FFF2-40B4-BE49-F238E27FC236}">
                <a16:creationId xmlns="" xmlns:a16="http://schemas.microsoft.com/office/drawing/2014/main" id="{EE2B868E-55F8-404A-A83F-243F68031AC3}"/>
              </a:ext>
            </a:extLst>
          </p:cNvPr>
          <p:cNvSpPr/>
          <p:nvPr/>
        </p:nvSpPr>
        <p:spPr>
          <a:xfrm>
            <a:off x="7778324" y="763069"/>
            <a:ext cx="1042830" cy="69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Percepción </a:t>
            </a:r>
            <a:r>
              <a:rPr lang="es-CO" sz="900" dirty="0">
                <a:latin typeface="Arial" panose="020B0604020202020204" pitchFamily="34" charset="0"/>
                <a:cs typeface="Arial" panose="020B0604020202020204" pitchFamily="34" charset="0"/>
              </a:rPr>
              <a:t>de inseguridad y abandono del espacio público</a:t>
            </a:r>
          </a:p>
        </p:txBody>
      </p:sp>
      <p:sp>
        <p:nvSpPr>
          <p:cNvPr id="14" name="Rectángulo 13">
            <a:extLst>
              <a:ext uri="{FF2B5EF4-FFF2-40B4-BE49-F238E27FC236}">
                <a16:creationId xmlns="" xmlns:a16="http://schemas.microsoft.com/office/drawing/2014/main" id="{EE2B868E-55F8-404A-A83F-243F68031AC3}"/>
              </a:ext>
            </a:extLst>
          </p:cNvPr>
          <p:cNvSpPr/>
          <p:nvPr/>
        </p:nvSpPr>
        <p:spPr>
          <a:xfrm>
            <a:off x="9366315" y="581660"/>
            <a:ext cx="1452561" cy="9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Usuarios </a:t>
            </a:r>
            <a:r>
              <a:rPr lang="es-CO" sz="900" dirty="0">
                <a:latin typeface="Arial" panose="020B0604020202020204" pitchFamily="34" charset="0"/>
                <a:cs typeface="Arial" panose="020B0604020202020204" pitchFamily="34" charset="0"/>
              </a:rPr>
              <a:t>inconformes con la atneción de residuos especiales </a:t>
            </a:r>
          </a:p>
        </p:txBody>
      </p:sp>
      <p:sp>
        <p:nvSpPr>
          <p:cNvPr id="16" name="Rectángulo 15">
            <a:extLst>
              <a:ext uri="{FF2B5EF4-FFF2-40B4-BE49-F238E27FC236}">
                <a16:creationId xmlns="" xmlns:a16="http://schemas.microsoft.com/office/drawing/2014/main" id="{2A17E679-D147-904B-B65D-EF3595879237}"/>
              </a:ext>
            </a:extLst>
          </p:cNvPr>
          <p:cNvSpPr/>
          <p:nvPr/>
        </p:nvSpPr>
        <p:spPr>
          <a:xfrm>
            <a:off x="9109917" y="1957709"/>
            <a:ext cx="1965355" cy="7844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Altas </a:t>
            </a:r>
            <a:r>
              <a:rPr lang="es-CO" sz="900" dirty="0">
                <a:latin typeface="Arial" panose="020B0604020202020204" pitchFamily="34" charset="0"/>
                <a:cs typeface="Arial" panose="020B0604020202020204" pitchFamily="34" charset="0"/>
              </a:rPr>
              <a:t>tasas de PQR. Usuarios inconformes en los tiempos de respuesta para atender residuos especiales</a:t>
            </a:r>
          </a:p>
        </p:txBody>
      </p:sp>
      <p:sp>
        <p:nvSpPr>
          <p:cNvPr id="17" name="Rectángulo 16">
            <a:extLst>
              <a:ext uri="{FF2B5EF4-FFF2-40B4-BE49-F238E27FC236}">
                <a16:creationId xmlns="" xmlns:a16="http://schemas.microsoft.com/office/drawing/2014/main" id="{A6FDAB5F-192E-9448-A23C-4E4FF3B23176}"/>
              </a:ext>
            </a:extLst>
          </p:cNvPr>
          <p:cNvSpPr/>
          <p:nvPr/>
        </p:nvSpPr>
        <p:spPr>
          <a:xfrm>
            <a:off x="9445380" y="4078420"/>
            <a:ext cx="2112089" cy="765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Baja </a:t>
            </a:r>
            <a:r>
              <a:rPr lang="es-CO" sz="900" dirty="0">
                <a:solidFill>
                  <a:schemeClr val="tx1"/>
                </a:solidFill>
                <a:latin typeface="Arial" panose="020B0604020202020204" pitchFamily="34" charset="0"/>
                <a:cs typeface="Arial" panose="020B0604020202020204" pitchFamily="34" charset="0"/>
              </a:rPr>
              <a:t>cantidad de alternativas para el aprovechamiento de residuos sólidos especiales y mezclados</a:t>
            </a:r>
          </a:p>
        </p:txBody>
      </p:sp>
      <p:sp>
        <p:nvSpPr>
          <p:cNvPr id="18" name="Rectángulo 17">
            <a:extLst>
              <a:ext uri="{FF2B5EF4-FFF2-40B4-BE49-F238E27FC236}">
                <a16:creationId xmlns="" xmlns:a16="http://schemas.microsoft.com/office/drawing/2014/main" id="{91B6FB85-6A7E-B145-9DF9-BF81AB4B028C}"/>
              </a:ext>
            </a:extLst>
          </p:cNvPr>
          <p:cNvSpPr/>
          <p:nvPr/>
        </p:nvSpPr>
        <p:spPr>
          <a:xfrm>
            <a:off x="728994" y="5311390"/>
            <a:ext cx="1187652" cy="10174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Baja </a:t>
            </a:r>
            <a:r>
              <a:rPr lang="es-CO" sz="900" dirty="0">
                <a:latin typeface="Arial" panose="020B0604020202020204" pitchFamily="34" charset="0"/>
                <a:cs typeface="Arial" panose="020B0604020202020204" pitchFamily="34" charset="0"/>
              </a:rPr>
              <a:t>articulación intra e interinstitucional en el marco de sus competencias</a:t>
            </a:r>
          </a:p>
        </p:txBody>
      </p:sp>
      <p:sp>
        <p:nvSpPr>
          <p:cNvPr id="19" name="Rectángulo 18">
            <a:extLst>
              <a:ext uri="{FF2B5EF4-FFF2-40B4-BE49-F238E27FC236}">
                <a16:creationId xmlns="" xmlns:a16="http://schemas.microsoft.com/office/drawing/2014/main" id="{1365A089-F145-414E-9F40-DE4EC7B2B042}"/>
              </a:ext>
            </a:extLst>
          </p:cNvPr>
          <p:cNvSpPr/>
          <p:nvPr/>
        </p:nvSpPr>
        <p:spPr>
          <a:xfrm>
            <a:off x="2087021" y="5330009"/>
            <a:ext cx="1230302" cy="10957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Desconocimiento </a:t>
            </a:r>
            <a:r>
              <a:rPr lang="es-CO" sz="900" dirty="0">
                <a:latin typeface="Arial" panose="020B0604020202020204" pitchFamily="34" charset="0"/>
                <a:cs typeface="Arial" panose="020B0604020202020204" pitchFamily="34" charset="0"/>
              </a:rPr>
              <a:t>por parte de los usuarios de los canales de gestión adecuada de residuos sólidos especiales y mezclados. </a:t>
            </a:r>
          </a:p>
        </p:txBody>
      </p:sp>
      <p:sp>
        <p:nvSpPr>
          <p:cNvPr id="20" name="Rectángulo 19">
            <a:extLst>
              <a:ext uri="{FF2B5EF4-FFF2-40B4-BE49-F238E27FC236}">
                <a16:creationId xmlns="" xmlns:a16="http://schemas.microsoft.com/office/drawing/2014/main" id="{1365A089-F145-414E-9F40-DE4EC7B2B042}"/>
              </a:ext>
            </a:extLst>
          </p:cNvPr>
          <p:cNvSpPr/>
          <p:nvPr/>
        </p:nvSpPr>
        <p:spPr>
          <a:xfrm>
            <a:off x="3581082" y="5311390"/>
            <a:ext cx="1018844" cy="1086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Percepción </a:t>
            </a:r>
            <a:r>
              <a:rPr lang="es-CO" sz="900" dirty="0">
                <a:latin typeface="Arial" panose="020B0604020202020204" pitchFamily="34" charset="0"/>
                <a:cs typeface="Arial" panose="020B0604020202020204" pitchFamily="34" charset="0"/>
              </a:rPr>
              <a:t>ciudadana negativa al costo de la gestión adecuada</a:t>
            </a:r>
          </a:p>
        </p:txBody>
      </p:sp>
      <p:sp>
        <p:nvSpPr>
          <p:cNvPr id="21" name="Rectángulo 20">
            <a:extLst>
              <a:ext uri="{FF2B5EF4-FFF2-40B4-BE49-F238E27FC236}">
                <a16:creationId xmlns="" xmlns:a16="http://schemas.microsoft.com/office/drawing/2014/main" id="{7EFEB46E-D032-084C-B36B-51D80F1A2750}"/>
              </a:ext>
            </a:extLst>
          </p:cNvPr>
          <p:cNvSpPr/>
          <p:nvPr/>
        </p:nvSpPr>
        <p:spPr>
          <a:xfrm>
            <a:off x="5332769" y="5341870"/>
            <a:ext cx="1245883" cy="928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Ausencia </a:t>
            </a:r>
            <a:r>
              <a:rPr lang="es-CO" sz="900" dirty="0">
                <a:latin typeface="Arial" panose="020B0604020202020204" pitchFamily="34" charset="0"/>
                <a:cs typeface="Arial" panose="020B0604020202020204" pitchFamily="34" charset="0"/>
              </a:rPr>
              <a:t>de cultura de separación de residuos sólidos especiales y mezclados</a:t>
            </a:r>
          </a:p>
        </p:txBody>
      </p:sp>
      <p:sp>
        <p:nvSpPr>
          <p:cNvPr id="22" name="Rectángulo 21">
            <a:extLst>
              <a:ext uri="{FF2B5EF4-FFF2-40B4-BE49-F238E27FC236}">
                <a16:creationId xmlns="" xmlns:a16="http://schemas.microsoft.com/office/drawing/2014/main" id="{7EFEB46E-D032-084C-B36B-51D80F1A2750}"/>
              </a:ext>
            </a:extLst>
          </p:cNvPr>
          <p:cNvSpPr/>
          <p:nvPr/>
        </p:nvSpPr>
        <p:spPr>
          <a:xfrm>
            <a:off x="6749027" y="5341870"/>
            <a:ext cx="1245883" cy="928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Carencia </a:t>
            </a:r>
            <a:r>
              <a:rPr lang="es-CO" sz="900" dirty="0">
                <a:latin typeface="Arial" panose="020B0604020202020204" pitchFamily="34" charset="0"/>
                <a:cs typeface="Arial" panose="020B0604020202020204" pitchFamily="34" charset="0"/>
              </a:rPr>
              <a:t>en la divulgación de los protocolos de atención. </a:t>
            </a:r>
          </a:p>
        </p:txBody>
      </p:sp>
      <p:sp>
        <p:nvSpPr>
          <p:cNvPr id="24" name="Rectángulo 23">
            <a:extLst>
              <a:ext uri="{FF2B5EF4-FFF2-40B4-BE49-F238E27FC236}">
                <a16:creationId xmlns="" xmlns:a16="http://schemas.microsoft.com/office/drawing/2014/main" id="{274DA2A8-D16B-CB47-A07B-5EDDC56FD060}"/>
              </a:ext>
            </a:extLst>
          </p:cNvPr>
          <p:cNvSpPr/>
          <p:nvPr/>
        </p:nvSpPr>
        <p:spPr>
          <a:xfrm>
            <a:off x="8587449" y="5277127"/>
            <a:ext cx="1409802" cy="883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Dificultad </a:t>
            </a:r>
            <a:r>
              <a:rPr lang="es-CO" sz="900" dirty="0">
                <a:latin typeface="Arial" panose="020B0604020202020204" pitchFamily="34" charset="0"/>
                <a:cs typeface="Arial" panose="020B0604020202020204" pitchFamily="34" charset="0"/>
              </a:rPr>
              <a:t>para el encadenamiento productivo de bienes y servicios producto del </a:t>
            </a:r>
            <a:r>
              <a:rPr lang="es-CO" sz="900" dirty="0" err="1">
                <a:latin typeface="Arial" panose="020B0604020202020204" pitchFamily="34" charset="0"/>
                <a:cs typeface="Arial" panose="020B0604020202020204" pitchFamily="34" charset="0"/>
              </a:rPr>
              <a:t>posconsumo</a:t>
            </a:r>
            <a:endParaRPr lang="es-CO" sz="900" dirty="0">
              <a:latin typeface="Arial" panose="020B0604020202020204" pitchFamily="34" charset="0"/>
              <a:cs typeface="Arial" panose="020B0604020202020204" pitchFamily="34" charset="0"/>
            </a:endParaRPr>
          </a:p>
        </p:txBody>
      </p:sp>
      <p:sp>
        <p:nvSpPr>
          <p:cNvPr id="25" name="Rectángulo 24">
            <a:extLst>
              <a:ext uri="{FF2B5EF4-FFF2-40B4-BE49-F238E27FC236}">
                <a16:creationId xmlns="" xmlns:a16="http://schemas.microsoft.com/office/drawing/2014/main" id="{D2ADEA15-1DCE-4B62-9A14-ED6272049DB2}"/>
              </a:ext>
            </a:extLst>
          </p:cNvPr>
          <p:cNvSpPr/>
          <p:nvPr/>
        </p:nvSpPr>
        <p:spPr>
          <a:xfrm>
            <a:off x="10174034" y="5290202"/>
            <a:ext cx="1789176" cy="10597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Baja </a:t>
            </a:r>
            <a:r>
              <a:rPr lang="es-CO" sz="900" dirty="0">
                <a:solidFill>
                  <a:schemeClr val="tx1"/>
                </a:solidFill>
                <a:latin typeface="Arial" panose="020B0604020202020204" pitchFamily="34" charset="0"/>
                <a:cs typeface="Arial" panose="020B0604020202020204" pitchFamily="34" charset="0"/>
              </a:rPr>
              <a:t>implementación de la normatividad técnica ambiental para el fortalecimiento de la economía circular en residuos sólidos especiales y mezclados</a:t>
            </a:r>
          </a:p>
          <a:p>
            <a:pPr algn="ctr"/>
            <a:endParaRPr lang="es-CO" sz="1200" b="1" dirty="0">
              <a:solidFill>
                <a:srgbClr val="FF0000"/>
              </a:solidFill>
            </a:endParaRPr>
          </a:p>
        </p:txBody>
      </p:sp>
      <p:sp>
        <p:nvSpPr>
          <p:cNvPr id="26" name="CuadroTexto 25"/>
          <p:cNvSpPr txBox="1"/>
          <p:nvPr/>
        </p:nvSpPr>
        <p:spPr>
          <a:xfrm>
            <a:off x="1322820" y="242217"/>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GESTION DE RESIDUOS ESPECIALES </a:t>
            </a:r>
            <a:endParaRPr lang="es-CO" sz="1200" dirty="0">
              <a:latin typeface="Arial" panose="020B0604020202020204" pitchFamily="34" charset="0"/>
              <a:cs typeface="Arial" panose="020B0604020202020204" pitchFamily="34" charset="0"/>
            </a:endParaRPr>
          </a:p>
        </p:txBody>
      </p:sp>
      <p:cxnSp>
        <p:nvCxnSpPr>
          <p:cNvPr id="30" name="Conector angular 29"/>
          <p:cNvCxnSpPr>
            <a:stCxn id="4" idx="0"/>
            <a:endCxn id="7" idx="2"/>
          </p:cNvCxnSpPr>
          <p:nvPr/>
        </p:nvCxnSpPr>
        <p:spPr>
          <a:xfrm rot="16200000" flipV="1">
            <a:off x="4086263" y="1234760"/>
            <a:ext cx="323178" cy="33234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p:cNvCxnSpPr>
            <a:stCxn id="4" idx="0"/>
            <a:endCxn id="16" idx="2"/>
          </p:cNvCxnSpPr>
          <p:nvPr/>
        </p:nvCxnSpPr>
        <p:spPr>
          <a:xfrm rot="5400000" flipH="1" flipV="1">
            <a:off x="7843133" y="808621"/>
            <a:ext cx="315912" cy="41830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4" idx="0"/>
            <a:endCxn id="10" idx="2"/>
          </p:cNvCxnSpPr>
          <p:nvPr/>
        </p:nvCxnSpPr>
        <p:spPr>
          <a:xfrm flipH="1" flipV="1">
            <a:off x="5909583" y="2709333"/>
            <a:ext cx="1" cy="348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a:stCxn id="10" idx="0"/>
            <a:endCxn id="11" idx="2"/>
          </p:cNvCxnSpPr>
          <p:nvPr/>
        </p:nvCxnSpPr>
        <p:spPr>
          <a:xfrm rot="16200000" flipV="1">
            <a:off x="5006148" y="1108398"/>
            <a:ext cx="491460" cy="13154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10" idx="0"/>
            <a:endCxn id="13" idx="2"/>
          </p:cNvCxnSpPr>
          <p:nvPr/>
        </p:nvCxnSpPr>
        <p:spPr>
          <a:xfrm rot="5400000" flipH="1" flipV="1">
            <a:off x="6829029" y="541123"/>
            <a:ext cx="551264" cy="23901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H="1" flipV="1">
            <a:off x="5909581" y="1561214"/>
            <a:ext cx="1" cy="45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16" idx="0"/>
            <a:endCxn id="14" idx="2"/>
          </p:cNvCxnSpPr>
          <p:nvPr/>
        </p:nvCxnSpPr>
        <p:spPr>
          <a:xfrm rot="5400000" flipH="1" flipV="1">
            <a:off x="9890346" y="1755460"/>
            <a:ext cx="404499"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a:stCxn id="7" idx="0"/>
            <a:endCxn id="8" idx="2"/>
          </p:cNvCxnSpPr>
          <p:nvPr/>
        </p:nvCxnSpPr>
        <p:spPr>
          <a:xfrm rot="16200000" flipV="1">
            <a:off x="1826793" y="1278077"/>
            <a:ext cx="323178" cy="11954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7" idx="0"/>
            <a:endCxn id="9" idx="2"/>
          </p:cNvCxnSpPr>
          <p:nvPr/>
        </p:nvCxnSpPr>
        <p:spPr>
          <a:xfrm rot="5400000" flipH="1" flipV="1">
            <a:off x="2654157" y="1619226"/>
            <a:ext cx="350140" cy="4862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p:cNvCxnSpPr>
            <a:stCxn id="4" idx="2"/>
            <a:endCxn id="5" idx="0"/>
          </p:cNvCxnSpPr>
          <p:nvPr/>
        </p:nvCxnSpPr>
        <p:spPr>
          <a:xfrm rot="5400000">
            <a:off x="4083616" y="2277659"/>
            <a:ext cx="450619" cy="320131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4" idx="2"/>
            <a:endCxn id="6" idx="0"/>
          </p:cNvCxnSpPr>
          <p:nvPr/>
        </p:nvCxnSpPr>
        <p:spPr>
          <a:xfrm rot="16200000" flipH="1">
            <a:off x="6075770" y="3486822"/>
            <a:ext cx="425411" cy="75778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a:stCxn id="4" idx="2"/>
            <a:endCxn id="17" idx="0"/>
          </p:cNvCxnSpPr>
          <p:nvPr/>
        </p:nvCxnSpPr>
        <p:spPr>
          <a:xfrm rot="16200000" flipH="1">
            <a:off x="7992799" y="1569793"/>
            <a:ext cx="425411" cy="459184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p:cNvCxnSpPr>
            <a:stCxn id="5" idx="2"/>
            <a:endCxn id="18" idx="0"/>
          </p:cNvCxnSpPr>
          <p:nvPr/>
        </p:nvCxnSpPr>
        <p:spPr>
          <a:xfrm rot="5400000">
            <a:off x="1900794" y="4503918"/>
            <a:ext cx="229499" cy="1385445"/>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p:cNvCxnSpPr>
            <a:stCxn id="5" idx="2"/>
            <a:endCxn id="20" idx="0"/>
          </p:cNvCxnSpPr>
          <p:nvPr/>
        </p:nvCxnSpPr>
        <p:spPr>
          <a:xfrm rot="16200000" flipH="1">
            <a:off x="3284635" y="4505520"/>
            <a:ext cx="229499" cy="138223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a:stCxn id="5" idx="2"/>
            <a:endCxn id="19" idx="0"/>
          </p:cNvCxnSpPr>
          <p:nvPr/>
        </p:nvCxnSpPr>
        <p:spPr>
          <a:xfrm flipH="1">
            <a:off x="2702172" y="5081891"/>
            <a:ext cx="6093" cy="24811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p:cNvCxnSpPr>
            <a:stCxn id="6" idx="2"/>
            <a:endCxn id="21" idx="0"/>
          </p:cNvCxnSpPr>
          <p:nvPr/>
        </p:nvCxnSpPr>
        <p:spPr>
          <a:xfrm rot="5400000">
            <a:off x="6100366" y="4774868"/>
            <a:ext cx="422347" cy="71165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angular 70"/>
          <p:cNvCxnSpPr>
            <a:stCxn id="6" idx="2"/>
            <a:endCxn id="22" idx="0"/>
          </p:cNvCxnSpPr>
          <p:nvPr/>
        </p:nvCxnSpPr>
        <p:spPr>
          <a:xfrm rot="16200000" flipH="1">
            <a:off x="6808495" y="4778395"/>
            <a:ext cx="422347" cy="70460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angular 72"/>
          <p:cNvCxnSpPr>
            <a:stCxn id="17" idx="2"/>
            <a:endCxn id="24" idx="0"/>
          </p:cNvCxnSpPr>
          <p:nvPr/>
        </p:nvCxnSpPr>
        <p:spPr>
          <a:xfrm rot="5400000">
            <a:off x="9680401" y="4456102"/>
            <a:ext cx="432975" cy="1209075"/>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angular 75"/>
          <p:cNvCxnSpPr>
            <a:stCxn id="17" idx="2"/>
            <a:endCxn id="25" idx="0"/>
          </p:cNvCxnSpPr>
          <p:nvPr/>
        </p:nvCxnSpPr>
        <p:spPr>
          <a:xfrm rot="16200000" flipH="1">
            <a:off x="10561998" y="4783578"/>
            <a:ext cx="446050" cy="56719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CuadroTexto 112"/>
          <p:cNvSpPr txBox="1"/>
          <p:nvPr/>
        </p:nvSpPr>
        <p:spPr>
          <a:xfrm rot="16200004">
            <a:off x="70245" y="1964130"/>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79" name="CuadroTexto 112"/>
          <p:cNvSpPr txBox="1"/>
          <p:nvPr/>
        </p:nvSpPr>
        <p:spPr>
          <a:xfrm rot="16200004">
            <a:off x="-39293" y="4554294"/>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470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67319" y="276827"/>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OBJETIVOS GESTION DE RESIDUOS ESPECIALES</a:t>
            </a:r>
            <a:endParaRPr lang="es-CO" sz="12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 xmlns:a16="http://schemas.microsoft.com/office/drawing/2014/main" id="{F74A8E3A-171A-F845-9245-0D1FD37A67E9}"/>
              </a:ext>
            </a:extLst>
          </p:cNvPr>
          <p:cNvSpPr/>
          <p:nvPr/>
        </p:nvSpPr>
        <p:spPr>
          <a:xfrm>
            <a:off x="1893482" y="3110356"/>
            <a:ext cx="7617329" cy="556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a:latin typeface="Arial" panose="020B0604020202020204" pitchFamily="34" charset="0"/>
                <a:ea typeface="+mn-lt"/>
                <a:cs typeface="Arial" panose="020B0604020202020204" pitchFamily="34" charset="0"/>
              </a:rPr>
              <a:t>Disminuir el arrojo clandestino de residuos especiales y mezclados en áreas y vías públicas del Distrito Capital, promoviendo nuevos hábitos en la ciudadanía, garantizando su gestión adecuada</a:t>
            </a:r>
            <a:endParaRPr lang="es-ES" sz="9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 xmlns:a16="http://schemas.microsoft.com/office/drawing/2014/main" id="{7BF35C60-B817-404A-826A-D3A3C4D621E2}"/>
              </a:ext>
            </a:extLst>
          </p:cNvPr>
          <p:cNvSpPr/>
          <p:nvPr/>
        </p:nvSpPr>
        <p:spPr>
          <a:xfrm>
            <a:off x="1217276" y="3988316"/>
            <a:ext cx="2717826" cy="9142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Lograr </a:t>
            </a:r>
            <a:r>
              <a:rPr lang="es-CO" sz="900" dirty="0">
                <a:latin typeface="Arial" panose="020B0604020202020204" pitchFamily="34" charset="0"/>
                <a:ea typeface="+mn-lt"/>
                <a:cs typeface="Arial" panose="020B0604020202020204" pitchFamily="34" charset="0"/>
              </a:rPr>
              <a:t>una adecuada presentación y disposición final de residuos sólidos especiales por: reconocimiento de los usuarios de la correcta gestión y sus canales de atención y  usuarios satisfechos con el pago pactado libremente con el prestador del servicio.</a:t>
            </a:r>
            <a:endParaRPr lang="es-CO" sz="9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 xmlns:a16="http://schemas.microsoft.com/office/drawing/2014/main" id="{91B6FB85-6A7E-B145-9DF9-BF81AB4B028C}"/>
              </a:ext>
            </a:extLst>
          </p:cNvPr>
          <p:cNvSpPr/>
          <p:nvPr/>
        </p:nvSpPr>
        <p:spPr>
          <a:xfrm>
            <a:off x="178307" y="5112746"/>
            <a:ext cx="1228624" cy="9907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Articular </a:t>
            </a:r>
            <a:r>
              <a:rPr lang="es-CO" sz="900" dirty="0">
                <a:latin typeface="Arial" panose="020B0604020202020204" pitchFamily="34" charset="0"/>
                <a:ea typeface="+mn-lt"/>
                <a:cs typeface="Arial" panose="020B0604020202020204" pitchFamily="34" charset="0"/>
              </a:rPr>
              <a:t>la gestión pública intra e interinstitucional en el marco de sus competencias.</a:t>
            </a:r>
            <a:endParaRPr lang="es-CO" sz="9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1365A089-F145-414E-9F40-DE4EC7B2B042}"/>
              </a:ext>
            </a:extLst>
          </p:cNvPr>
          <p:cNvSpPr/>
          <p:nvPr/>
        </p:nvSpPr>
        <p:spPr>
          <a:xfrm>
            <a:off x="1467319" y="5133453"/>
            <a:ext cx="1841645" cy="862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dirty="0" smtClean="0">
              <a:latin typeface="Arial" panose="020B0604020202020204" pitchFamily="34" charset="0"/>
              <a:ea typeface="+mn-lt"/>
              <a:cs typeface="Arial" panose="020B0604020202020204" pitchFamily="34" charset="0"/>
            </a:endParaRPr>
          </a:p>
          <a:p>
            <a:pPr algn="ctr"/>
            <a:r>
              <a:rPr lang="es-CO" sz="900" dirty="0" smtClean="0">
                <a:latin typeface="Arial" panose="020B0604020202020204" pitchFamily="34" charset="0"/>
                <a:ea typeface="+mn-lt"/>
                <a:cs typeface="Arial" panose="020B0604020202020204" pitchFamily="34" charset="0"/>
              </a:rPr>
              <a:t>Conocimiento </a:t>
            </a:r>
            <a:r>
              <a:rPr lang="es-CO" sz="900" dirty="0">
                <a:latin typeface="Arial" panose="020B0604020202020204" pitchFamily="34" charset="0"/>
                <a:ea typeface="+mn-lt"/>
                <a:cs typeface="Arial" panose="020B0604020202020204" pitchFamily="34" charset="0"/>
              </a:rPr>
              <a:t>por parte de usuarios, de los canales de gestión adecuada de residuos sólidos especiales separados adecuadamente.                                                            </a:t>
            </a:r>
            <a:endParaRPr lang="es-CO" sz="900"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 xmlns:a16="http://schemas.microsoft.com/office/drawing/2014/main" id="{C1995408-7739-1249-BEFB-1308AD64FD88}"/>
              </a:ext>
            </a:extLst>
          </p:cNvPr>
          <p:cNvSpPr/>
          <p:nvPr/>
        </p:nvSpPr>
        <p:spPr>
          <a:xfrm>
            <a:off x="4983700" y="4124515"/>
            <a:ext cx="2350435" cy="786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Propiciar </a:t>
            </a:r>
            <a:r>
              <a:rPr lang="es-CO" sz="900" dirty="0">
                <a:latin typeface="Arial" panose="020B0604020202020204" pitchFamily="34" charset="0"/>
                <a:ea typeface="+mn-lt"/>
                <a:cs typeface="Arial" panose="020B0604020202020204" pitchFamily="34" charset="0"/>
              </a:rPr>
              <a:t>un esquema operativo eficiente, para la recolección, transporte, tratamiento y disposición final de residuos sólidos especiales.</a:t>
            </a:r>
            <a:endParaRPr lang="es-CO" sz="900" dirty="0">
              <a:latin typeface="Arial" panose="020B0604020202020204" pitchFamily="34" charset="0"/>
              <a:cs typeface="Arial" panose="020B0604020202020204" pitchFamily="34" charset="0"/>
            </a:endParaRPr>
          </a:p>
          <a:p>
            <a:pPr algn="ctr"/>
            <a:endParaRPr lang="es-CO" sz="9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 xmlns:a16="http://schemas.microsoft.com/office/drawing/2014/main" id="{A6FDAB5F-192E-9448-A23C-4E4FF3B23176}"/>
              </a:ext>
            </a:extLst>
          </p:cNvPr>
          <p:cNvSpPr/>
          <p:nvPr/>
        </p:nvSpPr>
        <p:spPr>
          <a:xfrm>
            <a:off x="9244211" y="4181094"/>
            <a:ext cx="2350435" cy="786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Gestionar </a:t>
            </a:r>
            <a:r>
              <a:rPr lang="es-CO" sz="900" dirty="0">
                <a:latin typeface="Arial" panose="020B0604020202020204" pitchFamily="34" charset="0"/>
                <a:ea typeface="+mn-lt"/>
                <a:cs typeface="Arial" panose="020B0604020202020204" pitchFamily="34" charset="0"/>
              </a:rPr>
              <a:t>alternativas para el aprovechamiento de residuos sólidos especiales y mezclados para el fortalecimiento de la economía circular.</a:t>
            </a:r>
            <a:endParaRPr lang="es-CO" sz="900"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 xmlns:a16="http://schemas.microsoft.com/office/drawing/2014/main" id="{CE0E2DC2-D5E4-3D4F-9655-76DB869ED97A}"/>
              </a:ext>
            </a:extLst>
          </p:cNvPr>
          <p:cNvSpPr/>
          <p:nvPr/>
        </p:nvSpPr>
        <p:spPr>
          <a:xfrm>
            <a:off x="1645608" y="2008715"/>
            <a:ext cx="1861161" cy="7235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de residuos sólidos especiales y mezclados arrojados clandestinamente, que se transportan y se gestionan en Doña Juana y los puntos limpios.</a:t>
            </a:r>
            <a:endParaRPr lang="es-CO" sz="900"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 xmlns:a16="http://schemas.microsoft.com/office/drawing/2014/main" id="{0B47EFA6-4589-1E49-8627-641226CFB158}"/>
              </a:ext>
            </a:extLst>
          </p:cNvPr>
          <p:cNvSpPr/>
          <p:nvPr/>
        </p:nvSpPr>
        <p:spPr>
          <a:xfrm>
            <a:off x="419848" y="543732"/>
            <a:ext cx="1619264" cy="965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Impactos </a:t>
            </a:r>
            <a:r>
              <a:rPr lang="es-CO" sz="900" dirty="0">
                <a:latin typeface="Arial" panose="020B0604020202020204" pitchFamily="34" charset="0"/>
                <a:ea typeface="+mn-lt"/>
                <a:cs typeface="Arial" panose="020B0604020202020204" pitchFamily="34" charset="0"/>
              </a:rPr>
              <a:t>ambientales, visuales y percepción positiva sobre el estado de limpieza en la ciudad y la prestación del servicio público de aseo</a:t>
            </a:r>
            <a:endParaRPr lang="es-CO" sz="9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 xmlns:a16="http://schemas.microsoft.com/office/drawing/2014/main" id="{442A0B6B-5ABF-4F4E-8A83-7CF8606FF65B}"/>
              </a:ext>
            </a:extLst>
          </p:cNvPr>
          <p:cNvSpPr/>
          <p:nvPr/>
        </p:nvSpPr>
        <p:spPr>
          <a:xfrm>
            <a:off x="2308252" y="585295"/>
            <a:ext cx="1541372" cy="917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de la Inversión en recursos públicos para la gestión de este tipo de residuos por parte del Distrito Capital. </a:t>
            </a:r>
            <a:endParaRPr lang="es-CO" sz="9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 xmlns:a16="http://schemas.microsoft.com/office/drawing/2014/main" id="{B713C47D-64A7-3541-BE15-DCFBA0CB1994}"/>
              </a:ext>
            </a:extLst>
          </p:cNvPr>
          <p:cNvSpPr/>
          <p:nvPr/>
        </p:nvSpPr>
        <p:spPr>
          <a:xfrm>
            <a:off x="4771565" y="2019631"/>
            <a:ext cx="1861161" cy="6523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Garantía </a:t>
            </a:r>
            <a:r>
              <a:rPr lang="es-CO" sz="900" dirty="0">
                <a:latin typeface="Arial" panose="020B0604020202020204" pitchFamily="34" charset="0"/>
                <a:ea typeface="+mn-lt"/>
                <a:cs typeface="Arial" panose="020B0604020202020204" pitchFamily="34" charset="0"/>
              </a:rPr>
              <a:t>en la atención y disminución de puntos críticos en vías y áreas públicas.</a:t>
            </a:r>
            <a:endParaRPr lang="es-CO" sz="9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 xmlns:a16="http://schemas.microsoft.com/office/drawing/2014/main" id="{2E14C5F3-42A8-E044-AB94-D37449F9646F}"/>
              </a:ext>
            </a:extLst>
          </p:cNvPr>
          <p:cNvSpPr/>
          <p:nvPr/>
        </p:nvSpPr>
        <p:spPr>
          <a:xfrm>
            <a:off x="3980575" y="629861"/>
            <a:ext cx="1332684" cy="107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Mejorar </a:t>
            </a:r>
            <a:r>
              <a:rPr lang="es-CO" sz="900" dirty="0">
                <a:latin typeface="Arial" panose="020B0604020202020204" pitchFamily="34" charset="0"/>
                <a:ea typeface="+mn-lt"/>
                <a:cs typeface="Arial" panose="020B0604020202020204" pitchFamily="34" charset="0"/>
              </a:rPr>
              <a:t>las condiciones de saneamiento, seguridad y de la calidad paisajística de las áreas y vías públicas del Distrito. </a:t>
            </a:r>
            <a:endParaRPr lang="es-CO" sz="9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 xmlns:a16="http://schemas.microsoft.com/office/drawing/2014/main" id="{5DC8B9BF-A18C-EE42-B2E0-50158A0796E3}"/>
              </a:ext>
            </a:extLst>
          </p:cNvPr>
          <p:cNvSpPr/>
          <p:nvPr/>
        </p:nvSpPr>
        <p:spPr>
          <a:xfrm>
            <a:off x="5453727" y="621329"/>
            <a:ext cx="1403410" cy="11279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en los costos de remediación ambiental  y la afectación al alcantarillado y fuentes hídricas de la EEP.</a:t>
            </a:r>
            <a:endParaRPr lang="es-CO" sz="9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 xmlns:a16="http://schemas.microsoft.com/office/drawing/2014/main" id="{2A17E679-D147-904B-B65D-EF3595879237}"/>
              </a:ext>
            </a:extLst>
          </p:cNvPr>
          <p:cNvSpPr/>
          <p:nvPr/>
        </p:nvSpPr>
        <p:spPr>
          <a:xfrm>
            <a:off x="9336156" y="2130524"/>
            <a:ext cx="1398181" cy="6136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dirty="0" smtClean="0">
              <a:latin typeface="Arial" panose="020B0604020202020204" pitchFamily="34" charset="0"/>
              <a:ea typeface="+mn-lt"/>
              <a:cs typeface="Arial" panose="020B0604020202020204" pitchFamily="34" charset="0"/>
            </a:endParaRPr>
          </a:p>
          <a:p>
            <a:pPr algn="ctr"/>
            <a:r>
              <a:rPr lang="es-CO" sz="900" dirty="0" smtClean="0">
                <a:latin typeface="Arial" panose="020B0604020202020204" pitchFamily="34" charset="0"/>
                <a:ea typeface="+mn-lt"/>
                <a:cs typeface="Arial" panose="020B0604020202020204" pitchFamily="34" charset="0"/>
              </a:rPr>
              <a:t>Usuarios </a:t>
            </a:r>
            <a:r>
              <a:rPr lang="es-CO" sz="900" dirty="0">
                <a:latin typeface="Arial" panose="020B0604020202020204" pitchFamily="34" charset="0"/>
                <a:ea typeface="+mn-lt"/>
                <a:cs typeface="Arial" panose="020B0604020202020204" pitchFamily="34" charset="0"/>
              </a:rPr>
              <a:t>conformes en los tiempos de respuesta para atender residuos especiales.</a:t>
            </a:r>
            <a:endParaRPr lang="es-CO" sz="900" dirty="0">
              <a:latin typeface="Arial" panose="020B0604020202020204" pitchFamily="34" charset="0"/>
              <a:cs typeface="Arial" panose="020B0604020202020204" pitchFamily="34" charset="0"/>
            </a:endParaRPr>
          </a:p>
          <a:p>
            <a:pPr algn="ctr"/>
            <a:endParaRPr lang="es-CO" sz="900" b="1"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 xmlns:a16="http://schemas.microsoft.com/office/drawing/2014/main" id="{EE2B868E-55F8-404A-A83F-243F68031AC3}"/>
              </a:ext>
            </a:extLst>
          </p:cNvPr>
          <p:cNvSpPr/>
          <p:nvPr/>
        </p:nvSpPr>
        <p:spPr>
          <a:xfrm>
            <a:off x="6997605" y="830120"/>
            <a:ext cx="1309906" cy="885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dirty="0" smtClean="0">
              <a:latin typeface="Arial" panose="020B0604020202020204" pitchFamily="34" charset="0"/>
              <a:ea typeface="+mn-lt"/>
              <a:cs typeface="Arial" panose="020B0604020202020204" pitchFamily="34" charset="0"/>
            </a:endParaRPr>
          </a:p>
          <a:p>
            <a:pPr algn="ctr"/>
            <a:r>
              <a:rPr lang="es-CO" sz="900" dirty="0" smtClean="0">
                <a:latin typeface="Arial" panose="020B0604020202020204" pitchFamily="34" charset="0"/>
                <a:ea typeface="+mn-lt"/>
                <a:cs typeface="Arial" panose="020B0604020202020204" pitchFamily="34" charset="0"/>
              </a:rPr>
              <a:t>Percepción </a:t>
            </a:r>
            <a:r>
              <a:rPr lang="es-CO" sz="900" dirty="0">
                <a:latin typeface="Arial" panose="020B0604020202020204" pitchFamily="34" charset="0"/>
                <a:ea typeface="+mn-lt"/>
                <a:cs typeface="Arial" panose="020B0604020202020204" pitchFamily="34" charset="0"/>
              </a:rPr>
              <a:t>ciudadana positiva de sanidad,  seguridad y presencia estatal.</a:t>
            </a:r>
            <a:endParaRPr lang="es-CO" sz="900" dirty="0">
              <a:latin typeface="Arial" panose="020B0604020202020204" pitchFamily="34" charset="0"/>
              <a:cs typeface="Arial" panose="020B0604020202020204" pitchFamily="34" charset="0"/>
            </a:endParaRPr>
          </a:p>
          <a:p>
            <a:pPr algn="ctr"/>
            <a:endParaRPr lang="es-CO" sz="900" dirty="0">
              <a:latin typeface="Arial" panose="020B0604020202020204" pitchFamily="34" charset="0"/>
              <a:cs typeface="Arial" panose="020B0604020202020204" pitchFamily="34" charset="0"/>
            </a:endParaRPr>
          </a:p>
        </p:txBody>
      </p:sp>
      <p:sp>
        <p:nvSpPr>
          <p:cNvPr id="19" name="Rectángulo 18">
            <a:extLst>
              <a:ext uri="{FF2B5EF4-FFF2-40B4-BE49-F238E27FC236}">
                <a16:creationId xmlns="" xmlns:a16="http://schemas.microsoft.com/office/drawing/2014/main" id="{EE2B868E-55F8-404A-A83F-243F68031AC3}"/>
              </a:ext>
            </a:extLst>
          </p:cNvPr>
          <p:cNvSpPr/>
          <p:nvPr/>
        </p:nvSpPr>
        <p:spPr>
          <a:xfrm>
            <a:off x="9467616" y="814773"/>
            <a:ext cx="1135259" cy="759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Usuarios </a:t>
            </a:r>
            <a:r>
              <a:rPr lang="es-CO" sz="900" dirty="0">
                <a:latin typeface="Arial" panose="020B0604020202020204" pitchFamily="34" charset="0"/>
                <a:cs typeface="Arial" panose="020B0604020202020204" pitchFamily="34" charset="0"/>
              </a:rPr>
              <a:t>conformes con la atención de residuos especiales </a:t>
            </a:r>
          </a:p>
        </p:txBody>
      </p:sp>
      <p:sp>
        <p:nvSpPr>
          <p:cNvPr id="20" name="Rectángulo 19">
            <a:extLst>
              <a:ext uri="{FF2B5EF4-FFF2-40B4-BE49-F238E27FC236}">
                <a16:creationId xmlns="" xmlns:a16="http://schemas.microsoft.com/office/drawing/2014/main" id="{7EFEB46E-D032-084C-B36B-51D80F1A2750}"/>
              </a:ext>
            </a:extLst>
          </p:cNvPr>
          <p:cNvSpPr/>
          <p:nvPr/>
        </p:nvSpPr>
        <p:spPr>
          <a:xfrm>
            <a:off x="4722301" y="5224135"/>
            <a:ext cx="1286589" cy="958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Aumento </a:t>
            </a:r>
            <a:r>
              <a:rPr lang="es-CO" sz="900" dirty="0">
                <a:latin typeface="Arial" panose="020B0604020202020204" pitchFamily="34" charset="0"/>
                <a:cs typeface="Arial" panose="020B0604020202020204" pitchFamily="34" charset="0"/>
              </a:rPr>
              <a:t>de cultura de separación de residuos sólidos especiales y mezclados</a:t>
            </a:r>
          </a:p>
        </p:txBody>
      </p:sp>
      <p:sp>
        <p:nvSpPr>
          <p:cNvPr id="22" name="Rectángulo 21">
            <a:extLst>
              <a:ext uri="{FF2B5EF4-FFF2-40B4-BE49-F238E27FC236}">
                <a16:creationId xmlns="" xmlns:a16="http://schemas.microsoft.com/office/drawing/2014/main" id="{91B6FB85-6A7E-B145-9DF9-BF81AB4B028C}"/>
              </a:ext>
            </a:extLst>
          </p:cNvPr>
          <p:cNvSpPr/>
          <p:nvPr/>
        </p:nvSpPr>
        <p:spPr>
          <a:xfrm>
            <a:off x="3369352" y="5153474"/>
            <a:ext cx="1131500" cy="909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Percepción </a:t>
            </a:r>
            <a:r>
              <a:rPr lang="es-CO" sz="900" dirty="0">
                <a:latin typeface="Arial" panose="020B0604020202020204" pitchFamily="34" charset="0"/>
                <a:ea typeface="+mn-lt"/>
                <a:cs typeface="Arial" panose="020B0604020202020204" pitchFamily="34" charset="0"/>
              </a:rPr>
              <a:t>ciudadana positiva al costo de la gestión adecuada.</a:t>
            </a:r>
            <a:endParaRPr lang="es-CO" sz="900" dirty="0">
              <a:latin typeface="Arial" panose="020B0604020202020204" pitchFamily="34" charset="0"/>
              <a:cs typeface="Arial" panose="020B0604020202020204" pitchFamily="34" charset="0"/>
            </a:endParaRPr>
          </a:p>
          <a:p>
            <a:pPr algn="ctr"/>
            <a:endParaRPr lang="es-CO" sz="900" b="1"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 xmlns:a16="http://schemas.microsoft.com/office/drawing/2014/main" id="{7EFEB46E-D032-084C-B36B-51D80F1A2750}"/>
              </a:ext>
            </a:extLst>
          </p:cNvPr>
          <p:cNvSpPr/>
          <p:nvPr/>
        </p:nvSpPr>
        <p:spPr>
          <a:xfrm>
            <a:off x="6148733" y="5220392"/>
            <a:ext cx="2532290" cy="1256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Masificar </a:t>
            </a:r>
            <a:r>
              <a:rPr lang="es-CO" sz="900" dirty="0">
                <a:latin typeface="Arial" panose="020B0604020202020204" pitchFamily="34" charset="0"/>
                <a:ea typeface="+mn-lt"/>
                <a:cs typeface="Arial" panose="020B0604020202020204" pitchFamily="34" charset="0"/>
              </a:rPr>
              <a:t>la divulgación de los protocolos de atención y gestión de residuos sólidos especiales.</a:t>
            </a:r>
            <a:endParaRPr lang="es-CO" sz="900" dirty="0">
              <a:latin typeface="Arial" panose="020B0604020202020204" pitchFamily="34" charset="0"/>
              <a:cs typeface="Arial" panose="020B0604020202020204" pitchFamily="34" charset="0"/>
            </a:endParaRPr>
          </a:p>
          <a:p>
            <a:pPr algn="ctr"/>
            <a:r>
              <a:rPr lang="es-CO" sz="900" dirty="0">
                <a:latin typeface="Arial" panose="020B0604020202020204" pitchFamily="34" charset="0"/>
                <a:ea typeface="+mn-lt"/>
                <a:cs typeface="Arial" panose="020B0604020202020204" pitchFamily="34" charset="0"/>
              </a:rPr>
              <a:t>Fortaleciendo la cultura ciudadana de separación de residuos sólidos especiales y evitar la mezcla, a través de la gestión social interinstitucional desde sus competencias misionales. </a:t>
            </a:r>
            <a:endParaRPr lang="es-CO" sz="900" dirty="0">
              <a:latin typeface="Arial" panose="020B0604020202020204" pitchFamily="34" charset="0"/>
              <a:cs typeface="Arial" panose="020B0604020202020204" pitchFamily="34" charset="0"/>
            </a:endParaRPr>
          </a:p>
        </p:txBody>
      </p:sp>
      <p:sp>
        <p:nvSpPr>
          <p:cNvPr id="25" name="Rectángulo 24">
            <a:extLst>
              <a:ext uri="{FF2B5EF4-FFF2-40B4-BE49-F238E27FC236}">
                <a16:creationId xmlns="" xmlns:a16="http://schemas.microsoft.com/office/drawing/2014/main" id="{274DA2A8-D16B-CB47-A07B-5EDDC56FD060}"/>
              </a:ext>
            </a:extLst>
          </p:cNvPr>
          <p:cNvSpPr/>
          <p:nvPr/>
        </p:nvSpPr>
        <p:spPr>
          <a:xfrm>
            <a:off x="9029576" y="5267446"/>
            <a:ext cx="1207597" cy="9156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ea typeface="+mn-lt"/>
                <a:cs typeface="Arial" panose="020B0604020202020204" pitchFamily="34" charset="0"/>
              </a:rPr>
              <a:t>Contribuir </a:t>
            </a:r>
            <a:r>
              <a:rPr lang="es-CO" sz="900" dirty="0">
                <a:latin typeface="Arial" panose="020B0604020202020204" pitchFamily="34" charset="0"/>
                <a:ea typeface="+mn-lt"/>
                <a:cs typeface="Arial" panose="020B0604020202020204" pitchFamily="34" charset="0"/>
              </a:rPr>
              <a:t>al encadenamiento productivo de bienes y servicios producto del post consumo.</a:t>
            </a:r>
            <a:endParaRPr lang="es-CO" sz="900" dirty="0">
              <a:latin typeface="Arial" panose="020B0604020202020204" pitchFamily="34" charset="0"/>
              <a:cs typeface="Arial" panose="020B0604020202020204" pitchFamily="34" charset="0"/>
            </a:endParaRPr>
          </a:p>
        </p:txBody>
      </p:sp>
      <p:sp>
        <p:nvSpPr>
          <p:cNvPr id="26" name="Rectángulo 25">
            <a:extLst>
              <a:ext uri="{FF2B5EF4-FFF2-40B4-BE49-F238E27FC236}">
                <a16:creationId xmlns="" xmlns:a16="http://schemas.microsoft.com/office/drawing/2014/main" id="{D2ADEA15-1DCE-4B62-9A14-ED6272049DB2}"/>
              </a:ext>
            </a:extLst>
          </p:cNvPr>
          <p:cNvSpPr/>
          <p:nvPr/>
        </p:nvSpPr>
        <p:spPr>
          <a:xfrm>
            <a:off x="10348553" y="5297872"/>
            <a:ext cx="1748959" cy="9068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dirty="0" smtClean="0">
              <a:solidFill>
                <a:schemeClr val="tx1"/>
              </a:solidFill>
              <a:latin typeface="Arial" panose="020B0604020202020204" pitchFamily="34" charset="0"/>
              <a:cs typeface="Arial" panose="020B0604020202020204" pitchFamily="34" charset="0"/>
            </a:endParaRPr>
          </a:p>
          <a:p>
            <a:pPr algn="ctr"/>
            <a:r>
              <a:rPr lang="es-CO" sz="900" dirty="0" smtClean="0">
                <a:solidFill>
                  <a:schemeClr val="tx1"/>
                </a:solidFill>
                <a:latin typeface="Arial" panose="020B0604020202020204" pitchFamily="34" charset="0"/>
                <a:cs typeface="Arial" panose="020B0604020202020204" pitchFamily="34" charset="0"/>
              </a:rPr>
              <a:t>Implementación </a:t>
            </a:r>
            <a:r>
              <a:rPr lang="es-CO" sz="900" dirty="0">
                <a:solidFill>
                  <a:schemeClr val="tx1"/>
                </a:solidFill>
                <a:latin typeface="Arial" panose="020B0604020202020204" pitchFamily="34" charset="0"/>
                <a:cs typeface="Arial" panose="020B0604020202020204" pitchFamily="34" charset="0"/>
              </a:rPr>
              <a:t>de la normatividad técnica ambiental para el fortalecimiento de la economía circular en residuos sólidos especiales y mezclados</a:t>
            </a:r>
          </a:p>
          <a:p>
            <a:pPr algn="ctr"/>
            <a:endParaRPr lang="es-CO" sz="900" b="1" dirty="0">
              <a:solidFill>
                <a:schemeClr val="tx1"/>
              </a:solidFill>
              <a:latin typeface="Arial" panose="020B0604020202020204" pitchFamily="34" charset="0"/>
              <a:cs typeface="Arial" panose="020B0604020202020204" pitchFamily="34" charset="0"/>
            </a:endParaRPr>
          </a:p>
        </p:txBody>
      </p:sp>
      <p:cxnSp>
        <p:nvCxnSpPr>
          <p:cNvPr id="28" name="Conector angular 27"/>
          <p:cNvCxnSpPr>
            <a:stCxn id="5" idx="0"/>
            <a:endCxn id="11" idx="2"/>
          </p:cNvCxnSpPr>
          <p:nvPr/>
        </p:nvCxnSpPr>
        <p:spPr>
          <a:xfrm rot="16200000" flipV="1">
            <a:off x="3950114" y="1358323"/>
            <a:ext cx="378109" cy="31259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5" idx="0"/>
            <a:endCxn id="17" idx="2"/>
          </p:cNvCxnSpPr>
          <p:nvPr/>
        </p:nvCxnSpPr>
        <p:spPr>
          <a:xfrm rot="5400000" flipH="1" flipV="1">
            <a:off x="7685615" y="760724"/>
            <a:ext cx="366165" cy="4333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5" idx="0"/>
            <a:endCxn id="14" idx="2"/>
          </p:cNvCxnSpPr>
          <p:nvPr/>
        </p:nvCxnSpPr>
        <p:spPr>
          <a:xfrm flipH="1" flipV="1">
            <a:off x="5702146" y="2671997"/>
            <a:ext cx="1" cy="438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14" idx="0"/>
            <a:endCxn id="15" idx="2"/>
          </p:cNvCxnSpPr>
          <p:nvPr/>
        </p:nvCxnSpPr>
        <p:spPr>
          <a:xfrm rot="16200000" flipV="1">
            <a:off x="5018060" y="1335544"/>
            <a:ext cx="312944" cy="1055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14" idx="0"/>
            <a:endCxn id="18" idx="2"/>
          </p:cNvCxnSpPr>
          <p:nvPr/>
        </p:nvCxnSpPr>
        <p:spPr>
          <a:xfrm rot="5400000" flipH="1" flipV="1">
            <a:off x="6525560" y="892633"/>
            <a:ext cx="303585" cy="19504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a:stCxn id="14" idx="0"/>
          </p:cNvCxnSpPr>
          <p:nvPr/>
        </p:nvCxnSpPr>
        <p:spPr>
          <a:xfrm flipH="1" flipV="1">
            <a:off x="5702145" y="1749288"/>
            <a:ext cx="1" cy="270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a:stCxn id="11" idx="0"/>
            <a:endCxn id="12" idx="2"/>
          </p:cNvCxnSpPr>
          <p:nvPr/>
        </p:nvCxnSpPr>
        <p:spPr>
          <a:xfrm rot="16200000" flipV="1">
            <a:off x="1653326" y="1085851"/>
            <a:ext cx="499019" cy="13467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11" idx="0"/>
            <a:endCxn id="13" idx="2"/>
          </p:cNvCxnSpPr>
          <p:nvPr/>
        </p:nvCxnSpPr>
        <p:spPr>
          <a:xfrm rot="5400000" flipH="1" flipV="1">
            <a:off x="2574425" y="1504203"/>
            <a:ext cx="506276" cy="5027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a:stCxn id="17" idx="0"/>
            <a:endCxn id="19" idx="2"/>
          </p:cNvCxnSpPr>
          <p:nvPr/>
        </p:nvCxnSpPr>
        <p:spPr>
          <a:xfrm flipH="1" flipV="1">
            <a:off x="10035246" y="1574095"/>
            <a:ext cx="1" cy="556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5" idx="2"/>
            <a:endCxn id="6" idx="0"/>
          </p:cNvCxnSpPr>
          <p:nvPr/>
        </p:nvCxnSpPr>
        <p:spPr>
          <a:xfrm rot="5400000">
            <a:off x="3978403" y="2264572"/>
            <a:ext cx="321530" cy="312595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5" idx="2"/>
            <a:endCxn id="9" idx="0"/>
          </p:cNvCxnSpPr>
          <p:nvPr/>
        </p:nvCxnSpPr>
        <p:spPr>
          <a:xfrm rot="16200000" flipH="1">
            <a:off x="5701668" y="3667264"/>
            <a:ext cx="457729" cy="45677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p:cNvCxnSpPr>
            <a:stCxn id="5" idx="2"/>
            <a:endCxn id="10" idx="0"/>
          </p:cNvCxnSpPr>
          <p:nvPr/>
        </p:nvCxnSpPr>
        <p:spPr>
          <a:xfrm rot="16200000" flipH="1">
            <a:off x="7803634" y="1565299"/>
            <a:ext cx="514308" cy="471728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6" idx="2"/>
            <a:endCxn id="7" idx="0"/>
          </p:cNvCxnSpPr>
          <p:nvPr/>
        </p:nvCxnSpPr>
        <p:spPr>
          <a:xfrm rot="5400000">
            <a:off x="1579334" y="4115890"/>
            <a:ext cx="210141" cy="178357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a:stCxn id="6" idx="2"/>
            <a:endCxn id="22" idx="0"/>
          </p:cNvCxnSpPr>
          <p:nvPr/>
        </p:nvCxnSpPr>
        <p:spPr>
          <a:xfrm rot="16200000" flipH="1">
            <a:off x="3130211" y="4348582"/>
            <a:ext cx="250869" cy="135891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a:stCxn id="6" idx="2"/>
          </p:cNvCxnSpPr>
          <p:nvPr/>
        </p:nvCxnSpPr>
        <p:spPr>
          <a:xfrm flipH="1">
            <a:off x="2576188" y="4902605"/>
            <a:ext cx="1" cy="2308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p:cNvCxnSpPr>
            <a:stCxn id="9" idx="2"/>
            <a:endCxn id="20" idx="0"/>
          </p:cNvCxnSpPr>
          <p:nvPr/>
        </p:nvCxnSpPr>
        <p:spPr>
          <a:xfrm rot="5400000">
            <a:off x="5605785" y="4671002"/>
            <a:ext cx="312944" cy="79332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angular 63"/>
          <p:cNvCxnSpPr>
            <a:stCxn id="9" idx="2"/>
            <a:endCxn id="23" idx="0"/>
          </p:cNvCxnSpPr>
          <p:nvPr/>
        </p:nvCxnSpPr>
        <p:spPr>
          <a:xfrm rot="16200000" flipH="1">
            <a:off x="6632298" y="4437811"/>
            <a:ext cx="309201" cy="125596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p:cNvCxnSpPr>
            <a:stCxn id="10" idx="2"/>
            <a:endCxn id="25" idx="0"/>
          </p:cNvCxnSpPr>
          <p:nvPr/>
        </p:nvCxnSpPr>
        <p:spPr>
          <a:xfrm rot="5400000">
            <a:off x="9876564" y="4724581"/>
            <a:ext cx="299676" cy="78605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p:cNvCxnSpPr>
            <a:stCxn id="10" idx="2"/>
            <a:endCxn id="26" idx="0"/>
          </p:cNvCxnSpPr>
          <p:nvPr/>
        </p:nvCxnSpPr>
        <p:spPr>
          <a:xfrm rot="16200000" flipH="1">
            <a:off x="10656180" y="4731019"/>
            <a:ext cx="330102" cy="80360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8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2597156" y="3431226"/>
            <a:ext cx="8080130" cy="276999"/>
          </a:xfrm>
          <a:prstGeom prst="rect">
            <a:avLst/>
          </a:prstGeom>
          <a:noFill/>
          <a:ln>
            <a:solidFill>
              <a:schemeClr val="tx1"/>
            </a:solidFill>
          </a:ln>
        </p:spPr>
        <p:txBody>
          <a:bodyPr wrap="square" rtlCol="0">
            <a:spAutoFit/>
          </a:bodyPr>
          <a:lstStyle/>
          <a:p>
            <a:pPr algn="ctr"/>
            <a:r>
              <a:rPr lang="es-CO" sz="1200" dirty="0">
                <a:latin typeface="Arial" panose="020B0604020202020204" pitchFamily="34" charset="0"/>
                <a:cs typeface="Arial" panose="020B0604020202020204" pitchFamily="34" charset="0"/>
              </a:rPr>
              <a:t>Baja efectividad de la gestión actual de los RCD provenientes de pequeños generadores</a:t>
            </a:r>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8446341" y="4373016"/>
            <a:ext cx="1316912"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oferta de espacios formales para el almacenamiento y tratamiento de los RCD de pequeños generadores</a:t>
            </a:r>
          </a:p>
        </p:txBody>
      </p:sp>
      <p:sp>
        <p:nvSpPr>
          <p:cNvPr id="9" name="CuadroTexto 8">
            <a:extLst>
              <a:ext uri="{FF2B5EF4-FFF2-40B4-BE49-F238E27FC236}">
                <a16:creationId xmlns="" xmlns:a16="http://schemas.microsoft.com/office/drawing/2014/main" id="{079B9339-9AB4-46EF-9A71-B26F7EA9B50F}"/>
              </a:ext>
            </a:extLst>
          </p:cNvPr>
          <p:cNvSpPr txBox="1"/>
          <p:nvPr/>
        </p:nvSpPr>
        <p:spPr>
          <a:xfrm>
            <a:off x="614048" y="5994347"/>
            <a:ext cx="1667315"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articulación entre las entidades nacionales, distritales y distintos actores del sector de la construcción</a:t>
            </a:r>
          </a:p>
        </p:txBody>
      </p:sp>
      <p:sp>
        <p:nvSpPr>
          <p:cNvPr id="10" name="CuadroTexto 9">
            <a:extLst>
              <a:ext uri="{FF2B5EF4-FFF2-40B4-BE49-F238E27FC236}">
                <a16:creationId xmlns="" xmlns:a16="http://schemas.microsoft.com/office/drawing/2014/main" id="{4C1DE431-CC7C-4850-B782-EEFD8C7F4B1C}"/>
              </a:ext>
            </a:extLst>
          </p:cNvPr>
          <p:cNvSpPr txBox="1"/>
          <p:nvPr/>
        </p:nvSpPr>
        <p:spPr>
          <a:xfrm>
            <a:off x="4418574" y="5994347"/>
            <a:ext cx="1369020"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capacitación a pequeños constructores y comerciantes en la gestión de RCD</a:t>
            </a:r>
          </a:p>
        </p:txBody>
      </p:sp>
      <p:sp>
        <p:nvSpPr>
          <p:cNvPr id="11" name="CuadroTexto 10">
            <a:extLst>
              <a:ext uri="{FF2B5EF4-FFF2-40B4-BE49-F238E27FC236}">
                <a16:creationId xmlns="" xmlns:a16="http://schemas.microsoft.com/office/drawing/2014/main" id="{ABB7D695-32D2-4F19-B488-2FEB51ECD40A}"/>
              </a:ext>
            </a:extLst>
          </p:cNvPr>
          <p:cNvSpPr txBox="1"/>
          <p:nvPr/>
        </p:nvSpPr>
        <p:spPr>
          <a:xfrm>
            <a:off x="4461866" y="4372454"/>
            <a:ext cx="1143000"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Alto nivel de entrega de los RCD a personas que no están autorizadas para la gestión de los mismos</a:t>
            </a:r>
          </a:p>
        </p:txBody>
      </p:sp>
      <p:sp>
        <p:nvSpPr>
          <p:cNvPr id="12" name="CuadroTexto 11">
            <a:extLst>
              <a:ext uri="{FF2B5EF4-FFF2-40B4-BE49-F238E27FC236}">
                <a16:creationId xmlns="" xmlns:a16="http://schemas.microsoft.com/office/drawing/2014/main" id="{86104C83-D5E5-45D9-87F7-4C07E236F1B6}"/>
              </a:ext>
            </a:extLst>
          </p:cNvPr>
          <p:cNvSpPr txBox="1"/>
          <p:nvPr/>
        </p:nvSpPr>
        <p:spPr>
          <a:xfrm>
            <a:off x="6996738" y="4367248"/>
            <a:ext cx="1235612"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Altos índices de presentación inadecuada de los RCD</a:t>
            </a:r>
          </a:p>
        </p:txBody>
      </p:sp>
      <p:sp>
        <p:nvSpPr>
          <p:cNvPr id="13" name="CuadroTexto 12">
            <a:extLst>
              <a:ext uri="{FF2B5EF4-FFF2-40B4-BE49-F238E27FC236}">
                <a16:creationId xmlns="" xmlns:a16="http://schemas.microsoft.com/office/drawing/2014/main" id="{7ED6C003-4027-499A-A177-BCD1156824FF}"/>
              </a:ext>
            </a:extLst>
          </p:cNvPr>
          <p:cNvSpPr txBox="1"/>
          <p:nvPr/>
        </p:nvSpPr>
        <p:spPr>
          <a:xfrm>
            <a:off x="5680720" y="4372698"/>
            <a:ext cx="1235612"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Bajo interés de la ciudadanía en general acerca de la importancia de una gestión adecuada de los RCD</a:t>
            </a:r>
          </a:p>
        </p:txBody>
      </p:sp>
      <p:sp>
        <p:nvSpPr>
          <p:cNvPr id="14" name="CuadroTexto 13">
            <a:extLst>
              <a:ext uri="{FF2B5EF4-FFF2-40B4-BE49-F238E27FC236}">
                <a16:creationId xmlns="" xmlns:a16="http://schemas.microsoft.com/office/drawing/2014/main" id="{2A5294F2-9234-445E-BE76-D3D7B6A4FCC4}"/>
              </a:ext>
            </a:extLst>
          </p:cNvPr>
          <p:cNvSpPr txBox="1"/>
          <p:nvPr/>
        </p:nvSpPr>
        <p:spPr>
          <a:xfrm>
            <a:off x="9688775" y="6145543"/>
            <a:ext cx="1498063" cy="338554"/>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Baja cantidad de incentivos al aprovechamiento de RCD</a:t>
            </a:r>
            <a:endParaRPr lang="es-CO" sz="8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 xmlns:a16="http://schemas.microsoft.com/office/drawing/2014/main" id="{B0077F31-DBD1-495F-BACA-45A72E9A2A57}"/>
              </a:ext>
            </a:extLst>
          </p:cNvPr>
          <p:cNvSpPr txBox="1"/>
          <p:nvPr/>
        </p:nvSpPr>
        <p:spPr>
          <a:xfrm>
            <a:off x="1467639" y="4381206"/>
            <a:ext cx="1243141"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Baja unidad de criterios y lineamientos para la adecuada gestión de RCD</a:t>
            </a:r>
          </a:p>
        </p:txBody>
      </p:sp>
      <p:sp>
        <p:nvSpPr>
          <p:cNvPr id="18" name="CuadroTexto 17">
            <a:extLst>
              <a:ext uri="{FF2B5EF4-FFF2-40B4-BE49-F238E27FC236}">
                <a16:creationId xmlns="" xmlns:a16="http://schemas.microsoft.com/office/drawing/2014/main" id="{67B6B52C-E1DE-4128-9F46-DFBEE07E843F}"/>
              </a:ext>
            </a:extLst>
          </p:cNvPr>
          <p:cNvSpPr txBox="1"/>
          <p:nvPr/>
        </p:nvSpPr>
        <p:spPr>
          <a:xfrm>
            <a:off x="10137347" y="4372454"/>
            <a:ext cx="1220667" cy="707886"/>
          </a:xfrm>
          <a:prstGeom prst="rect">
            <a:avLst/>
          </a:prstGeom>
          <a:no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Bajo nivel de aprovechamiento de RCD proveniente de pequeños generadores</a:t>
            </a:r>
            <a:endParaRPr lang="es-CO" sz="800"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 xmlns:a16="http://schemas.microsoft.com/office/drawing/2014/main" id="{6AACA57A-7486-4E63-AB2D-AB9D33E359D3}"/>
              </a:ext>
            </a:extLst>
          </p:cNvPr>
          <p:cNvSpPr txBox="1"/>
          <p:nvPr/>
        </p:nvSpPr>
        <p:spPr>
          <a:xfrm>
            <a:off x="4302408" y="1419535"/>
            <a:ext cx="1235612"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el impacto negativo hacia la Estructura Ecológica Principal de la ciudad</a:t>
            </a:r>
          </a:p>
        </p:txBody>
      </p:sp>
      <p:sp>
        <p:nvSpPr>
          <p:cNvPr id="23" name="CuadroTexto 22">
            <a:extLst>
              <a:ext uri="{FF2B5EF4-FFF2-40B4-BE49-F238E27FC236}">
                <a16:creationId xmlns="" xmlns:a16="http://schemas.microsoft.com/office/drawing/2014/main" id="{AE2D6B46-AA74-4CD3-9B72-C8AE97019DA6}"/>
              </a:ext>
            </a:extLst>
          </p:cNvPr>
          <p:cNvSpPr txBox="1"/>
          <p:nvPr/>
        </p:nvSpPr>
        <p:spPr>
          <a:xfrm>
            <a:off x="6341263" y="729587"/>
            <a:ext cx="1383729" cy="46166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Disminución la vida útil del sitio de disposición final</a:t>
            </a:r>
          </a:p>
        </p:txBody>
      </p:sp>
      <p:sp>
        <p:nvSpPr>
          <p:cNvPr id="25" name="CuadroTexto 24">
            <a:extLst>
              <a:ext uri="{FF2B5EF4-FFF2-40B4-BE49-F238E27FC236}">
                <a16:creationId xmlns="" xmlns:a16="http://schemas.microsoft.com/office/drawing/2014/main" id="{C25A8507-D2FA-476E-BFAF-6E40D92BA553}"/>
              </a:ext>
            </a:extLst>
          </p:cNvPr>
          <p:cNvSpPr txBox="1"/>
          <p:nvPr/>
        </p:nvSpPr>
        <p:spPr>
          <a:xfrm>
            <a:off x="4302408" y="2327991"/>
            <a:ext cx="3504074" cy="215444"/>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Alta tasa de generación de puntos críticos y residuos mixtos</a:t>
            </a:r>
          </a:p>
        </p:txBody>
      </p:sp>
      <p:sp>
        <p:nvSpPr>
          <p:cNvPr id="27" name="CuadroTexto 26">
            <a:extLst>
              <a:ext uri="{FF2B5EF4-FFF2-40B4-BE49-F238E27FC236}">
                <a16:creationId xmlns="" xmlns:a16="http://schemas.microsoft.com/office/drawing/2014/main" id="{E8A52E5D-620E-4798-9601-DBD51BB7B2D5}"/>
              </a:ext>
            </a:extLst>
          </p:cNvPr>
          <p:cNvSpPr txBox="1"/>
          <p:nvPr/>
        </p:nvSpPr>
        <p:spPr>
          <a:xfrm>
            <a:off x="8791115" y="2325630"/>
            <a:ext cx="1235310"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Alto nivel de disposición final de RCD con potencial de aprovechamiento</a:t>
            </a:r>
          </a:p>
        </p:txBody>
      </p:sp>
      <p:sp>
        <p:nvSpPr>
          <p:cNvPr id="28" name="CuadroTexto 27">
            <a:extLst>
              <a:ext uri="{FF2B5EF4-FFF2-40B4-BE49-F238E27FC236}">
                <a16:creationId xmlns="" xmlns:a16="http://schemas.microsoft.com/office/drawing/2014/main" id="{E5E81CF8-0706-4434-81B1-42AB0863DA4D}"/>
              </a:ext>
            </a:extLst>
          </p:cNvPr>
          <p:cNvSpPr txBox="1"/>
          <p:nvPr/>
        </p:nvSpPr>
        <p:spPr>
          <a:xfrm>
            <a:off x="6341262" y="1429285"/>
            <a:ext cx="1383729"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el ingreso de residuos al sitio de DF no contemplados en la Licencia Ambiental</a:t>
            </a:r>
          </a:p>
        </p:txBody>
      </p:sp>
      <p:sp>
        <p:nvSpPr>
          <p:cNvPr id="112" name="CuadroTexto 111">
            <a:extLst>
              <a:ext uri="{FF2B5EF4-FFF2-40B4-BE49-F238E27FC236}">
                <a16:creationId xmlns="" xmlns:a16="http://schemas.microsoft.com/office/drawing/2014/main" id="{51F1C8F7-1A5E-429C-8F9D-353D23CFBE34}"/>
              </a:ext>
            </a:extLst>
          </p:cNvPr>
          <p:cNvSpPr txBox="1"/>
          <p:nvPr/>
        </p:nvSpPr>
        <p:spPr>
          <a:xfrm rot="16200000">
            <a:off x="595498" y="4933409"/>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CAUSAS</a:t>
            </a:r>
          </a:p>
        </p:txBody>
      </p:sp>
      <p:sp>
        <p:nvSpPr>
          <p:cNvPr id="113" name="CuadroTexto 112">
            <a:extLst>
              <a:ext uri="{FF2B5EF4-FFF2-40B4-BE49-F238E27FC236}">
                <a16:creationId xmlns="" xmlns:a16="http://schemas.microsoft.com/office/drawing/2014/main" id="{FEB67981-C8ED-4DC8-9031-6A5D98B57942}"/>
              </a:ext>
            </a:extLst>
          </p:cNvPr>
          <p:cNvSpPr txBox="1"/>
          <p:nvPr/>
        </p:nvSpPr>
        <p:spPr>
          <a:xfrm rot="16200000">
            <a:off x="567525" y="1981817"/>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EFECTOS</a:t>
            </a:r>
          </a:p>
        </p:txBody>
      </p:sp>
      <p:cxnSp>
        <p:nvCxnSpPr>
          <p:cNvPr id="45" name="Conector angular 44"/>
          <p:cNvCxnSpPr>
            <a:stCxn id="12" idx="0"/>
            <a:endCxn id="4" idx="2"/>
          </p:cNvCxnSpPr>
          <p:nvPr/>
        </p:nvCxnSpPr>
        <p:spPr>
          <a:xfrm rot="16200000" flipV="1">
            <a:off x="6796372" y="3549075"/>
            <a:ext cx="659023" cy="977323"/>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47" name="Conector angular 46"/>
          <p:cNvCxnSpPr>
            <a:stCxn id="15" idx="0"/>
          </p:cNvCxnSpPr>
          <p:nvPr/>
        </p:nvCxnSpPr>
        <p:spPr>
          <a:xfrm rot="5400000" flipH="1" flipV="1">
            <a:off x="4193799" y="1937785"/>
            <a:ext cx="338832" cy="4548010"/>
          </a:xfrm>
          <a:prstGeom prst="bentConnector2">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53" name="Conector angular 52"/>
          <p:cNvCxnSpPr>
            <a:stCxn id="7" idx="0"/>
          </p:cNvCxnSpPr>
          <p:nvPr/>
        </p:nvCxnSpPr>
        <p:spPr>
          <a:xfrm rot="16200000" flipV="1">
            <a:off x="8099286" y="3367505"/>
            <a:ext cx="338832" cy="1672190"/>
          </a:xfrm>
          <a:prstGeom prst="bentConnector2">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55" name="Conector angular 54"/>
          <p:cNvCxnSpPr>
            <a:stCxn id="18" idx="0"/>
          </p:cNvCxnSpPr>
          <p:nvPr/>
        </p:nvCxnSpPr>
        <p:spPr>
          <a:xfrm rot="16200000" flipV="1">
            <a:off x="9757104" y="3381877"/>
            <a:ext cx="338271" cy="1642884"/>
          </a:xfrm>
          <a:prstGeom prst="bentConnector2">
            <a:avLst/>
          </a:prstGeom>
          <a:ln>
            <a:solidFill>
              <a:schemeClr val="accent6"/>
            </a:solidFill>
          </a:ln>
        </p:spPr>
        <p:style>
          <a:lnRef idx="1">
            <a:schemeClr val="dk1"/>
          </a:lnRef>
          <a:fillRef idx="0">
            <a:schemeClr val="dk1"/>
          </a:fillRef>
          <a:effectRef idx="0">
            <a:schemeClr val="dk1"/>
          </a:effectRef>
          <a:fontRef idx="minor">
            <a:schemeClr val="tx1"/>
          </a:fontRef>
        </p:style>
      </p:cxnSp>
      <p:sp>
        <p:nvSpPr>
          <p:cNvPr id="75" name="CuadroTexto 74">
            <a:extLst>
              <a:ext uri="{FF2B5EF4-FFF2-40B4-BE49-F238E27FC236}">
                <a16:creationId xmlns="" xmlns:a16="http://schemas.microsoft.com/office/drawing/2014/main" id="{C25A8507-D2FA-476E-BFAF-6E40D92BA553}"/>
              </a:ext>
            </a:extLst>
          </p:cNvPr>
          <p:cNvSpPr txBox="1"/>
          <p:nvPr/>
        </p:nvSpPr>
        <p:spPr>
          <a:xfrm>
            <a:off x="1958834" y="2320648"/>
            <a:ext cx="1383729"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de la insatisfacción </a:t>
            </a:r>
          </a:p>
          <a:p>
            <a:pPr algn="ctr"/>
            <a:r>
              <a:rPr lang="es-CO" sz="800" dirty="0">
                <a:latin typeface="Arial" panose="020B0604020202020204" pitchFamily="34" charset="0"/>
                <a:cs typeface="Arial" panose="020B0604020202020204" pitchFamily="34" charset="0"/>
              </a:rPr>
              <a:t> ciudadana hacia prestación del servicio de  aseo</a:t>
            </a:r>
          </a:p>
        </p:txBody>
      </p:sp>
      <p:sp>
        <p:nvSpPr>
          <p:cNvPr id="77" name="CuadroTexto 76">
            <a:extLst>
              <a:ext uri="{FF2B5EF4-FFF2-40B4-BE49-F238E27FC236}">
                <a16:creationId xmlns="" xmlns:a16="http://schemas.microsoft.com/office/drawing/2014/main" id="{AE2D6B46-AA74-4CD3-9B72-C8AE97019DA6}"/>
              </a:ext>
            </a:extLst>
          </p:cNvPr>
          <p:cNvSpPr txBox="1"/>
          <p:nvPr/>
        </p:nvSpPr>
        <p:spPr>
          <a:xfrm>
            <a:off x="8791115" y="1423746"/>
            <a:ext cx="1235310"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a:t>
            </a:r>
            <a:r>
              <a:rPr lang="es-CO" sz="800">
                <a:latin typeface="Arial" panose="020B0604020202020204" pitchFamily="34" charset="0"/>
                <a:cs typeface="Arial" panose="020B0604020202020204" pitchFamily="34" charset="0"/>
              </a:rPr>
              <a:t>presión a </a:t>
            </a:r>
            <a:r>
              <a:rPr lang="es-CO" sz="800" dirty="0">
                <a:latin typeface="Arial" panose="020B0604020202020204" pitchFamily="34" charset="0"/>
                <a:cs typeface="Arial" panose="020B0604020202020204" pitchFamily="34" charset="0"/>
              </a:rPr>
              <a:t>los recursos naturales disponibles para producir agregados para la construcción</a:t>
            </a:r>
          </a:p>
        </p:txBody>
      </p:sp>
      <p:cxnSp>
        <p:nvCxnSpPr>
          <p:cNvPr id="74" name="Conector recto 73"/>
          <p:cNvCxnSpPr>
            <a:stCxn id="4" idx="0"/>
          </p:cNvCxnSpPr>
          <p:nvPr/>
        </p:nvCxnSpPr>
        <p:spPr>
          <a:xfrm flipV="1">
            <a:off x="6637221" y="3179618"/>
            <a:ext cx="0" cy="251608"/>
          </a:xfrm>
          <a:prstGeom prst="line">
            <a:avLst/>
          </a:prstGeom>
        </p:spPr>
        <p:style>
          <a:lnRef idx="1">
            <a:schemeClr val="dk1"/>
          </a:lnRef>
          <a:fillRef idx="0">
            <a:schemeClr val="dk1"/>
          </a:fillRef>
          <a:effectRef idx="0">
            <a:schemeClr val="dk1"/>
          </a:effectRef>
          <a:fontRef idx="minor">
            <a:schemeClr val="tx1"/>
          </a:fontRef>
        </p:style>
      </p:cxnSp>
      <p:cxnSp>
        <p:nvCxnSpPr>
          <p:cNvPr id="80" name="Conector angular 79"/>
          <p:cNvCxnSpPr>
            <a:endCxn id="75" idx="2"/>
          </p:cNvCxnSpPr>
          <p:nvPr/>
        </p:nvCxnSpPr>
        <p:spPr>
          <a:xfrm rot="10800000">
            <a:off x="2650699" y="3028535"/>
            <a:ext cx="3980090" cy="144811"/>
          </a:xfrm>
          <a:prstGeom prst="bentConnector2">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1" name="Conector angular 100"/>
          <p:cNvCxnSpPr>
            <a:endCxn id="27" idx="2"/>
          </p:cNvCxnSpPr>
          <p:nvPr/>
        </p:nvCxnSpPr>
        <p:spPr>
          <a:xfrm flipV="1">
            <a:off x="6637220" y="2910405"/>
            <a:ext cx="2771550" cy="261215"/>
          </a:xfrm>
          <a:prstGeom prst="bentConnector2">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3" name="Conector recto de flecha 102"/>
          <p:cNvCxnSpPr>
            <a:stCxn id="27" idx="0"/>
            <a:endCxn id="77" idx="2"/>
          </p:cNvCxnSpPr>
          <p:nvPr/>
        </p:nvCxnSpPr>
        <p:spPr>
          <a:xfrm flipV="1">
            <a:off x="9408770" y="2254743"/>
            <a:ext cx="0" cy="708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Conector recto de flecha 108"/>
          <p:cNvCxnSpPr>
            <a:endCxn id="28" idx="2"/>
          </p:cNvCxnSpPr>
          <p:nvPr/>
        </p:nvCxnSpPr>
        <p:spPr>
          <a:xfrm flipV="1">
            <a:off x="7033127" y="2014060"/>
            <a:ext cx="0" cy="30919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1" name="Conector recto de flecha 110"/>
          <p:cNvCxnSpPr>
            <a:stCxn id="28" idx="0"/>
            <a:endCxn id="23" idx="2"/>
          </p:cNvCxnSpPr>
          <p:nvPr/>
        </p:nvCxnSpPr>
        <p:spPr>
          <a:xfrm flipV="1">
            <a:off x="7033127" y="1191252"/>
            <a:ext cx="1" cy="238033"/>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2" name="Conector recto 121"/>
          <p:cNvCxnSpPr>
            <a:stCxn id="77" idx="0"/>
          </p:cNvCxnSpPr>
          <p:nvPr/>
        </p:nvCxnSpPr>
        <p:spPr>
          <a:xfrm flipV="1">
            <a:off x="9408770" y="544484"/>
            <a:ext cx="0" cy="879262"/>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124" name="Conector recto 123"/>
          <p:cNvCxnSpPr/>
          <p:nvPr/>
        </p:nvCxnSpPr>
        <p:spPr>
          <a:xfrm flipH="1">
            <a:off x="4920214" y="544834"/>
            <a:ext cx="4493830" cy="831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126" name="Conector recto de flecha 125"/>
          <p:cNvCxnSpPr>
            <a:endCxn id="21" idx="0"/>
          </p:cNvCxnSpPr>
          <p:nvPr/>
        </p:nvCxnSpPr>
        <p:spPr>
          <a:xfrm>
            <a:off x="4920214" y="544484"/>
            <a:ext cx="0" cy="87505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7" name="Conector angular 16"/>
          <p:cNvCxnSpPr>
            <a:stCxn id="25" idx="0"/>
            <a:endCxn id="21" idx="3"/>
          </p:cNvCxnSpPr>
          <p:nvPr/>
        </p:nvCxnSpPr>
        <p:spPr>
          <a:xfrm rot="16200000" flipV="1">
            <a:off x="5488199" y="1761744"/>
            <a:ext cx="616068" cy="516425"/>
          </a:xfrm>
          <a:prstGeom prst="bentConnector2">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p:cNvCxnSpPr/>
          <p:nvPr/>
        </p:nvCxnSpPr>
        <p:spPr>
          <a:xfrm flipV="1">
            <a:off x="6637220" y="2543435"/>
            <a:ext cx="0" cy="628184"/>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50" name="CuadroTexto 49">
            <a:extLst>
              <a:ext uri="{FF2B5EF4-FFF2-40B4-BE49-F238E27FC236}">
                <a16:creationId xmlns="" xmlns:a16="http://schemas.microsoft.com/office/drawing/2014/main" id="{2A5294F2-9234-445E-BE76-D3D7B6A4FCC4}"/>
              </a:ext>
            </a:extLst>
          </p:cNvPr>
          <p:cNvSpPr txBox="1"/>
          <p:nvPr/>
        </p:nvSpPr>
        <p:spPr>
          <a:xfrm>
            <a:off x="6165584" y="5976302"/>
            <a:ext cx="1498063" cy="338554"/>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Débil modelo financiero para el aprovechamiento de RCD</a:t>
            </a:r>
            <a:endParaRPr lang="es-CO" sz="800" dirty="0">
              <a:latin typeface="Arial" panose="020B0604020202020204" pitchFamily="34" charset="0"/>
              <a:cs typeface="Arial" panose="020B0604020202020204" pitchFamily="34" charset="0"/>
            </a:endParaRPr>
          </a:p>
        </p:txBody>
      </p:sp>
      <p:sp>
        <p:nvSpPr>
          <p:cNvPr id="56" name="CuadroTexto 55">
            <a:extLst>
              <a:ext uri="{FF2B5EF4-FFF2-40B4-BE49-F238E27FC236}">
                <a16:creationId xmlns="" xmlns:a16="http://schemas.microsoft.com/office/drawing/2014/main" id="{2A5294F2-9234-445E-BE76-D3D7B6A4FCC4}"/>
              </a:ext>
            </a:extLst>
          </p:cNvPr>
          <p:cNvSpPr txBox="1"/>
          <p:nvPr/>
        </p:nvSpPr>
        <p:spPr>
          <a:xfrm>
            <a:off x="7852232" y="5976302"/>
            <a:ext cx="1498063" cy="707886"/>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Baja disponibilidad de suelos para la implementación de infraestructuras de aprovechamiento de RCD</a:t>
            </a:r>
            <a:endParaRPr lang="es-CO" sz="800" dirty="0">
              <a:latin typeface="Arial" panose="020B0604020202020204" pitchFamily="34" charset="0"/>
              <a:cs typeface="Arial" panose="020B0604020202020204" pitchFamily="34" charset="0"/>
            </a:endParaRPr>
          </a:p>
        </p:txBody>
      </p:sp>
      <p:sp>
        <p:nvSpPr>
          <p:cNvPr id="59" name="CuadroTexto 58">
            <a:extLst>
              <a:ext uri="{FF2B5EF4-FFF2-40B4-BE49-F238E27FC236}">
                <a16:creationId xmlns="" xmlns:a16="http://schemas.microsoft.com/office/drawing/2014/main" id="{2A5294F2-9234-445E-BE76-D3D7B6A4FCC4}"/>
              </a:ext>
            </a:extLst>
          </p:cNvPr>
          <p:cNvSpPr txBox="1"/>
          <p:nvPr/>
        </p:nvSpPr>
        <p:spPr>
          <a:xfrm>
            <a:off x="2865152" y="4389262"/>
            <a:ext cx="1498063" cy="338554"/>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Bajo índice de separación de RCD cerámicos y pétreos</a:t>
            </a:r>
            <a:endParaRPr lang="es-CO" sz="800" dirty="0">
              <a:latin typeface="Arial" panose="020B0604020202020204" pitchFamily="34" charset="0"/>
              <a:cs typeface="Arial" panose="020B0604020202020204" pitchFamily="34" charset="0"/>
            </a:endParaRPr>
          </a:p>
        </p:txBody>
      </p:sp>
      <p:sp>
        <p:nvSpPr>
          <p:cNvPr id="60" name="CuadroTexto 59">
            <a:extLst>
              <a:ext uri="{FF2B5EF4-FFF2-40B4-BE49-F238E27FC236}">
                <a16:creationId xmlns="" xmlns:a16="http://schemas.microsoft.com/office/drawing/2014/main" id="{67B6B52C-E1DE-4128-9F46-DFBEE07E843F}"/>
              </a:ext>
            </a:extLst>
          </p:cNvPr>
          <p:cNvSpPr txBox="1"/>
          <p:nvPr/>
        </p:nvSpPr>
        <p:spPr>
          <a:xfrm>
            <a:off x="2678686" y="5994347"/>
            <a:ext cx="1220667" cy="707886"/>
          </a:xfrm>
          <a:prstGeom prst="rect">
            <a:avLst/>
          </a:prstGeom>
          <a:no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Bajo nivel de respuesta de los operadores a las solicitudes de gestión de RCD</a:t>
            </a:r>
            <a:endParaRPr lang="es-CO" sz="800" dirty="0">
              <a:latin typeface="Arial" panose="020B0604020202020204" pitchFamily="34" charset="0"/>
              <a:cs typeface="Arial" panose="020B0604020202020204" pitchFamily="34" charset="0"/>
            </a:endParaRPr>
          </a:p>
        </p:txBody>
      </p:sp>
      <p:cxnSp>
        <p:nvCxnSpPr>
          <p:cNvPr id="38" name="Conector angular 37"/>
          <p:cNvCxnSpPr/>
          <p:nvPr/>
        </p:nvCxnSpPr>
        <p:spPr>
          <a:xfrm rot="5400000" flipH="1" flipV="1">
            <a:off x="10051589" y="5458003"/>
            <a:ext cx="1065203" cy="309874"/>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41" name="Conector angular 40"/>
          <p:cNvCxnSpPr>
            <a:stCxn id="14" idx="0"/>
            <a:endCxn id="7" idx="2"/>
          </p:cNvCxnSpPr>
          <p:nvPr/>
        </p:nvCxnSpPr>
        <p:spPr>
          <a:xfrm rot="16200000" flipV="1">
            <a:off x="9300537" y="5008273"/>
            <a:ext cx="941530" cy="133301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p:nvPr/>
        </p:nvCxnSpPr>
        <p:spPr>
          <a:xfrm rot="16200000" flipV="1">
            <a:off x="8453170" y="4137151"/>
            <a:ext cx="1193520" cy="282326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14" idx="0"/>
            <a:endCxn id="13" idx="2"/>
          </p:cNvCxnSpPr>
          <p:nvPr/>
        </p:nvCxnSpPr>
        <p:spPr>
          <a:xfrm rot="16200000" flipV="1">
            <a:off x="7897243" y="3604978"/>
            <a:ext cx="941848" cy="413928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angular 66"/>
          <p:cNvCxnSpPr/>
          <p:nvPr/>
        </p:nvCxnSpPr>
        <p:spPr>
          <a:xfrm rot="16200000" flipV="1">
            <a:off x="7264541" y="2970924"/>
            <a:ext cx="942092" cy="5404441"/>
          </a:xfrm>
          <a:prstGeom prst="bentConnector3">
            <a:avLst>
              <a:gd name="adj1" fmla="val 55294"/>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69" name="Conector angular 68"/>
          <p:cNvCxnSpPr/>
          <p:nvPr/>
        </p:nvCxnSpPr>
        <p:spPr>
          <a:xfrm rot="16200000" flipV="1">
            <a:off x="6479992" y="2025168"/>
            <a:ext cx="1417727" cy="6823623"/>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73" name="Conector angular 72"/>
          <p:cNvCxnSpPr>
            <a:stCxn id="56" idx="0"/>
            <a:endCxn id="18" idx="3"/>
          </p:cNvCxnSpPr>
          <p:nvPr/>
        </p:nvCxnSpPr>
        <p:spPr>
          <a:xfrm rot="5400000" flipH="1" flipV="1">
            <a:off x="9354687" y="3972975"/>
            <a:ext cx="1249905" cy="2756750"/>
          </a:xfrm>
          <a:prstGeom prst="bentConnector4">
            <a:avLst>
              <a:gd name="adj1" fmla="val 35841"/>
              <a:gd name="adj2" fmla="val 108292"/>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78" name="Conector angular 77"/>
          <p:cNvCxnSpPr/>
          <p:nvPr/>
        </p:nvCxnSpPr>
        <p:spPr>
          <a:xfrm rot="5400000" flipH="1" flipV="1">
            <a:off x="8466013" y="5337828"/>
            <a:ext cx="772289" cy="503533"/>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81" name="Conector angular 80"/>
          <p:cNvCxnSpPr/>
          <p:nvPr/>
        </p:nvCxnSpPr>
        <p:spPr>
          <a:xfrm rot="16200000" flipV="1">
            <a:off x="7621853" y="4986803"/>
            <a:ext cx="1024279" cy="986720"/>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83" name="Conector angular 82"/>
          <p:cNvCxnSpPr>
            <a:stCxn id="56" idx="0"/>
            <a:endCxn id="11" idx="2"/>
          </p:cNvCxnSpPr>
          <p:nvPr/>
        </p:nvCxnSpPr>
        <p:spPr>
          <a:xfrm rot="16200000" flipV="1">
            <a:off x="6430890" y="3805928"/>
            <a:ext cx="772851" cy="3567898"/>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87" name="Conector angular 86"/>
          <p:cNvCxnSpPr/>
          <p:nvPr/>
        </p:nvCxnSpPr>
        <p:spPr>
          <a:xfrm rot="5400000" flipH="1" flipV="1">
            <a:off x="8582935" y="3601414"/>
            <a:ext cx="895962" cy="3833065"/>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89" name="Conector angular 88"/>
          <p:cNvCxnSpPr/>
          <p:nvPr/>
        </p:nvCxnSpPr>
        <p:spPr>
          <a:xfrm rot="5400000" flipH="1" flipV="1">
            <a:off x="7631140" y="4494747"/>
            <a:ext cx="772289" cy="2190181"/>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91" name="Conector angular 90"/>
          <p:cNvCxnSpPr/>
          <p:nvPr/>
        </p:nvCxnSpPr>
        <p:spPr>
          <a:xfrm rot="5400000" flipH="1" flipV="1">
            <a:off x="7576582" y="2687962"/>
            <a:ext cx="914007" cy="5644597"/>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93" name="Conector angular 92"/>
          <p:cNvCxnSpPr/>
          <p:nvPr/>
        </p:nvCxnSpPr>
        <p:spPr>
          <a:xfrm rot="5400000" flipH="1" flipV="1">
            <a:off x="5861553" y="4208967"/>
            <a:ext cx="1042324" cy="2511460"/>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95" name="Conector angular 94"/>
          <p:cNvCxnSpPr>
            <a:stCxn id="10" idx="0"/>
            <a:endCxn id="11" idx="2"/>
          </p:cNvCxnSpPr>
          <p:nvPr/>
        </p:nvCxnSpPr>
        <p:spPr>
          <a:xfrm rot="16200000" flipV="1">
            <a:off x="4672777" y="5564040"/>
            <a:ext cx="790896" cy="69718"/>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97" name="Conector angular 96"/>
          <p:cNvCxnSpPr/>
          <p:nvPr/>
        </p:nvCxnSpPr>
        <p:spPr>
          <a:xfrm rot="16200000" flipV="1">
            <a:off x="3808779" y="4589248"/>
            <a:ext cx="1266531" cy="1488900"/>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99" name="Conector angular 98"/>
          <p:cNvCxnSpPr/>
          <p:nvPr/>
        </p:nvCxnSpPr>
        <p:spPr>
          <a:xfrm rot="5400000" flipH="1" flipV="1">
            <a:off x="6379474" y="1799523"/>
            <a:ext cx="914007" cy="7458661"/>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02" name="Conector angular 101"/>
          <p:cNvCxnSpPr/>
          <p:nvPr/>
        </p:nvCxnSpPr>
        <p:spPr>
          <a:xfrm rot="5400000" flipH="1" flipV="1">
            <a:off x="4953748" y="3328605"/>
            <a:ext cx="1042324" cy="4325524"/>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05" name="Conector angular 104"/>
          <p:cNvCxnSpPr>
            <a:stCxn id="60" idx="0"/>
            <a:endCxn id="13" idx="2"/>
          </p:cNvCxnSpPr>
          <p:nvPr/>
        </p:nvCxnSpPr>
        <p:spPr>
          <a:xfrm rot="5400000" flipH="1" flipV="1">
            <a:off x="4398447" y="4094268"/>
            <a:ext cx="790652" cy="3009506"/>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07" name="Conector angular 106"/>
          <p:cNvCxnSpPr/>
          <p:nvPr/>
        </p:nvCxnSpPr>
        <p:spPr>
          <a:xfrm rot="5400000" flipH="1" flipV="1">
            <a:off x="3765566" y="4734839"/>
            <a:ext cx="790896" cy="1744346"/>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10" name="Conector angular 109"/>
          <p:cNvCxnSpPr>
            <a:stCxn id="9" idx="0"/>
            <a:endCxn id="15" idx="2"/>
          </p:cNvCxnSpPr>
          <p:nvPr/>
        </p:nvCxnSpPr>
        <p:spPr>
          <a:xfrm rot="5400000" flipH="1" flipV="1">
            <a:off x="1254275" y="5159412"/>
            <a:ext cx="1028366" cy="641504"/>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15" name="Conector angular 114"/>
          <p:cNvCxnSpPr/>
          <p:nvPr/>
        </p:nvCxnSpPr>
        <p:spPr>
          <a:xfrm rot="5400000" flipH="1" flipV="1">
            <a:off x="2878817" y="3804416"/>
            <a:ext cx="790896" cy="3585660"/>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17" name="Conector angular 116"/>
          <p:cNvCxnSpPr/>
          <p:nvPr/>
        </p:nvCxnSpPr>
        <p:spPr>
          <a:xfrm rot="5400000" flipH="1" flipV="1">
            <a:off x="4034543" y="2395216"/>
            <a:ext cx="1042324" cy="6166838"/>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20" name="Conector angular 119"/>
          <p:cNvCxnSpPr/>
          <p:nvPr/>
        </p:nvCxnSpPr>
        <p:spPr>
          <a:xfrm rot="5400000" flipH="1" flipV="1">
            <a:off x="4881084" y="1775610"/>
            <a:ext cx="790334" cy="7657091"/>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123" name="Conector angular 122"/>
          <p:cNvCxnSpPr/>
          <p:nvPr/>
        </p:nvCxnSpPr>
        <p:spPr>
          <a:xfrm rot="5400000" flipH="1" flipV="1">
            <a:off x="5841522" y="878334"/>
            <a:ext cx="914007" cy="9299975"/>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68" name="CuadroTexto 67"/>
          <p:cNvSpPr txBox="1"/>
          <p:nvPr/>
        </p:nvSpPr>
        <p:spPr>
          <a:xfrm>
            <a:off x="1254056" y="10076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a:t>
            </a:r>
            <a:r>
              <a:rPr lang="es-CO" sz="1200" dirty="0"/>
              <a:t>RESIDUOS DE </a:t>
            </a:r>
            <a:r>
              <a:rPr lang="es-CO" sz="1200" dirty="0">
                <a:latin typeface="Arial" panose="020B0604020202020204" pitchFamily="34" charset="0"/>
                <a:cs typeface="Arial" panose="020B0604020202020204" pitchFamily="34" charset="0"/>
              </a:rPr>
              <a:t>CONSTRUCCION</a:t>
            </a:r>
            <a:r>
              <a:rPr lang="es-CO" sz="1200" dirty="0"/>
              <a:t> Y DEMOLICION RCD</a:t>
            </a:r>
            <a:endParaRPr lang="es-E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78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01ED9672-92E4-4A72-98F1-A319B1F9BE46}"/>
              </a:ext>
            </a:extLst>
          </p:cNvPr>
          <p:cNvSpPr txBox="1"/>
          <p:nvPr/>
        </p:nvSpPr>
        <p:spPr>
          <a:xfrm>
            <a:off x="2844044" y="3659826"/>
            <a:ext cx="8080130" cy="276999"/>
          </a:xfrm>
          <a:prstGeom prst="rect">
            <a:avLst/>
          </a:prstGeom>
          <a:noFill/>
          <a:ln>
            <a:solidFill>
              <a:schemeClr val="tx1"/>
            </a:solidFill>
          </a:ln>
        </p:spPr>
        <p:txBody>
          <a:bodyPr wrap="square" rtlCol="0">
            <a:spAutoFit/>
          </a:bodyPr>
          <a:lstStyle/>
          <a:p>
            <a:pPr algn="ctr"/>
            <a:r>
              <a:rPr lang="es-CO" sz="1200" dirty="0">
                <a:latin typeface="Arial" panose="020B0604020202020204" pitchFamily="34" charset="0"/>
                <a:cs typeface="Arial" panose="020B0604020202020204" pitchFamily="34" charset="0"/>
              </a:rPr>
              <a:t>Gestión integral de los RCD provenientes de pequeños generadores</a:t>
            </a:r>
          </a:p>
        </p:txBody>
      </p:sp>
      <p:sp>
        <p:nvSpPr>
          <p:cNvPr id="7" name="CuadroTexto 6">
            <a:extLst>
              <a:ext uri="{FF2B5EF4-FFF2-40B4-BE49-F238E27FC236}">
                <a16:creationId xmlns="" xmlns:a16="http://schemas.microsoft.com/office/drawing/2014/main" id="{80F6EB08-0723-424D-9E22-C424476328CE}"/>
              </a:ext>
            </a:extLst>
          </p:cNvPr>
          <p:cNvSpPr txBox="1"/>
          <p:nvPr/>
        </p:nvSpPr>
        <p:spPr>
          <a:xfrm>
            <a:off x="8207812" y="4472646"/>
            <a:ext cx="1316912" cy="784830"/>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Definición de espacios destinados a la adecuada presentación, almacenamiento temporal, aprovechamiento y tratamiento de RCD</a:t>
            </a:r>
          </a:p>
        </p:txBody>
      </p:sp>
      <p:sp>
        <p:nvSpPr>
          <p:cNvPr id="9" name="CuadroTexto 8">
            <a:extLst>
              <a:ext uri="{FF2B5EF4-FFF2-40B4-BE49-F238E27FC236}">
                <a16:creationId xmlns="" xmlns:a16="http://schemas.microsoft.com/office/drawing/2014/main" id="{079B9339-9AB4-46EF-9A71-B26F7EA9B50F}"/>
              </a:ext>
            </a:extLst>
          </p:cNvPr>
          <p:cNvSpPr txBox="1"/>
          <p:nvPr/>
        </p:nvSpPr>
        <p:spPr>
          <a:xfrm>
            <a:off x="2135554" y="5625719"/>
            <a:ext cx="1667315" cy="669414"/>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Claridad en los roles que juegan las entidades nacionales, distritales y los distintos actores de la construcción en la Gestión Integral de los RCD</a:t>
            </a:r>
          </a:p>
        </p:txBody>
      </p:sp>
      <p:sp>
        <p:nvSpPr>
          <p:cNvPr id="10" name="CuadroTexto 9">
            <a:extLst>
              <a:ext uri="{FF2B5EF4-FFF2-40B4-BE49-F238E27FC236}">
                <a16:creationId xmlns="" xmlns:a16="http://schemas.microsoft.com/office/drawing/2014/main" id="{4C1DE431-CC7C-4850-B782-EEFD8C7F4B1C}"/>
              </a:ext>
            </a:extLst>
          </p:cNvPr>
          <p:cNvSpPr txBox="1"/>
          <p:nvPr/>
        </p:nvSpPr>
        <p:spPr>
          <a:xfrm>
            <a:off x="3251834" y="4480646"/>
            <a:ext cx="1369020" cy="900246"/>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Implementación de programas de sensibilización y capacitación a los pequeños constructores y comerciantes en la gestión integral de RCD</a:t>
            </a:r>
          </a:p>
        </p:txBody>
      </p:sp>
      <p:sp>
        <p:nvSpPr>
          <p:cNvPr id="11" name="CuadroTexto 10">
            <a:extLst>
              <a:ext uri="{FF2B5EF4-FFF2-40B4-BE49-F238E27FC236}">
                <a16:creationId xmlns="" xmlns:a16="http://schemas.microsoft.com/office/drawing/2014/main" id="{ABB7D695-32D2-4F19-B488-2FEB51ECD40A}"/>
              </a:ext>
            </a:extLst>
          </p:cNvPr>
          <p:cNvSpPr txBox="1"/>
          <p:nvPr/>
        </p:nvSpPr>
        <p:spPr>
          <a:xfrm>
            <a:off x="4948730" y="4467964"/>
            <a:ext cx="1143000" cy="784830"/>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Recolección y transporte de RCD por parte de gestores debidamente capacitados y autorizados</a:t>
            </a:r>
          </a:p>
        </p:txBody>
      </p:sp>
      <p:sp>
        <p:nvSpPr>
          <p:cNvPr id="12" name="CuadroTexto 11">
            <a:extLst>
              <a:ext uri="{FF2B5EF4-FFF2-40B4-BE49-F238E27FC236}">
                <a16:creationId xmlns="" xmlns:a16="http://schemas.microsoft.com/office/drawing/2014/main" id="{86104C83-D5E5-45D9-87F7-4C07E236F1B6}"/>
              </a:ext>
            </a:extLst>
          </p:cNvPr>
          <p:cNvSpPr txBox="1"/>
          <p:nvPr/>
        </p:nvSpPr>
        <p:spPr>
          <a:xfrm>
            <a:off x="6662210" y="4467964"/>
            <a:ext cx="1235612" cy="553998"/>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Presentación adecuada de los RCD por parte de los usuarios del servicio</a:t>
            </a:r>
          </a:p>
          <a:p>
            <a:pPr algn="ctr"/>
            <a:endParaRPr lang="es-CO" sz="75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 xmlns:a16="http://schemas.microsoft.com/office/drawing/2014/main" id="{7ED6C003-4027-499A-A177-BCD1156824FF}"/>
              </a:ext>
            </a:extLst>
          </p:cNvPr>
          <p:cNvSpPr txBox="1"/>
          <p:nvPr/>
        </p:nvSpPr>
        <p:spPr>
          <a:xfrm>
            <a:off x="5784908" y="5564322"/>
            <a:ext cx="1235612" cy="1015663"/>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Sensibilización y conocimiento por parte de la ciudadanía en general acerca de la importancia de la gestión integral de RCD así como en sus componentes</a:t>
            </a:r>
          </a:p>
        </p:txBody>
      </p:sp>
      <p:sp>
        <p:nvSpPr>
          <p:cNvPr id="14" name="CuadroTexto 13">
            <a:extLst>
              <a:ext uri="{FF2B5EF4-FFF2-40B4-BE49-F238E27FC236}">
                <a16:creationId xmlns="" xmlns:a16="http://schemas.microsoft.com/office/drawing/2014/main" id="{2A5294F2-9234-445E-BE76-D3D7B6A4FCC4}"/>
              </a:ext>
            </a:extLst>
          </p:cNvPr>
          <p:cNvSpPr txBox="1"/>
          <p:nvPr/>
        </p:nvSpPr>
        <p:spPr>
          <a:xfrm>
            <a:off x="9303553" y="5641265"/>
            <a:ext cx="1498063" cy="438582"/>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Existencia de un modelo de aprovechamiento definido para el Distrito Capital</a:t>
            </a:r>
          </a:p>
        </p:txBody>
      </p:sp>
      <p:sp>
        <p:nvSpPr>
          <p:cNvPr id="15" name="CuadroTexto 14">
            <a:extLst>
              <a:ext uri="{FF2B5EF4-FFF2-40B4-BE49-F238E27FC236}">
                <a16:creationId xmlns="" xmlns:a16="http://schemas.microsoft.com/office/drawing/2014/main" id="{B0077F31-DBD1-495F-BACA-45A72E9A2A57}"/>
              </a:ext>
            </a:extLst>
          </p:cNvPr>
          <p:cNvSpPr txBox="1"/>
          <p:nvPr/>
        </p:nvSpPr>
        <p:spPr>
          <a:xfrm>
            <a:off x="1714527" y="4472646"/>
            <a:ext cx="1243141" cy="438582"/>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Definición de normativa y protocolos claros de manejo de los RCD</a:t>
            </a:r>
          </a:p>
        </p:txBody>
      </p:sp>
      <p:sp>
        <p:nvSpPr>
          <p:cNvPr id="18" name="CuadroTexto 17">
            <a:extLst>
              <a:ext uri="{FF2B5EF4-FFF2-40B4-BE49-F238E27FC236}">
                <a16:creationId xmlns="" xmlns:a16="http://schemas.microsoft.com/office/drawing/2014/main" id="{67B6B52C-E1DE-4128-9F46-DFBEE07E843F}"/>
              </a:ext>
            </a:extLst>
          </p:cNvPr>
          <p:cNvSpPr txBox="1"/>
          <p:nvPr/>
        </p:nvSpPr>
        <p:spPr>
          <a:xfrm>
            <a:off x="9834714" y="4468012"/>
            <a:ext cx="1220667" cy="784830"/>
          </a:xfrm>
          <a:prstGeom prst="rect">
            <a:avLst/>
          </a:prstGeom>
          <a:noFill/>
          <a:ln>
            <a:solidFill>
              <a:schemeClr val="tx1"/>
            </a:solidFill>
          </a:ln>
        </p:spPr>
        <p:txBody>
          <a:bodyPr wrap="square" rtlCol="0">
            <a:spAutoFit/>
          </a:bodyPr>
          <a:lstStyle/>
          <a:p>
            <a:pPr algn="ctr"/>
            <a:r>
              <a:rPr lang="es-CO" sz="750" dirty="0">
                <a:latin typeface="Arial" panose="020B0604020202020204" pitchFamily="34" charset="0"/>
                <a:cs typeface="Arial" panose="020B0604020202020204" pitchFamily="34" charset="0"/>
              </a:rPr>
              <a:t>Modelos financieros sostenibles en el tiempo y programas de incentivos al tratamiento y aprovechamiento de los RCD</a:t>
            </a:r>
          </a:p>
        </p:txBody>
      </p:sp>
      <p:sp>
        <p:nvSpPr>
          <p:cNvPr id="112" name="CuadroTexto 111">
            <a:extLst>
              <a:ext uri="{FF2B5EF4-FFF2-40B4-BE49-F238E27FC236}">
                <a16:creationId xmlns="" xmlns:a16="http://schemas.microsoft.com/office/drawing/2014/main" id="{51F1C8F7-1A5E-429C-8F9D-353D23CFBE34}"/>
              </a:ext>
            </a:extLst>
          </p:cNvPr>
          <p:cNvSpPr txBox="1"/>
          <p:nvPr/>
        </p:nvSpPr>
        <p:spPr>
          <a:xfrm rot="16200000">
            <a:off x="309558" y="5099666"/>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MEDIOS</a:t>
            </a:r>
          </a:p>
        </p:txBody>
      </p:sp>
      <p:sp>
        <p:nvSpPr>
          <p:cNvPr id="113" name="CuadroTexto 112">
            <a:extLst>
              <a:ext uri="{FF2B5EF4-FFF2-40B4-BE49-F238E27FC236}">
                <a16:creationId xmlns="" xmlns:a16="http://schemas.microsoft.com/office/drawing/2014/main" id="{FEB67981-C8ED-4DC8-9031-6A5D98B57942}"/>
              </a:ext>
            </a:extLst>
          </p:cNvPr>
          <p:cNvSpPr txBox="1"/>
          <p:nvPr/>
        </p:nvSpPr>
        <p:spPr>
          <a:xfrm rot="16200000">
            <a:off x="284222" y="2391026"/>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FINES</a:t>
            </a:r>
          </a:p>
        </p:txBody>
      </p:sp>
      <p:cxnSp>
        <p:nvCxnSpPr>
          <p:cNvPr id="45" name="Conector angular 44"/>
          <p:cNvCxnSpPr>
            <a:stCxn id="12" idx="0"/>
            <a:endCxn id="4" idx="2"/>
          </p:cNvCxnSpPr>
          <p:nvPr/>
        </p:nvCxnSpPr>
        <p:spPr>
          <a:xfrm rot="16200000" flipV="1">
            <a:off x="6816494" y="4004441"/>
            <a:ext cx="531139" cy="395907"/>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47" name="Conector angular 46"/>
          <p:cNvCxnSpPr>
            <a:stCxn id="15" idx="0"/>
          </p:cNvCxnSpPr>
          <p:nvPr/>
        </p:nvCxnSpPr>
        <p:spPr>
          <a:xfrm rot="5400000" flipH="1" flipV="1">
            <a:off x="4440687" y="2029225"/>
            <a:ext cx="338832" cy="4548010"/>
          </a:xfrm>
          <a:prstGeom prst="bentConnector2">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49" name="Conector recto 48"/>
          <p:cNvCxnSpPr>
            <a:stCxn id="10" idx="0"/>
          </p:cNvCxnSpPr>
          <p:nvPr/>
        </p:nvCxnSpPr>
        <p:spPr>
          <a:xfrm flipH="1" flipV="1">
            <a:off x="3934992" y="4142092"/>
            <a:ext cx="1352" cy="338554"/>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51" name="Conector recto 50"/>
          <p:cNvCxnSpPr>
            <a:stCxn id="11" idx="0"/>
          </p:cNvCxnSpPr>
          <p:nvPr/>
        </p:nvCxnSpPr>
        <p:spPr>
          <a:xfrm flipV="1">
            <a:off x="5520230" y="4133814"/>
            <a:ext cx="0" cy="33415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53" name="Conector angular 52"/>
          <p:cNvCxnSpPr>
            <a:stCxn id="7" idx="0"/>
          </p:cNvCxnSpPr>
          <p:nvPr/>
        </p:nvCxnSpPr>
        <p:spPr>
          <a:xfrm rot="16200000" flipV="1">
            <a:off x="7709911" y="3316289"/>
            <a:ext cx="330554" cy="1982160"/>
          </a:xfrm>
          <a:prstGeom prst="bentConnector2">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55" name="Conector angular 54"/>
          <p:cNvCxnSpPr>
            <a:stCxn id="18" idx="0"/>
          </p:cNvCxnSpPr>
          <p:nvPr/>
        </p:nvCxnSpPr>
        <p:spPr>
          <a:xfrm rot="16200000" flipV="1">
            <a:off x="9488558" y="3511522"/>
            <a:ext cx="334200" cy="1578780"/>
          </a:xfrm>
          <a:prstGeom prst="bentConnector2">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24" name="Conector angular 23"/>
          <p:cNvCxnSpPr>
            <a:stCxn id="13" idx="0"/>
            <a:endCxn id="12" idx="2"/>
          </p:cNvCxnSpPr>
          <p:nvPr/>
        </p:nvCxnSpPr>
        <p:spPr>
          <a:xfrm rot="5400000" flipH="1" flipV="1">
            <a:off x="6570185" y="4854491"/>
            <a:ext cx="542360" cy="877302"/>
          </a:xfrm>
          <a:prstGeom prst="bentConnector3">
            <a:avLst>
              <a:gd name="adj1" fmla="val 50000"/>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9" name="Conector angular 28"/>
          <p:cNvCxnSpPr>
            <a:stCxn id="13" idx="0"/>
            <a:endCxn id="11" idx="2"/>
          </p:cNvCxnSpPr>
          <p:nvPr/>
        </p:nvCxnSpPr>
        <p:spPr>
          <a:xfrm rot="16200000" flipV="1">
            <a:off x="5805708" y="4967316"/>
            <a:ext cx="311528" cy="882484"/>
          </a:xfrm>
          <a:prstGeom prst="bentConnector3">
            <a:avLst>
              <a:gd name="adj1" fmla="val 50000"/>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6" name="Conector angular 35"/>
          <p:cNvCxnSpPr>
            <a:stCxn id="14" idx="1"/>
            <a:endCxn id="7" idx="2"/>
          </p:cNvCxnSpPr>
          <p:nvPr/>
        </p:nvCxnSpPr>
        <p:spPr>
          <a:xfrm rot="10800000">
            <a:off x="8866269" y="5257476"/>
            <a:ext cx="437285" cy="603080"/>
          </a:xfrm>
          <a:prstGeom prst="bentConnector2">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38" name="Conector angular 37"/>
          <p:cNvCxnSpPr>
            <a:stCxn id="14" idx="0"/>
            <a:endCxn id="18" idx="2"/>
          </p:cNvCxnSpPr>
          <p:nvPr/>
        </p:nvCxnSpPr>
        <p:spPr>
          <a:xfrm rot="5400000" flipH="1" flipV="1">
            <a:off x="10054605" y="5250823"/>
            <a:ext cx="388423" cy="392463"/>
          </a:xfrm>
          <a:prstGeom prst="bentConnector3">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41" name="Conector angular 40"/>
          <p:cNvCxnSpPr>
            <a:stCxn id="14" idx="2"/>
            <a:endCxn id="12" idx="2"/>
          </p:cNvCxnSpPr>
          <p:nvPr/>
        </p:nvCxnSpPr>
        <p:spPr>
          <a:xfrm rot="5400000" flipH="1">
            <a:off x="8137358" y="4164621"/>
            <a:ext cx="1057885" cy="2772569"/>
          </a:xfrm>
          <a:prstGeom prst="bentConnector3">
            <a:avLst>
              <a:gd name="adj1" fmla="val -21609"/>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43" name="Conector angular 42"/>
          <p:cNvCxnSpPr>
            <a:stCxn id="14" idx="2"/>
            <a:endCxn id="11" idx="1"/>
          </p:cNvCxnSpPr>
          <p:nvPr/>
        </p:nvCxnSpPr>
        <p:spPr>
          <a:xfrm rot="5400000" flipH="1">
            <a:off x="6890924" y="2918186"/>
            <a:ext cx="1219468" cy="5103855"/>
          </a:xfrm>
          <a:prstGeom prst="bentConnector4">
            <a:avLst>
              <a:gd name="adj1" fmla="val -18746"/>
              <a:gd name="adj2" fmla="val 104479"/>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48" name="Conector angular 47"/>
          <p:cNvCxnSpPr>
            <a:stCxn id="14" idx="2"/>
            <a:endCxn id="10" idx="2"/>
          </p:cNvCxnSpPr>
          <p:nvPr/>
        </p:nvCxnSpPr>
        <p:spPr>
          <a:xfrm rot="5400000" flipH="1">
            <a:off x="6644987" y="2672250"/>
            <a:ext cx="698955" cy="6116241"/>
          </a:xfrm>
          <a:prstGeom prst="bentConnector3">
            <a:avLst>
              <a:gd name="adj1" fmla="val -32706"/>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54" name="Conector angular 53"/>
          <p:cNvCxnSpPr>
            <a:stCxn id="9" idx="1"/>
            <a:endCxn id="15" idx="2"/>
          </p:cNvCxnSpPr>
          <p:nvPr/>
        </p:nvCxnSpPr>
        <p:spPr>
          <a:xfrm rot="10800000" flipH="1">
            <a:off x="2135554" y="4911228"/>
            <a:ext cx="200544" cy="1049198"/>
          </a:xfrm>
          <a:prstGeom prst="bentConnector4">
            <a:avLst>
              <a:gd name="adj1" fmla="val -113990"/>
              <a:gd name="adj2" fmla="val 65951"/>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57" name="Conector angular 56"/>
          <p:cNvCxnSpPr>
            <a:stCxn id="9" idx="0"/>
            <a:endCxn id="10" idx="1"/>
          </p:cNvCxnSpPr>
          <p:nvPr/>
        </p:nvCxnSpPr>
        <p:spPr>
          <a:xfrm rot="5400000" flipH="1" flipV="1">
            <a:off x="2763048" y="5136933"/>
            <a:ext cx="694950" cy="282622"/>
          </a:xfrm>
          <a:prstGeom prst="bentConnector2">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50" name="CuadroTexto 49">
            <a:extLst>
              <a:ext uri="{FF2B5EF4-FFF2-40B4-BE49-F238E27FC236}">
                <a16:creationId xmlns="" xmlns:a16="http://schemas.microsoft.com/office/drawing/2014/main" id="{079B9339-9AB4-46EF-9A71-B26F7EA9B50F}"/>
              </a:ext>
            </a:extLst>
          </p:cNvPr>
          <p:cNvSpPr txBox="1"/>
          <p:nvPr/>
        </p:nvSpPr>
        <p:spPr>
          <a:xfrm>
            <a:off x="1106989" y="2418512"/>
            <a:ext cx="1667315"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articulación entre las entidades nacionales, distritales y distintos actores del sector de la construcción</a:t>
            </a:r>
          </a:p>
        </p:txBody>
      </p:sp>
      <p:sp>
        <p:nvSpPr>
          <p:cNvPr id="52" name="CuadroTexto 51">
            <a:extLst>
              <a:ext uri="{FF2B5EF4-FFF2-40B4-BE49-F238E27FC236}">
                <a16:creationId xmlns="" xmlns:a16="http://schemas.microsoft.com/office/drawing/2014/main" id="{67B6B52C-E1DE-4128-9F46-DFBEE07E843F}"/>
              </a:ext>
            </a:extLst>
          </p:cNvPr>
          <p:cNvSpPr txBox="1"/>
          <p:nvPr/>
        </p:nvSpPr>
        <p:spPr>
          <a:xfrm>
            <a:off x="3210703" y="2275048"/>
            <a:ext cx="1220667" cy="707886"/>
          </a:xfrm>
          <a:prstGeom prst="rect">
            <a:avLst/>
          </a:prstGeom>
          <a:no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Crecimiento en el nivel de respuesta de los operadores a las solicitudes de gestión de RCD</a:t>
            </a:r>
            <a:endParaRPr lang="es-CO" sz="800" dirty="0">
              <a:latin typeface="Arial" panose="020B0604020202020204" pitchFamily="34" charset="0"/>
              <a:cs typeface="Arial" panose="020B0604020202020204" pitchFamily="34" charset="0"/>
            </a:endParaRPr>
          </a:p>
        </p:txBody>
      </p:sp>
      <p:sp>
        <p:nvSpPr>
          <p:cNvPr id="56" name="CuadroTexto 55">
            <a:extLst>
              <a:ext uri="{FF2B5EF4-FFF2-40B4-BE49-F238E27FC236}">
                <a16:creationId xmlns="" xmlns:a16="http://schemas.microsoft.com/office/drawing/2014/main" id="{4C1DE431-CC7C-4850-B782-EEFD8C7F4B1C}"/>
              </a:ext>
            </a:extLst>
          </p:cNvPr>
          <p:cNvSpPr txBox="1"/>
          <p:nvPr/>
        </p:nvSpPr>
        <p:spPr>
          <a:xfrm>
            <a:off x="4843247" y="2272532"/>
            <a:ext cx="1369020" cy="707886"/>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Mejoramiento en la capacitación a pequeños constructores y comerciantes en la gestión de RCD</a:t>
            </a:r>
          </a:p>
        </p:txBody>
      </p:sp>
      <p:sp>
        <p:nvSpPr>
          <p:cNvPr id="58" name="CuadroTexto 57">
            <a:extLst>
              <a:ext uri="{FF2B5EF4-FFF2-40B4-BE49-F238E27FC236}">
                <a16:creationId xmlns="" xmlns:a16="http://schemas.microsoft.com/office/drawing/2014/main" id="{2A5294F2-9234-445E-BE76-D3D7B6A4FCC4}"/>
              </a:ext>
            </a:extLst>
          </p:cNvPr>
          <p:cNvSpPr txBox="1"/>
          <p:nvPr/>
        </p:nvSpPr>
        <p:spPr>
          <a:xfrm>
            <a:off x="6523306" y="2283494"/>
            <a:ext cx="1165809" cy="707886"/>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Fortalecimiento del modelo financiero para el aprovechamiento de RCD</a:t>
            </a:r>
            <a:endParaRPr lang="es-CO" sz="800" dirty="0">
              <a:latin typeface="Arial" panose="020B0604020202020204" pitchFamily="34" charset="0"/>
              <a:cs typeface="Arial" panose="020B0604020202020204" pitchFamily="34" charset="0"/>
            </a:endParaRPr>
          </a:p>
        </p:txBody>
      </p:sp>
      <p:sp>
        <p:nvSpPr>
          <p:cNvPr id="59" name="CuadroTexto 58">
            <a:extLst>
              <a:ext uri="{FF2B5EF4-FFF2-40B4-BE49-F238E27FC236}">
                <a16:creationId xmlns="" xmlns:a16="http://schemas.microsoft.com/office/drawing/2014/main" id="{2A5294F2-9234-445E-BE76-D3D7B6A4FCC4}"/>
              </a:ext>
            </a:extLst>
          </p:cNvPr>
          <p:cNvSpPr txBox="1"/>
          <p:nvPr/>
        </p:nvSpPr>
        <p:spPr>
          <a:xfrm>
            <a:off x="8007143" y="2270577"/>
            <a:ext cx="1393184" cy="707886"/>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Crecimiento de la disponibilidad de suelos para la implementación de infraestructuras de aprovechamiento de RCD</a:t>
            </a:r>
            <a:endParaRPr lang="es-CO" sz="800" dirty="0">
              <a:latin typeface="Arial" panose="020B0604020202020204" pitchFamily="34" charset="0"/>
              <a:cs typeface="Arial" panose="020B0604020202020204" pitchFamily="34" charset="0"/>
            </a:endParaRPr>
          </a:p>
        </p:txBody>
      </p:sp>
      <p:sp>
        <p:nvSpPr>
          <p:cNvPr id="60" name="CuadroTexto 59">
            <a:extLst>
              <a:ext uri="{FF2B5EF4-FFF2-40B4-BE49-F238E27FC236}">
                <a16:creationId xmlns="" xmlns:a16="http://schemas.microsoft.com/office/drawing/2014/main" id="{2A5294F2-9234-445E-BE76-D3D7B6A4FCC4}"/>
              </a:ext>
            </a:extLst>
          </p:cNvPr>
          <p:cNvSpPr txBox="1"/>
          <p:nvPr/>
        </p:nvSpPr>
        <p:spPr>
          <a:xfrm>
            <a:off x="9719978" y="2271960"/>
            <a:ext cx="1397222" cy="461665"/>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Aumento de los incentivos al aprovechamiento de RCD</a:t>
            </a:r>
            <a:endParaRPr lang="es-CO" sz="800" dirty="0">
              <a:latin typeface="Arial" panose="020B0604020202020204" pitchFamily="34" charset="0"/>
              <a:cs typeface="Arial" panose="020B0604020202020204" pitchFamily="34" charset="0"/>
            </a:endParaRPr>
          </a:p>
        </p:txBody>
      </p:sp>
      <p:sp>
        <p:nvSpPr>
          <p:cNvPr id="61" name="CuadroTexto 60">
            <a:extLst>
              <a:ext uri="{FF2B5EF4-FFF2-40B4-BE49-F238E27FC236}">
                <a16:creationId xmlns="" xmlns:a16="http://schemas.microsoft.com/office/drawing/2014/main" id="{B0077F31-DBD1-495F-BACA-45A72E9A2A57}"/>
              </a:ext>
            </a:extLst>
          </p:cNvPr>
          <p:cNvSpPr txBox="1"/>
          <p:nvPr/>
        </p:nvSpPr>
        <p:spPr>
          <a:xfrm>
            <a:off x="1168825" y="822264"/>
            <a:ext cx="1243141" cy="584775"/>
          </a:xfrm>
          <a:prstGeom prst="rect">
            <a:avLst/>
          </a:prstGeom>
          <a:solidFill>
            <a:schemeClr val="bg1"/>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Unificación de criterios y lineamientos para la adecuada gestión de RCD</a:t>
            </a:r>
          </a:p>
        </p:txBody>
      </p:sp>
      <p:sp>
        <p:nvSpPr>
          <p:cNvPr id="62" name="CuadroTexto 61">
            <a:extLst>
              <a:ext uri="{FF2B5EF4-FFF2-40B4-BE49-F238E27FC236}">
                <a16:creationId xmlns="" xmlns:a16="http://schemas.microsoft.com/office/drawing/2014/main" id="{2A5294F2-9234-445E-BE76-D3D7B6A4FCC4}"/>
              </a:ext>
            </a:extLst>
          </p:cNvPr>
          <p:cNvSpPr txBox="1"/>
          <p:nvPr/>
        </p:nvSpPr>
        <p:spPr>
          <a:xfrm>
            <a:off x="2849731" y="835096"/>
            <a:ext cx="1498063" cy="461665"/>
          </a:xfrm>
          <a:prstGeom prst="rect">
            <a:avLst/>
          </a:prstGeom>
          <a:solidFill>
            <a:schemeClr val="bg1"/>
          </a:solid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Aumento en el índice de separación de RCD cerámicos y pétreos</a:t>
            </a:r>
            <a:endParaRPr lang="es-CO" sz="800" dirty="0">
              <a:latin typeface="Arial" panose="020B0604020202020204" pitchFamily="34" charset="0"/>
              <a:cs typeface="Arial" panose="020B0604020202020204" pitchFamily="34" charset="0"/>
            </a:endParaRPr>
          </a:p>
        </p:txBody>
      </p:sp>
      <p:sp>
        <p:nvSpPr>
          <p:cNvPr id="63" name="CuadroTexto 62">
            <a:extLst>
              <a:ext uri="{FF2B5EF4-FFF2-40B4-BE49-F238E27FC236}">
                <a16:creationId xmlns="" xmlns:a16="http://schemas.microsoft.com/office/drawing/2014/main" id="{ABB7D695-32D2-4F19-B488-2FEB51ECD40A}"/>
              </a:ext>
            </a:extLst>
          </p:cNvPr>
          <p:cNvSpPr txBox="1"/>
          <p:nvPr/>
        </p:nvSpPr>
        <p:spPr>
          <a:xfrm>
            <a:off x="4641908" y="815348"/>
            <a:ext cx="1143000"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Descenso en el nivel de entrega de los RCD a personas que no están autorizadas para la gestión de los mismos</a:t>
            </a:r>
          </a:p>
        </p:txBody>
      </p:sp>
      <p:sp>
        <p:nvSpPr>
          <p:cNvPr id="64" name="CuadroTexto 63">
            <a:extLst>
              <a:ext uri="{FF2B5EF4-FFF2-40B4-BE49-F238E27FC236}">
                <a16:creationId xmlns="" xmlns:a16="http://schemas.microsoft.com/office/drawing/2014/main" id="{7ED6C003-4027-499A-A177-BCD1156824FF}"/>
              </a:ext>
            </a:extLst>
          </p:cNvPr>
          <p:cNvSpPr txBox="1"/>
          <p:nvPr/>
        </p:nvSpPr>
        <p:spPr>
          <a:xfrm>
            <a:off x="6329156" y="813334"/>
            <a:ext cx="1235612" cy="95410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Crecimiento en el interés de la ciudadanía en general acerca de la importancia de una gestión adecuada de los RCD</a:t>
            </a:r>
          </a:p>
        </p:txBody>
      </p:sp>
      <p:sp>
        <p:nvSpPr>
          <p:cNvPr id="65" name="CuadroTexto 64">
            <a:extLst>
              <a:ext uri="{FF2B5EF4-FFF2-40B4-BE49-F238E27FC236}">
                <a16:creationId xmlns="" xmlns:a16="http://schemas.microsoft.com/office/drawing/2014/main" id="{86104C83-D5E5-45D9-87F7-4C07E236F1B6}"/>
              </a:ext>
            </a:extLst>
          </p:cNvPr>
          <p:cNvSpPr txBox="1"/>
          <p:nvPr/>
        </p:nvSpPr>
        <p:spPr>
          <a:xfrm>
            <a:off x="7995173" y="822264"/>
            <a:ext cx="1235612" cy="584775"/>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Disminución en el índice de presentación inadecuada de los RCD</a:t>
            </a:r>
          </a:p>
        </p:txBody>
      </p:sp>
      <p:sp>
        <p:nvSpPr>
          <p:cNvPr id="66" name="CuadroTexto 65">
            <a:extLst>
              <a:ext uri="{FF2B5EF4-FFF2-40B4-BE49-F238E27FC236}">
                <a16:creationId xmlns="" xmlns:a16="http://schemas.microsoft.com/office/drawing/2014/main" id="{80F6EB08-0723-424D-9E22-C424476328CE}"/>
              </a:ext>
            </a:extLst>
          </p:cNvPr>
          <p:cNvSpPr txBox="1"/>
          <p:nvPr/>
        </p:nvSpPr>
        <p:spPr>
          <a:xfrm>
            <a:off x="9357565" y="813334"/>
            <a:ext cx="1316912" cy="830997"/>
          </a:xfrm>
          <a:prstGeom prst="rect">
            <a:avLst/>
          </a:prstGeom>
          <a:no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Aumento en la oferta de espacios formales para el almacenamiento y tratamiento de los RCD de pequeños generadores</a:t>
            </a:r>
          </a:p>
        </p:txBody>
      </p:sp>
      <p:sp>
        <p:nvSpPr>
          <p:cNvPr id="67" name="CuadroTexto 66">
            <a:extLst>
              <a:ext uri="{FF2B5EF4-FFF2-40B4-BE49-F238E27FC236}">
                <a16:creationId xmlns="" xmlns:a16="http://schemas.microsoft.com/office/drawing/2014/main" id="{67B6B52C-E1DE-4128-9F46-DFBEE07E843F}"/>
              </a:ext>
            </a:extLst>
          </p:cNvPr>
          <p:cNvSpPr txBox="1"/>
          <p:nvPr/>
        </p:nvSpPr>
        <p:spPr>
          <a:xfrm>
            <a:off x="10808728" y="787065"/>
            <a:ext cx="1220667" cy="707886"/>
          </a:xfrm>
          <a:prstGeom prst="rect">
            <a:avLst/>
          </a:prstGeom>
          <a:noFill/>
          <a:ln>
            <a:solidFill>
              <a:schemeClr val="tx1"/>
            </a:solidFill>
          </a:ln>
        </p:spPr>
        <p:txBody>
          <a:bodyPr wrap="square" rtlCol="0">
            <a:spAutoFit/>
          </a:bodyPr>
          <a:lstStyle/>
          <a:p>
            <a:pPr algn="ctr"/>
            <a:r>
              <a:rPr lang="es-MX" sz="800" dirty="0">
                <a:latin typeface="Arial" panose="020B0604020202020204" pitchFamily="34" charset="0"/>
                <a:cs typeface="Arial" panose="020B0604020202020204" pitchFamily="34" charset="0"/>
              </a:rPr>
              <a:t>Crecimiento en el nivel de aprovechamiento de RCD proveniente de pequeños generadores</a:t>
            </a:r>
            <a:endParaRPr lang="es-CO" sz="800" dirty="0">
              <a:latin typeface="Arial" panose="020B0604020202020204" pitchFamily="34" charset="0"/>
              <a:cs typeface="Arial" panose="020B0604020202020204" pitchFamily="34" charset="0"/>
            </a:endParaRPr>
          </a:p>
        </p:txBody>
      </p:sp>
      <p:cxnSp>
        <p:nvCxnSpPr>
          <p:cNvPr id="3" name="Conector recto 2"/>
          <p:cNvCxnSpPr>
            <a:stCxn id="4" idx="0"/>
          </p:cNvCxnSpPr>
          <p:nvPr/>
        </p:nvCxnSpPr>
        <p:spPr>
          <a:xfrm flipH="1" flipV="1">
            <a:off x="6884108" y="3385991"/>
            <a:ext cx="1" cy="273835"/>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8" name="Conector recto 7"/>
          <p:cNvCxnSpPr/>
          <p:nvPr/>
        </p:nvCxnSpPr>
        <p:spPr>
          <a:xfrm flipH="1">
            <a:off x="1934718" y="3385991"/>
            <a:ext cx="494939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26" name="Conector recto 25"/>
          <p:cNvCxnSpPr/>
          <p:nvPr/>
        </p:nvCxnSpPr>
        <p:spPr>
          <a:xfrm>
            <a:off x="6884108" y="3385991"/>
            <a:ext cx="3589752" cy="3702"/>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30" name="Conector recto de flecha 29"/>
          <p:cNvCxnSpPr/>
          <p:nvPr/>
        </p:nvCxnSpPr>
        <p:spPr>
          <a:xfrm flipV="1">
            <a:off x="1934717" y="2993745"/>
            <a:ext cx="0" cy="39478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p:cNvCxnSpPr/>
          <p:nvPr/>
        </p:nvCxnSpPr>
        <p:spPr>
          <a:xfrm flipV="1">
            <a:off x="3813671" y="2974499"/>
            <a:ext cx="3269" cy="388473"/>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4" name="Conector recto de flecha 33"/>
          <p:cNvCxnSpPr>
            <a:endCxn id="56" idx="2"/>
          </p:cNvCxnSpPr>
          <p:nvPr/>
        </p:nvCxnSpPr>
        <p:spPr>
          <a:xfrm flipV="1">
            <a:off x="5527757" y="2980418"/>
            <a:ext cx="0" cy="39265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 name="Conector recto de flecha 45"/>
          <p:cNvCxnSpPr/>
          <p:nvPr/>
        </p:nvCxnSpPr>
        <p:spPr>
          <a:xfrm flipH="1" flipV="1">
            <a:off x="8697816" y="2978464"/>
            <a:ext cx="5919" cy="401488"/>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99" name="Conector recto de flecha 98"/>
          <p:cNvCxnSpPr>
            <a:endCxn id="58" idx="2"/>
          </p:cNvCxnSpPr>
          <p:nvPr/>
        </p:nvCxnSpPr>
        <p:spPr>
          <a:xfrm flipV="1">
            <a:off x="7106210" y="2991380"/>
            <a:ext cx="1" cy="381694"/>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6" name="Conector angular 105"/>
          <p:cNvCxnSpPr>
            <a:stCxn id="50" idx="0"/>
            <a:endCxn id="61" idx="2"/>
          </p:cNvCxnSpPr>
          <p:nvPr/>
        </p:nvCxnSpPr>
        <p:spPr>
          <a:xfrm rot="16200000" flipV="1">
            <a:off x="1359786" y="1837650"/>
            <a:ext cx="1011473" cy="150251"/>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8" name="Conector angular 107"/>
          <p:cNvCxnSpPr>
            <a:stCxn id="50" idx="0"/>
            <a:endCxn id="63" idx="2"/>
          </p:cNvCxnSpPr>
          <p:nvPr/>
        </p:nvCxnSpPr>
        <p:spPr>
          <a:xfrm rot="5400000" flipH="1" flipV="1">
            <a:off x="3190944" y="396049"/>
            <a:ext cx="772167" cy="3272761"/>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1" name="Conector angular 110"/>
          <p:cNvCxnSpPr/>
          <p:nvPr/>
        </p:nvCxnSpPr>
        <p:spPr>
          <a:xfrm rot="5400000" flipH="1" flipV="1">
            <a:off x="4137532" y="-410753"/>
            <a:ext cx="651071" cy="5006315"/>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9" name="Conector angular 118"/>
          <p:cNvCxnSpPr>
            <a:stCxn id="50" idx="0"/>
            <a:endCxn id="65" idx="2"/>
          </p:cNvCxnSpPr>
          <p:nvPr/>
        </p:nvCxnSpPr>
        <p:spPr>
          <a:xfrm rot="5400000" flipH="1" flipV="1">
            <a:off x="4771077" y="-1423390"/>
            <a:ext cx="1011473" cy="6672332"/>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1" name="Conector angular 120"/>
          <p:cNvCxnSpPr/>
          <p:nvPr/>
        </p:nvCxnSpPr>
        <p:spPr>
          <a:xfrm rot="5400000" flipH="1" flipV="1">
            <a:off x="4244320" y="1255615"/>
            <a:ext cx="628703" cy="1392371"/>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5" name="Conector angular 124"/>
          <p:cNvCxnSpPr>
            <a:stCxn id="52" idx="0"/>
            <a:endCxn id="64" idx="2"/>
          </p:cNvCxnSpPr>
          <p:nvPr/>
        </p:nvCxnSpPr>
        <p:spPr>
          <a:xfrm rot="5400000" flipH="1" flipV="1">
            <a:off x="5130196" y="458283"/>
            <a:ext cx="507607" cy="3125925"/>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8" name="Conector angular 127"/>
          <p:cNvCxnSpPr>
            <a:stCxn id="52" idx="0"/>
            <a:endCxn id="65" idx="2"/>
          </p:cNvCxnSpPr>
          <p:nvPr/>
        </p:nvCxnSpPr>
        <p:spPr>
          <a:xfrm rot="5400000" flipH="1" flipV="1">
            <a:off x="5783004" y="-554927"/>
            <a:ext cx="868009" cy="4791942"/>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0" name="Conector angular 129"/>
          <p:cNvCxnSpPr>
            <a:stCxn id="52" idx="0"/>
            <a:endCxn id="67" idx="2"/>
          </p:cNvCxnSpPr>
          <p:nvPr/>
        </p:nvCxnSpPr>
        <p:spPr>
          <a:xfrm rot="5400000" flipH="1" flipV="1">
            <a:off x="7230001" y="-1914012"/>
            <a:ext cx="780097" cy="7598025"/>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2" name="Conector angular 131"/>
          <p:cNvCxnSpPr/>
          <p:nvPr/>
        </p:nvCxnSpPr>
        <p:spPr>
          <a:xfrm rot="16200000" flipV="1">
            <a:off x="3224902" y="-36674"/>
            <a:ext cx="865493" cy="3737361"/>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4" name="Conector angular 133"/>
          <p:cNvCxnSpPr/>
          <p:nvPr/>
        </p:nvCxnSpPr>
        <p:spPr>
          <a:xfrm rot="16200000" flipV="1">
            <a:off x="4209540" y="828908"/>
            <a:ext cx="975771" cy="1928994"/>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6" name="Conector angular 135"/>
          <p:cNvCxnSpPr/>
          <p:nvPr/>
        </p:nvCxnSpPr>
        <p:spPr>
          <a:xfrm rot="16200000" flipV="1">
            <a:off x="4690098" y="1813225"/>
            <a:ext cx="626187" cy="314349"/>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8" name="Conector angular 137"/>
          <p:cNvCxnSpPr/>
          <p:nvPr/>
        </p:nvCxnSpPr>
        <p:spPr>
          <a:xfrm rot="5400000" flipH="1" flipV="1">
            <a:off x="6649008" y="313218"/>
            <a:ext cx="865493" cy="3085222"/>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40" name="Conector angular 139"/>
          <p:cNvCxnSpPr/>
          <p:nvPr/>
        </p:nvCxnSpPr>
        <p:spPr>
          <a:xfrm rot="5400000" flipH="1" flipV="1">
            <a:off x="8084618" y="-1010363"/>
            <a:ext cx="777581" cy="5891305"/>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42" name="Conector angular 141"/>
          <p:cNvCxnSpPr>
            <a:stCxn id="58" idx="0"/>
            <a:endCxn id="67" idx="2"/>
          </p:cNvCxnSpPr>
          <p:nvPr/>
        </p:nvCxnSpPr>
        <p:spPr>
          <a:xfrm rot="5400000" flipH="1" flipV="1">
            <a:off x="8868365" y="-267202"/>
            <a:ext cx="788543" cy="431285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4" name="Conector angular 143"/>
          <p:cNvCxnSpPr/>
          <p:nvPr/>
        </p:nvCxnSpPr>
        <p:spPr>
          <a:xfrm rot="5400000" flipH="1" flipV="1">
            <a:off x="7431437" y="1099552"/>
            <a:ext cx="876455" cy="1506768"/>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56" name="Conector recto de flecha 155"/>
          <p:cNvCxnSpPr/>
          <p:nvPr/>
        </p:nvCxnSpPr>
        <p:spPr>
          <a:xfrm flipV="1">
            <a:off x="10473860" y="2733625"/>
            <a:ext cx="0" cy="65490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71" name="Conector angular 170"/>
          <p:cNvCxnSpPr/>
          <p:nvPr/>
        </p:nvCxnSpPr>
        <p:spPr>
          <a:xfrm rot="16200000" flipV="1">
            <a:off x="4985595" y="25421"/>
            <a:ext cx="986733" cy="3507448"/>
          </a:xfrm>
          <a:prstGeom prst="bentConnector3">
            <a:avLst>
              <a:gd name="adj1" fmla="val 49999"/>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73" name="Conector angular 172"/>
          <p:cNvCxnSpPr/>
          <p:nvPr/>
        </p:nvCxnSpPr>
        <p:spPr>
          <a:xfrm rot="16200000" flipV="1">
            <a:off x="5874435" y="1002874"/>
            <a:ext cx="637149" cy="1892803"/>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75" name="Conector angular 174"/>
          <p:cNvCxnSpPr/>
          <p:nvPr/>
        </p:nvCxnSpPr>
        <p:spPr>
          <a:xfrm rot="5400000" flipH="1" flipV="1">
            <a:off x="7434175" y="1132468"/>
            <a:ext cx="876455" cy="1506768"/>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77" name="Conector angular 176"/>
          <p:cNvCxnSpPr>
            <a:stCxn id="58" idx="0"/>
            <a:endCxn id="67" idx="2"/>
          </p:cNvCxnSpPr>
          <p:nvPr/>
        </p:nvCxnSpPr>
        <p:spPr>
          <a:xfrm rot="5400000" flipH="1" flipV="1">
            <a:off x="8868365" y="-267202"/>
            <a:ext cx="788543" cy="4312851"/>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79" name="Conector angular 178"/>
          <p:cNvCxnSpPr/>
          <p:nvPr/>
        </p:nvCxnSpPr>
        <p:spPr>
          <a:xfrm rot="16200000" flipV="1">
            <a:off x="8234280" y="1785409"/>
            <a:ext cx="863538" cy="90756"/>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81" name="Conector angular 180"/>
          <p:cNvCxnSpPr>
            <a:stCxn id="59" idx="0"/>
            <a:endCxn id="66" idx="2"/>
          </p:cNvCxnSpPr>
          <p:nvPr/>
        </p:nvCxnSpPr>
        <p:spPr>
          <a:xfrm rot="5400000" flipH="1" flipV="1">
            <a:off x="9046755" y="1301311"/>
            <a:ext cx="626246" cy="1312286"/>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83" name="Conector angular 182"/>
          <p:cNvCxnSpPr>
            <a:stCxn id="59" idx="0"/>
            <a:endCxn id="67" idx="2"/>
          </p:cNvCxnSpPr>
          <p:nvPr/>
        </p:nvCxnSpPr>
        <p:spPr>
          <a:xfrm rot="5400000" flipH="1" flipV="1">
            <a:off x="9673585" y="525101"/>
            <a:ext cx="775626" cy="2715327"/>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85" name="Conector angular 184"/>
          <p:cNvCxnSpPr/>
          <p:nvPr/>
        </p:nvCxnSpPr>
        <p:spPr>
          <a:xfrm rot="16200000" flipV="1">
            <a:off x="7506772" y="-644822"/>
            <a:ext cx="625615" cy="5205181"/>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87" name="Conector angular 186"/>
          <p:cNvCxnSpPr/>
          <p:nvPr/>
        </p:nvCxnSpPr>
        <p:spPr>
          <a:xfrm rot="16200000" flipV="1">
            <a:off x="7552495" y="-666939"/>
            <a:ext cx="625615" cy="5205181"/>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89" name="Conector angular 188"/>
          <p:cNvCxnSpPr>
            <a:stCxn id="60" idx="0"/>
            <a:endCxn id="67" idx="2"/>
          </p:cNvCxnSpPr>
          <p:nvPr/>
        </p:nvCxnSpPr>
        <p:spPr>
          <a:xfrm rot="5400000" flipH="1" flipV="1">
            <a:off x="10530321" y="1383220"/>
            <a:ext cx="777009" cy="1000473"/>
          </a:xfrm>
          <a:prstGeom prst="bentConnector3">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76" name="CuadroTexto 75"/>
          <p:cNvSpPr txBox="1"/>
          <p:nvPr/>
        </p:nvSpPr>
        <p:spPr>
          <a:xfrm>
            <a:off x="1453896"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a:t>
            </a:r>
            <a:r>
              <a:rPr lang="es-CO" sz="1200" dirty="0">
                <a:latin typeface="Arial" panose="020B0604020202020204" pitchFamily="34" charset="0"/>
                <a:cs typeface="Arial" panose="020B0604020202020204" pitchFamily="34" charset="0"/>
              </a:rPr>
              <a:t>RESIDUOS DE CONSTRUCCION Y DEMOLICION RCD</a:t>
            </a:r>
            <a:endParaRPr lang="es-E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47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284870"/>
          </a:xfrm>
        </p:spPr>
        <p:txBody>
          <a:bodyPr>
            <a:normAutofit/>
          </a:bodyPr>
          <a:lstStyle/>
          <a:p>
            <a:pPr algn="ctr"/>
            <a:r>
              <a:rPr lang="es-CO" sz="1200" dirty="0" smtClean="0">
                <a:latin typeface="Arial" panose="020B0604020202020204" pitchFamily="34" charset="0"/>
                <a:cs typeface="Arial" panose="020B0604020202020204" pitchFamily="34" charset="0"/>
              </a:rPr>
              <a:t>ARBOL DE PROBLEMAS DE RURALIDAD </a:t>
            </a:r>
            <a:endParaRPr lang="es-CO" sz="12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 xmlns:a16="http://schemas.microsoft.com/office/drawing/2014/main" id="{3176BF13-73DF-E944-B0F5-C11F7244AA76}"/>
              </a:ext>
            </a:extLst>
          </p:cNvPr>
          <p:cNvSpPr/>
          <p:nvPr/>
        </p:nvSpPr>
        <p:spPr>
          <a:xfrm>
            <a:off x="2214563" y="3209661"/>
            <a:ext cx="7443025" cy="4801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a:solidFill>
                  <a:schemeClr val="tx1"/>
                </a:solidFill>
                <a:latin typeface="Arial" panose="020B0604020202020204" pitchFamily="34" charset="0"/>
                <a:cs typeface="Arial" panose="020B0604020202020204" pitchFamily="34" charset="0"/>
              </a:rPr>
              <a:t>Bajo enfoque territorial diferencial en áreas rurales y zonas de expansión en la gestión integral de residuos sólidos</a:t>
            </a:r>
          </a:p>
        </p:txBody>
      </p:sp>
      <p:sp>
        <p:nvSpPr>
          <p:cNvPr id="5" name="Rectángulo 4">
            <a:extLst>
              <a:ext uri="{FF2B5EF4-FFF2-40B4-BE49-F238E27FC236}">
                <a16:creationId xmlns="" xmlns:a16="http://schemas.microsoft.com/office/drawing/2014/main" id="{8C4070B9-3C17-724B-A24C-A34002D4CB21}"/>
              </a:ext>
            </a:extLst>
          </p:cNvPr>
          <p:cNvSpPr/>
          <p:nvPr/>
        </p:nvSpPr>
        <p:spPr>
          <a:xfrm>
            <a:off x="1310688" y="4094707"/>
            <a:ext cx="3983591" cy="5404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Falta </a:t>
            </a:r>
            <a:r>
              <a:rPr lang="es-CO" sz="900" dirty="0">
                <a:solidFill>
                  <a:schemeClr val="tx1"/>
                </a:solidFill>
                <a:latin typeface="Arial" panose="020B0604020202020204" pitchFamily="34" charset="0"/>
                <a:cs typeface="Arial" panose="020B0604020202020204" pitchFamily="34" charset="0"/>
              </a:rPr>
              <a:t>de esquemas diferenciales en las zonas de </a:t>
            </a:r>
            <a:r>
              <a:rPr lang="es-CO" sz="900" dirty="0" smtClean="0">
                <a:solidFill>
                  <a:schemeClr val="tx1"/>
                </a:solidFill>
                <a:latin typeface="Arial" panose="020B0604020202020204" pitchFamily="34" charset="0"/>
                <a:cs typeface="Arial" panose="020B0604020202020204" pitchFamily="34" charset="0"/>
              </a:rPr>
              <a:t>difícil </a:t>
            </a:r>
            <a:r>
              <a:rPr lang="es-CO" sz="900" dirty="0">
                <a:solidFill>
                  <a:schemeClr val="tx1"/>
                </a:solidFill>
                <a:latin typeface="Arial" panose="020B0604020202020204" pitchFamily="34" charset="0"/>
                <a:cs typeface="Arial" panose="020B0604020202020204" pitchFamily="34" charset="0"/>
              </a:rPr>
              <a:t>acceso a las cuales no llega el servicio público de aseo y la gestión integral de residuos sólidos</a:t>
            </a:r>
          </a:p>
        </p:txBody>
      </p:sp>
      <p:sp>
        <p:nvSpPr>
          <p:cNvPr id="6" name="Rectángulo 5">
            <a:extLst>
              <a:ext uri="{FF2B5EF4-FFF2-40B4-BE49-F238E27FC236}">
                <a16:creationId xmlns="" xmlns:a16="http://schemas.microsoft.com/office/drawing/2014/main" id="{B5A0C0C4-28B0-784C-B61A-FD1866686865}"/>
              </a:ext>
            </a:extLst>
          </p:cNvPr>
          <p:cNvSpPr/>
          <p:nvPr/>
        </p:nvSpPr>
        <p:spPr>
          <a:xfrm>
            <a:off x="7123176" y="4043002"/>
            <a:ext cx="1307021" cy="700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Desactualización </a:t>
            </a:r>
            <a:r>
              <a:rPr lang="es-CO" sz="900" dirty="0">
                <a:solidFill>
                  <a:schemeClr val="tx1"/>
                </a:solidFill>
                <a:latin typeface="Arial" panose="020B0604020202020204" pitchFamily="34" charset="0"/>
                <a:cs typeface="Arial" panose="020B0604020202020204" pitchFamily="34" charset="0"/>
              </a:rPr>
              <a:t>de la estratificación</a:t>
            </a:r>
          </a:p>
        </p:txBody>
      </p:sp>
      <p:sp>
        <p:nvSpPr>
          <p:cNvPr id="7" name="Rectángulo 6">
            <a:extLst>
              <a:ext uri="{FF2B5EF4-FFF2-40B4-BE49-F238E27FC236}">
                <a16:creationId xmlns="" xmlns:a16="http://schemas.microsoft.com/office/drawing/2014/main" id="{FC05B6B6-5DCA-F643-BF28-AB6D3BA50D72}"/>
              </a:ext>
            </a:extLst>
          </p:cNvPr>
          <p:cNvSpPr/>
          <p:nvPr/>
        </p:nvSpPr>
        <p:spPr>
          <a:xfrm>
            <a:off x="10103646" y="4194835"/>
            <a:ext cx="1616869" cy="9812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Insuficiente </a:t>
            </a:r>
            <a:r>
              <a:rPr lang="es-CO" sz="900" dirty="0">
                <a:solidFill>
                  <a:schemeClr val="tx1"/>
                </a:solidFill>
                <a:latin typeface="Arial" panose="020B0604020202020204" pitchFamily="34" charset="0"/>
                <a:cs typeface="Arial" panose="020B0604020202020204" pitchFamily="34" charset="0"/>
              </a:rPr>
              <a:t>cobertura de todas las actividades complementarias que componen la prestación del servicio público de aseo</a:t>
            </a:r>
          </a:p>
        </p:txBody>
      </p:sp>
      <p:sp>
        <p:nvSpPr>
          <p:cNvPr id="8" name="Rectángulo 7">
            <a:extLst>
              <a:ext uri="{FF2B5EF4-FFF2-40B4-BE49-F238E27FC236}">
                <a16:creationId xmlns="" xmlns:a16="http://schemas.microsoft.com/office/drawing/2014/main" id="{CF74E156-150E-B747-BBF8-7844FB731291}"/>
              </a:ext>
            </a:extLst>
          </p:cNvPr>
          <p:cNvSpPr/>
          <p:nvPr/>
        </p:nvSpPr>
        <p:spPr>
          <a:xfrm>
            <a:off x="1677433" y="5460681"/>
            <a:ext cx="1892808" cy="13344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Deficiencias </a:t>
            </a:r>
            <a:r>
              <a:rPr lang="es-CO" sz="900" dirty="0">
                <a:solidFill>
                  <a:schemeClr val="tx1"/>
                </a:solidFill>
                <a:latin typeface="Arial" panose="020B0604020202020204" pitchFamily="34" charset="0"/>
                <a:cs typeface="Arial" panose="020B0604020202020204" pitchFamily="34" charset="0"/>
              </a:rPr>
              <a:t>en la información relacionadas con la cantidad y tipo de residuos que se producen en la ruralidad, arbolado, metros cuadrados a intervenir de corte de césped y lavado de áreas públicas y demás variables que influyen en la gestión integral de residuos sólidos</a:t>
            </a:r>
          </a:p>
        </p:txBody>
      </p:sp>
      <p:sp>
        <p:nvSpPr>
          <p:cNvPr id="9" name="Rectángulo 8">
            <a:extLst>
              <a:ext uri="{FF2B5EF4-FFF2-40B4-BE49-F238E27FC236}">
                <a16:creationId xmlns="" xmlns:a16="http://schemas.microsoft.com/office/drawing/2014/main" id="{186B1F72-6119-7A46-AB76-629700764809}"/>
              </a:ext>
            </a:extLst>
          </p:cNvPr>
          <p:cNvSpPr/>
          <p:nvPr/>
        </p:nvSpPr>
        <p:spPr>
          <a:xfrm>
            <a:off x="3672628" y="5489438"/>
            <a:ext cx="1314581" cy="12769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Falta </a:t>
            </a:r>
            <a:r>
              <a:rPr lang="es-CO" sz="900" dirty="0">
                <a:solidFill>
                  <a:schemeClr val="tx1"/>
                </a:solidFill>
                <a:latin typeface="Arial" panose="020B0604020202020204" pitchFamily="34" charset="0"/>
                <a:cs typeface="Arial" panose="020B0604020202020204" pitchFamily="34" charset="0"/>
              </a:rPr>
              <a:t>de cobertura en la gestión de residuos sólidos especiales, mezclados y otros que no deberían ser gestionados por el prestador del servicio público de aseo</a:t>
            </a:r>
          </a:p>
        </p:txBody>
      </p:sp>
      <p:sp>
        <p:nvSpPr>
          <p:cNvPr id="10" name="Rectángulo 9">
            <a:extLst>
              <a:ext uri="{FF2B5EF4-FFF2-40B4-BE49-F238E27FC236}">
                <a16:creationId xmlns="" xmlns:a16="http://schemas.microsoft.com/office/drawing/2014/main" id="{643D1D30-EC36-A140-9A68-8F67F9891B17}"/>
              </a:ext>
            </a:extLst>
          </p:cNvPr>
          <p:cNvSpPr/>
          <p:nvPr/>
        </p:nvSpPr>
        <p:spPr>
          <a:xfrm>
            <a:off x="5191983" y="5550977"/>
            <a:ext cx="1299071" cy="1244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Baja </a:t>
            </a:r>
            <a:r>
              <a:rPr lang="es-CO" sz="900" dirty="0">
                <a:solidFill>
                  <a:schemeClr val="tx1"/>
                </a:solidFill>
                <a:latin typeface="Arial" panose="020B0604020202020204" pitchFamily="34" charset="0"/>
                <a:cs typeface="Arial" panose="020B0604020202020204" pitchFamily="34" charset="0"/>
              </a:rPr>
              <a:t>cantidad de alternativas para el aprovechamiento </a:t>
            </a:r>
            <a:r>
              <a:rPr lang="es-CO" sz="900" i="1" dirty="0">
                <a:solidFill>
                  <a:schemeClr val="tx1"/>
                </a:solidFill>
                <a:latin typeface="Arial" panose="020B0604020202020204" pitchFamily="34" charset="0"/>
                <a:cs typeface="Arial" panose="020B0604020202020204" pitchFamily="34" charset="0"/>
              </a:rPr>
              <a:t>in situ </a:t>
            </a:r>
            <a:r>
              <a:rPr lang="es-CO" sz="900" dirty="0">
                <a:solidFill>
                  <a:schemeClr val="tx1"/>
                </a:solidFill>
                <a:latin typeface="Arial" panose="020B0604020202020204" pitchFamily="34" charset="0"/>
                <a:cs typeface="Arial" panose="020B0604020202020204" pitchFamily="34" charset="0"/>
              </a:rPr>
              <a:t>de los residuos generados en el área </a:t>
            </a:r>
            <a:r>
              <a:rPr lang="es-CO" sz="900" dirty="0" smtClean="0">
                <a:solidFill>
                  <a:schemeClr val="tx1"/>
                </a:solidFill>
                <a:latin typeface="Arial" panose="020B0604020202020204" pitchFamily="34" charset="0"/>
                <a:cs typeface="Arial" panose="020B0604020202020204" pitchFamily="34" charset="0"/>
              </a:rPr>
              <a:t>rural</a:t>
            </a:r>
            <a:endParaRPr lang="es-CO" sz="900" b="1" dirty="0">
              <a:solidFill>
                <a:schemeClr val="tx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 xmlns:a16="http://schemas.microsoft.com/office/drawing/2014/main" id="{05B4184A-EBA3-6147-A84D-7F7ADC529769}"/>
              </a:ext>
            </a:extLst>
          </p:cNvPr>
          <p:cNvSpPr/>
          <p:nvPr/>
        </p:nvSpPr>
        <p:spPr>
          <a:xfrm>
            <a:off x="6994049" y="5186956"/>
            <a:ext cx="1565273" cy="7309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Instrumentos </a:t>
            </a:r>
            <a:r>
              <a:rPr lang="es-CO" sz="900" dirty="0">
                <a:solidFill>
                  <a:schemeClr val="tx1"/>
                </a:solidFill>
                <a:latin typeface="Arial" panose="020B0604020202020204" pitchFamily="34" charset="0"/>
                <a:cs typeface="Arial" panose="020B0604020202020204" pitchFamily="34" charset="0"/>
              </a:rPr>
              <a:t>de ordenamiento territorial desactualizados que desconocen las dinámicas actuales de ciudad</a:t>
            </a:r>
          </a:p>
        </p:txBody>
      </p:sp>
      <p:sp>
        <p:nvSpPr>
          <p:cNvPr id="12" name="Rectángulo 11">
            <a:extLst>
              <a:ext uri="{FF2B5EF4-FFF2-40B4-BE49-F238E27FC236}">
                <a16:creationId xmlns="" xmlns:a16="http://schemas.microsoft.com/office/drawing/2014/main" id="{D18BD7A2-D5C6-7149-ADAF-DA897724CB14}"/>
              </a:ext>
            </a:extLst>
          </p:cNvPr>
          <p:cNvSpPr/>
          <p:nvPr/>
        </p:nvSpPr>
        <p:spPr>
          <a:xfrm>
            <a:off x="10297527" y="5552430"/>
            <a:ext cx="1229106" cy="7309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Heterogeneidad </a:t>
            </a:r>
            <a:r>
              <a:rPr lang="es-CO" sz="900" dirty="0">
                <a:solidFill>
                  <a:schemeClr val="tx1"/>
                </a:solidFill>
                <a:latin typeface="Arial" panose="020B0604020202020204" pitchFamily="34" charset="0"/>
                <a:cs typeface="Arial" panose="020B0604020202020204" pitchFamily="34" charset="0"/>
              </a:rPr>
              <a:t>en las zonas definidas como rurales </a:t>
            </a:r>
          </a:p>
        </p:txBody>
      </p:sp>
      <p:sp>
        <p:nvSpPr>
          <p:cNvPr id="13" name="Rectángulo 12">
            <a:extLst>
              <a:ext uri="{FF2B5EF4-FFF2-40B4-BE49-F238E27FC236}">
                <a16:creationId xmlns="" xmlns:a16="http://schemas.microsoft.com/office/drawing/2014/main" id="{43DB2A51-B6DB-7A41-BA9C-745483949BED}"/>
              </a:ext>
            </a:extLst>
          </p:cNvPr>
          <p:cNvSpPr/>
          <p:nvPr/>
        </p:nvSpPr>
        <p:spPr>
          <a:xfrm>
            <a:off x="1625602" y="1872332"/>
            <a:ext cx="2319660" cy="984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Ausencia </a:t>
            </a:r>
            <a:r>
              <a:rPr lang="es-CO" sz="900" dirty="0">
                <a:solidFill>
                  <a:schemeClr val="tx1"/>
                </a:solidFill>
                <a:latin typeface="Arial" panose="020B0604020202020204" pitchFamily="34" charset="0"/>
                <a:cs typeface="Arial" panose="020B0604020202020204" pitchFamily="34" charset="0"/>
              </a:rPr>
              <a:t>de la actividad de recolección de residuos en zonas que no cuenten con vías habilitadas y viviendas rurales dispersas, y falta de alternativas diferenciales para la gestión de éstos residuos</a:t>
            </a:r>
          </a:p>
        </p:txBody>
      </p:sp>
      <p:sp>
        <p:nvSpPr>
          <p:cNvPr id="14" name="Rectángulo 13">
            <a:extLst>
              <a:ext uri="{FF2B5EF4-FFF2-40B4-BE49-F238E27FC236}">
                <a16:creationId xmlns="" xmlns:a16="http://schemas.microsoft.com/office/drawing/2014/main" id="{49F91E7E-61B0-2D41-8532-FB68D16A9AC0}"/>
              </a:ext>
            </a:extLst>
          </p:cNvPr>
          <p:cNvSpPr/>
          <p:nvPr/>
        </p:nvSpPr>
        <p:spPr>
          <a:xfrm>
            <a:off x="195265" y="828101"/>
            <a:ext cx="1697544" cy="7226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No </a:t>
            </a:r>
            <a:r>
              <a:rPr lang="es-CO" sz="900" dirty="0">
                <a:solidFill>
                  <a:schemeClr val="tx1"/>
                </a:solidFill>
                <a:latin typeface="Arial" panose="020B0604020202020204" pitchFamily="34" charset="0"/>
                <a:cs typeface="Arial" panose="020B0604020202020204" pitchFamily="34" charset="0"/>
              </a:rPr>
              <a:t>hay cobertura completa en la ruralidad a través del servicio público de aseo  y de esquemas diferenciales</a:t>
            </a:r>
          </a:p>
        </p:txBody>
      </p:sp>
      <p:sp>
        <p:nvSpPr>
          <p:cNvPr id="15" name="Rectángulo 14">
            <a:extLst>
              <a:ext uri="{FF2B5EF4-FFF2-40B4-BE49-F238E27FC236}">
                <a16:creationId xmlns="" xmlns:a16="http://schemas.microsoft.com/office/drawing/2014/main" id="{C4E3EA03-4471-A640-80BE-B558B076B620}"/>
              </a:ext>
            </a:extLst>
          </p:cNvPr>
          <p:cNvSpPr/>
          <p:nvPr/>
        </p:nvSpPr>
        <p:spPr>
          <a:xfrm>
            <a:off x="2514764" y="656934"/>
            <a:ext cx="1575439" cy="9087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Alto </a:t>
            </a:r>
            <a:r>
              <a:rPr lang="es-CO" sz="900" dirty="0">
                <a:solidFill>
                  <a:schemeClr val="tx1"/>
                </a:solidFill>
                <a:latin typeface="Arial" panose="020B0604020202020204" pitchFamily="34" charset="0"/>
                <a:cs typeface="Arial" panose="020B0604020202020204" pitchFamily="34" charset="0"/>
              </a:rPr>
              <a:t>nivel de prácticas inadecuadas en la gestión de residuos: quemas, enterramientos y arrojos en cuerpos de agua</a:t>
            </a:r>
          </a:p>
        </p:txBody>
      </p:sp>
      <p:sp>
        <p:nvSpPr>
          <p:cNvPr id="16" name="Rectángulo 15">
            <a:extLst>
              <a:ext uri="{FF2B5EF4-FFF2-40B4-BE49-F238E27FC236}">
                <a16:creationId xmlns="" xmlns:a16="http://schemas.microsoft.com/office/drawing/2014/main" id="{25D579A9-C67C-DA4E-9F3C-5AD94E9D5D04}"/>
              </a:ext>
            </a:extLst>
          </p:cNvPr>
          <p:cNvSpPr/>
          <p:nvPr/>
        </p:nvSpPr>
        <p:spPr>
          <a:xfrm>
            <a:off x="5191983" y="1907094"/>
            <a:ext cx="2022236" cy="8443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Incremento </a:t>
            </a:r>
            <a:r>
              <a:rPr lang="es-CO" sz="900" dirty="0">
                <a:solidFill>
                  <a:schemeClr val="tx1"/>
                </a:solidFill>
                <a:latin typeface="Arial" panose="020B0604020202020204" pitchFamily="34" charset="0"/>
                <a:cs typeface="Arial" panose="020B0604020202020204" pitchFamily="34" charset="0"/>
              </a:rPr>
              <a:t>de reclamaciones por la facturación del servicio</a:t>
            </a:r>
          </a:p>
        </p:txBody>
      </p:sp>
      <p:sp>
        <p:nvSpPr>
          <p:cNvPr id="17" name="Rectángulo 16">
            <a:extLst>
              <a:ext uri="{FF2B5EF4-FFF2-40B4-BE49-F238E27FC236}">
                <a16:creationId xmlns="" xmlns:a16="http://schemas.microsoft.com/office/drawing/2014/main" id="{8385EA48-EB9D-3942-91CA-50A060D5130F}"/>
              </a:ext>
            </a:extLst>
          </p:cNvPr>
          <p:cNvSpPr/>
          <p:nvPr/>
        </p:nvSpPr>
        <p:spPr>
          <a:xfrm>
            <a:off x="4776897" y="875199"/>
            <a:ext cx="1497240" cy="671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Falta </a:t>
            </a:r>
            <a:r>
              <a:rPr lang="es-CO" sz="900" dirty="0">
                <a:solidFill>
                  <a:schemeClr val="tx1"/>
                </a:solidFill>
                <a:latin typeface="Arial" panose="020B0604020202020204" pitchFamily="34" charset="0"/>
                <a:cs typeface="Arial" panose="020B0604020202020204" pitchFamily="34" charset="0"/>
              </a:rPr>
              <a:t>de cultura de pago por la prestación del servicio</a:t>
            </a:r>
          </a:p>
        </p:txBody>
      </p:sp>
      <p:sp>
        <p:nvSpPr>
          <p:cNvPr id="18" name="Rectángulo 17">
            <a:extLst>
              <a:ext uri="{FF2B5EF4-FFF2-40B4-BE49-F238E27FC236}">
                <a16:creationId xmlns="" xmlns:a16="http://schemas.microsoft.com/office/drawing/2014/main" id="{4B4558DA-1B26-2847-B77C-B983A4EE50F9}"/>
              </a:ext>
            </a:extLst>
          </p:cNvPr>
          <p:cNvSpPr/>
          <p:nvPr/>
        </p:nvSpPr>
        <p:spPr>
          <a:xfrm>
            <a:off x="6382954" y="856298"/>
            <a:ext cx="1393732" cy="6696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Bajos </a:t>
            </a:r>
            <a:r>
              <a:rPr lang="es-CO" sz="900" dirty="0">
                <a:solidFill>
                  <a:schemeClr val="tx1"/>
                </a:solidFill>
                <a:latin typeface="Arial" panose="020B0604020202020204" pitchFamily="34" charset="0"/>
                <a:cs typeface="Arial" panose="020B0604020202020204" pitchFamily="34" charset="0"/>
              </a:rPr>
              <a:t>niveles de recaudo del servicio</a:t>
            </a:r>
          </a:p>
        </p:txBody>
      </p:sp>
      <p:sp>
        <p:nvSpPr>
          <p:cNvPr id="19" name="Rectángulo 18">
            <a:extLst>
              <a:ext uri="{FF2B5EF4-FFF2-40B4-BE49-F238E27FC236}">
                <a16:creationId xmlns="" xmlns:a16="http://schemas.microsoft.com/office/drawing/2014/main" id="{6BDF1B90-F754-E24B-BA2F-5F6F61FCFD4D}"/>
              </a:ext>
            </a:extLst>
          </p:cNvPr>
          <p:cNvSpPr/>
          <p:nvPr/>
        </p:nvSpPr>
        <p:spPr>
          <a:xfrm>
            <a:off x="8613773" y="1920607"/>
            <a:ext cx="2740027" cy="8717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Solicitudes </a:t>
            </a:r>
            <a:r>
              <a:rPr lang="es-CO" sz="900" dirty="0">
                <a:solidFill>
                  <a:schemeClr val="tx1"/>
                </a:solidFill>
                <a:latin typeface="Arial" panose="020B0604020202020204" pitchFamily="34" charset="0"/>
                <a:cs typeface="Arial" panose="020B0604020202020204" pitchFamily="34" charset="0"/>
              </a:rPr>
              <a:t>de usuarios del sector rural para la implementación de otras actividades complementarias del servicio público de aseo adicionales a la recolección y transporte de residuos sólidos</a:t>
            </a:r>
          </a:p>
        </p:txBody>
      </p:sp>
      <p:sp>
        <p:nvSpPr>
          <p:cNvPr id="20" name="Rectángulo 19">
            <a:extLst>
              <a:ext uri="{FF2B5EF4-FFF2-40B4-BE49-F238E27FC236}">
                <a16:creationId xmlns="" xmlns:a16="http://schemas.microsoft.com/office/drawing/2014/main" id="{D1F57D95-CFF3-CA4E-BC49-04E28F76C58D}"/>
              </a:ext>
            </a:extLst>
          </p:cNvPr>
          <p:cNvSpPr/>
          <p:nvPr/>
        </p:nvSpPr>
        <p:spPr>
          <a:xfrm>
            <a:off x="8951560" y="843216"/>
            <a:ext cx="2064451" cy="716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Mala </a:t>
            </a:r>
            <a:r>
              <a:rPr lang="es-CO" sz="900" dirty="0">
                <a:solidFill>
                  <a:schemeClr val="tx1"/>
                </a:solidFill>
                <a:latin typeface="Arial" panose="020B0604020202020204" pitchFamily="34" charset="0"/>
                <a:cs typeface="Arial" panose="020B0604020202020204" pitchFamily="34" charset="0"/>
              </a:rPr>
              <a:t>percepción en la prestación del servicio público de aseo en las áreas rurales</a:t>
            </a:r>
          </a:p>
        </p:txBody>
      </p:sp>
      <p:sp>
        <p:nvSpPr>
          <p:cNvPr id="21" name="Rectángulo 20">
            <a:extLst>
              <a:ext uri="{FF2B5EF4-FFF2-40B4-BE49-F238E27FC236}">
                <a16:creationId xmlns="" xmlns:a16="http://schemas.microsoft.com/office/drawing/2014/main" id="{FE558C08-A52D-4FF0-93DF-6AE39BC12303}"/>
              </a:ext>
            </a:extLst>
          </p:cNvPr>
          <p:cNvSpPr/>
          <p:nvPr/>
        </p:nvSpPr>
        <p:spPr>
          <a:xfrm>
            <a:off x="219390" y="5176099"/>
            <a:ext cx="1275706" cy="1590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50" dirty="0" smtClean="0">
                <a:solidFill>
                  <a:schemeClr val="tx1"/>
                </a:solidFill>
              </a:rPr>
              <a:t>Bajos </a:t>
            </a:r>
            <a:r>
              <a:rPr lang="es-ES" sz="1050" dirty="0">
                <a:solidFill>
                  <a:schemeClr val="tx1"/>
                </a:solidFill>
              </a:rPr>
              <a:t>niveles de conocimiento, disciplina para la separación adecuada de residuos en la fuente por parte de los generadores en área rural (cultura ciudadana)</a:t>
            </a:r>
          </a:p>
        </p:txBody>
      </p:sp>
      <p:cxnSp>
        <p:nvCxnSpPr>
          <p:cNvPr id="23" name="Conector angular 22"/>
          <p:cNvCxnSpPr>
            <a:stCxn id="21" idx="0"/>
            <a:endCxn id="5" idx="2"/>
          </p:cNvCxnSpPr>
          <p:nvPr/>
        </p:nvCxnSpPr>
        <p:spPr>
          <a:xfrm rot="5400000" flipH="1" flipV="1">
            <a:off x="1809371" y="3682987"/>
            <a:ext cx="540985" cy="244524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8" idx="0"/>
            <a:endCxn id="5" idx="2"/>
          </p:cNvCxnSpPr>
          <p:nvPr/>
        </p:nvCxnSpPr>
        <p:spPr>
          <a:xfrm rot="5400000" flipH="1" flipV="1">
            <a:off x="2550377" y="4708575"/>
            <a:ext cx="825567" cy="67864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p:cNvCxnSpPr>
            <a:stCxn id="9" idx="0"/>
            <a:endCxn id="5" idx="2"/>
          </p:cNvCxnSpPr>
          <p:nvPr/>
        </p:nvCxnSpPr>
        <p:spPr>
          <a:xfrm rot="16200000" flipV="1">
            <a:off x="3389040" y="4548558"/>
            <a:ext cx="854324" cy="1027435"/>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p:cNvCxnSpPr>
            <a:stCxn id="10" idx="0"/>
            <a:endCxn id="5" idx="2"/>
          </p:cNvCxnSpPr>
          <p:nvPr/>
        </p:nvCxnSpPr>
        <p:spPr>
          <a:xfrm rot="16200000" flipV="1">
            <a:off x="4114071" y="3823528"/>
            <a:ext cx="915863" cy="2539035"/>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11" idx="0"/>
            <a:endCxn id="6" idx="2"/>
          </p:cNvCxnSpPr>
          <p:nvPr/>
        </p:nvCxnSpPr>
        <p:spPr>
          <a:xfrm flipV="1">
            <a:off x="7776686" y="4743164"/>
            <a:ext cx="1" cy="4437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12" idx="0"/>
            <a:endCxn id="7" idx="2"/>
          </p:cNvCxnSpPr>
          <p:nvPr/>
        </p:nvCxnSpPr>
        <p:spPr>
          <a:xfrm flipV="1">
            <a:off x="10912080" y="5176099"/>
            <a:ext cx="1" cy="37633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a:stCxn id="5" idx="0"/>
            <a:endCxn id="4" idx="2"/>
          </p:cNvCxnSpPr>
          <p:nvPr/>
        </p:nvCxnSpPr>
        <p:spPr>
          <a:xfrm rot="5400000" flipH="1" flipV="1">
            <a:off x="4416827" y="2575458"/>
            <a:ext cx="404907" cy="263359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stCxn id="6" idx="0"/>
            <a:endCxn id="4" idx="2"/>
          </p:cNvCxnSpPr>
          <p:nvPr/>
        </p:nvCxnSpPr>
        <p:spPr>
          <a:xfrm rot="16200000" flipV="1">
            <a:off x="6679781" y="2946095"/>
            <a:ext cx="353202" cy="184061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7" idx="0"/>
            <a:endCxn id="4" idx="2"/>
          </p:cNvCxnSpPr>
          <p:nvPr/>
        </p:nvCxnSpPr>
        <p:spPr>
          <a:xfrm rot="16200000" flipV="1">
            <a:off x="8171562" y="1454315"/>
            <a:ext cx="505035" cy="4976005"/>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a:stCxn id="4" idx="0"/>
            <a:endCxn id="13" idx="2"/>
          </p:cNvCxnSpPr>
          <p:nvPr/>
        </p:nvCxnSpPr>
        <p:spPr>
          <a:xfrm rot="16200000" flipV="1">
            <a:off x="4184153" y="1457738"/>
            <a:ext cx="353202" cy="31506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4" idx="0"/>
            <a:endCxn id="16" idx="2"/>
          </p:cNvCxnSpPr>
          <p:nvPr/>
        </p:nvCxnSpPr>
        <p:spPr>
          <a:xfrm rot="5400000" flipH="1" flipV="1">
            <a:off x="5840491" y="2847052"/>
            <a:ext cx="458195" cy="2670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a:stCxn id="4" idx="0"/>
            <a:endCxn id="19" idx="2"/>
          </p:cNvCxnSpPr>
          <p:nvPr/>
        </p:nvCxnSpPr>
        <p:spPr>
          <a:xfrm rot="5400000" flipH="1" flipV="1">
            <a:off x="7751288" y="977163"/>
            <a:ext cx="417286" cy="40477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13" idx="0"/>
            <a:endCxn id="14" idx="2"/>
          </p:cNvCxnSpPr>
          <p:nvPr/>
        </p:nvCxnSpPr>
        <p:spPr>
          <a:xfrm rot="16200000" flipV="1">
            <a:off x="1753958" y="840857"/>
            <a:ext cx="321554" cy="17413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13" idx="0"/>
            <a:endCxn id="15" idx="2"/>
          </p:cNvCxnSpPr>
          <p:nvPr/>
        </p:nvCxnSpPr>
        <p:spPr>
          <a:xfrm rot="5400000" flipH="1" flipV="1">
            <a:off x="2890610" y="1460458"/>
            <a:ext cx="306697" cy="5170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16" idx="0"/>
            <a:endCxn id="17" idx="2"/>
          </p:cNvCxnSpPr>
          <p:nvPr/>
        </p:nvCxnSpPr>
        <p:spPr>
          <a:xfrm rot="16200000" flipV="1">
            <a:off x="5684150" y="1388143"/>
            <a:ext cx="360319" cy="6775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a:stCxn id="16" idx="0"/>
            <a:endCxn id="18" idx="2"/>
          </p:cNvCxnSpPr>
          <p:nvPr/>
        </p:nvCxnSpPr>
        <p:spPr>
          <a:xfrm rot="5400000" flipH="1" flipV="1">
            <a:off x="6450896" y="1278171"/>
            <a:ext cx="381128" cy="8767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a:stCxn id="19" idx="0"/>
            <a:endCxn id="20" idx="2"/>
          </p:cNvCxnSpPr>
          <p:nvPr/>
        </p:nvCxnSpPr>
        <p:spPr>
          <a:xfrm flipH="1" flipV="1">
            <a:off x="9983786" y="1559325"/>
            <a:ext cx="1" cy="36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 xmlns:a16="http://schemas.microsoft.com/office/drawing/2014/main" id="{51F1C8F7-1A5E-429C-8F9D-353D23CFBE34}"/>
              </a:ext>
            </a:extLst>
          </p:cNvPr>
          <p:cNvSpPr txBox="1"/>
          <p:nvPr/>
        </p:nvSpPr>
        <p:spPr>
          <a:xfrm rot="16200000">
            <a:off x="212135" y="4487221"/>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CAUSAS</a:t>
            </a:r>
          </a:p>
        </p:txBody>
      </p:sp>
      <p:sp>
        <p:nvSpPr>
          <p:cNvPr id="41" name="CuadroTexto 40">
            <a:extLst>
              <a:ext uri="{FF2B5EF4-FFF2-40B4-BE49-F238E27FC236}">
                <a16:creationId xmlns="" xmlns:a16="http://schemas.microsoft.com/office/drawing/2014/main" id="{FEB67981-C8ED-4DC8-9031-6A5D98B57942}"/>
              </a:ext>
            </a:extLst>
          </p:cNvPr>
          <p:cNvSpPr txBox="1"/>
          <p:nvPr/>
        </p:nvSpPr>
        <p:spPr>
          <a:xfrm rot="16200000">
            <a:off x="59265" y="2068879"/>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EFECTOS</a:t>
            </a:r>
          </a:p>
        </p:txBody>
      </p:sp>
    </p:spTree>
    <p:extLst>
      <p:ext uri="{BB962C8B-B14F-4D97-AF65-F5344CB8AC3E}">
        <p14:creationId xmlns:p14="http://schemas.microsoft.com/office/powerpoint/2010/main" val="320132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53896" y="320040"/>
            <a:ext cx="8567928" cy="261610"/>
          </a:xfrm>
          <a:prstGeom prst="rect">
            <a:avLst/>
          </a:prstGeom>
          <a:noFill/>
        </p:spPr>
        <p:txBody>
          <a:bodyPr wrap="square" rtlCol="0">
            <a:spAutoFit/>
          </a:bodyPr>
          <a:lstStyle/>
          <a:p>
            <a:pPr algn="ctr"/>
            <a:r>
              <a:rPr lang="es-ES" sz="1100" dirty="0" smtClean="0">
                <a:latin typeface="Arial" panose="020B0604020202020204" pitchFamily="34" charset="0"/>
                <a:cs typeface="Arial" panose="020B0604020202020204" pitchFamily="34" charset="0"/>
              </a:rPr>
              <a:t>ARBOL DE OBJETIVOS </a:t>
            </a:r>
            <a:r>
              <a:rPr lang="es-CO" sz="1100" dirty="0">
                <a:latin typeface="Arial" panose="020B0604020202020204" pitchFamily="34" charset="0"/>
                <a:cs typeface="Arial" panose="020B0604020202020204" pitchFamily="34" charset="0"/>
              </a:rPr>
              <a:t>GESTION DE RESIDUOS SOLIDOS EN EL AREA RURAL</a:t>
            </a:r>
            <a:r>
              <a:rPr lang="es-ES" sz="1100" dirty="0" smtClean="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 xmlns:a16="http://schemas.microsoft.com/office/drawing/2014/main" id="{3176BF13-73DF-E944-B0F5-C11F7244AA76}"/>
              </a:ext>
            </a:extLst>
          </p:cNvPr>
          <p:cNvSpPr/>
          <p:nvPr/>
        </p:nvSpPr>
        <p:spPr>
          <a:xfrm>
            <a:off x="793214" y="3173340"/>
            <a:ext cx="10880067" cy="453533"/>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O" sz="900" dirty="0">
                <a:latin typeface="Arial" panose="020B0604020202020204" pitchFamily="34" charset="0"/>
                <a:cs typeface="Arial" panose="020B0604020202020204" pitchFamily="34" charset="0"/>
              </a:rPr>
              <a:t>Fortalecer el servicio público de aseo, complementando  la gestión integral de residuos sólidos con soluciones diferenciales territoriales  en áreas rurales y zonas de expansión</a:t>
            </a:r>
            <a:endParaRPr lang="en-US" sz="900">
              <a:latin typeface="Arial" panose="020B0604020202020204" pitchFamily="34" charset="0"/>
              <a:cs typeface="Arial" panose="020B0604020202020204" pitchFamily="34" charset="0"/>
            </a:endParaRPr>
          </a:p>
        </p:txBody>
      </p:sp>
      <p:sp>
        <p:nvSpPr>
          <p:cNvPr id="5" name="Rectángulo 4">
            <a:extLst>
              <a:ext uri="{FF2B5EF4-FFF2-40B4-BE49-F238E27FC236}">
                <a16:creationId xmlns="" xmlns:a16="http://schemas.microsoft.com/office/drawing/2014/main" id="{8C4070B9-3C17-724B-A24C-A34002D4CB21}"/>
              </a:ext>
            </a:extLst>
          </p:cNvPr>
          <p:cNvSpPr/>
          <p:nvPr/>
        </p:nvSpPr>
        <p:spPr>
          <a:xfrm>
            <a:off x="1753281" y="3965914"/>
            <a:ext cx="3158375" cy="7159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Implementar  </a:t>
            </a:r>
            <a:r>
              <a:rPr lang="es-CO" sz="900" dirty="0">
                <a:latin typeface="Arial" panose="020B0604020202020204" pitchFamily="34" charset="0"/>
                <a:cs typeface="Arial" panose="020B0604020202020204" pitchFamily="34" charset="0"/>
              </a:rPr>
              <a:t>esquemas diferenciales en  zonas con características particulares, como difícil acceso, como estrategias de gestión integral de residuos sólidos</a:t>
            </a:r>
          </a:p>
        </p:txBody>
      </p:sp>
      <p:sp>
        <p:nvSpPr>
          <p:cNvPr id="6" name="Rectángulo 5">
            <a:extLst>
              <a:ext uri="{FF2B5EF4-FFF2-40B4-BE49-F238E27FC236}">
                <a16:creationId xmlns="" xmlns:a16="http://schemas.microsoft.com/office/drawing/2014/main" id="{B5A0C0C4-28B0-784C-B61A-FD1866686865}"/>
              </a:ext>
            </a:extLst>
          </p:cNvPr>
          <p:cNvSpPr/>
          <p:nvPr/>
        </p:nvSpPr>
        <p:spPr>
          <a:xfrm>
            <a:off x="6229743" y="4115392"/>
            <a:ext cx="2636177" cy="827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Propender </a:t>
            </a:r>
            <a:r>
              <a:rPr lang="es-CO" sz="900" dirty="0">
                <a:latin typeface="Arial" panose="020B0604020202020204" pitchFamily="34" charset="0"/>
                <a:cs typeface="Arial" panose="020B0604020202020204" pitchFamily="34" charset="0"/>
              </a:rPr>
              <a:t>a la articulación de  las entidades competentes en materia de  estratificación en zonas rurales </a:t>
            </a:r>
          </a:p>
        </p:txBody>
      </p:sp>
      <p:sp>
        <p:nvSpPr>
          <p:cNvPr id="7" name="Rectángulo 6">
            <a:extLst>
              <a:ext uri="{FF2B5EF4-FFF2-40B4-BE49-F238E27FC236}">
                <a16:creationId xmlns="" xmlns:a16="http://schemas.microsoft.com/office/drawing/2014/main" id="{FC05B6B6-5DCA-F643-BF28-AB6D3BA50D72}"/>
              </a:ext>
            </a:extLst>
          </p:cNvPr>
          <p:cNvSpPr/>
          <p:nvPr/>
        </p:nvSpPr>
        <p:spPr>
          <a:xfrm>
            <a:off x="9002238" y="4114942"/>
            <a:ext cx="3082646" cy="827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Ampliar </a:t>
            </a:r>
            <a:r>
              <a:rPr lang="es-CO" sz="900" dirty="0">
                <a:latin typeface="Arial" panose="020B0604020202020204" pitchFamily="34" charset="0"/>
                <a:cs typeface="Arial" panose="020B0604020202020204" pitchFamily="34" charset="0"/>
              </a:rPr>
              <a:t>la cobertura de las actividades complementarias a la recolección y transporte  que componen la prestación del servicio público de aseo en las áreas rurales donde se considere viable</a:t>
            </a:r>
          </a:p>
        </p:txBody>
      </p:sp>
      <p:sp>
        <p:nvSpPr>
          <p:cNvPr id="8" name="Rectángulo 7">
            <a:extLst>
              <a:ext uri="{FF2B5EF4-FFF2-40B4-BE49-F238E27FC236}">
                <a16:creationId xmlns="" xmlns:a16="http://schemas.microsoft.com/office/drawing/2014/main" id="{43DB2A51-B6DB-7A41-BA9C-745483949BED}"/>
              </a:ext>
            </a:extLst>
          </p:cNvPr>
          <p:cNvSpPr/>
          <p:nvPr/>
        </p:nvSpPr>
        <p:spPr>
          <a:xfrm>
            <a:off x="1226364" y="2098286"/>
            <a:ext cx="3233089" cy="7196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Implementación </a:t>
            </a:r>
            <a:r>
              <a:rPr lang="es-CO" sz="900" dirty="0">
                <a:latin typeface="Arial" panose="020B0604020202020204" pitchFamily="34" charset="0"/>
                <a:cs typeface="Arial" panose="020B0604020202020204" pitchFamily="34" charset="0"/>
              </a:rPr>
              <a:t>de alternativas diferenciales para la gestión de residuos en zonas donde no sea viable técnicamente la prestación del servicio público</a:t>
            </a:r>
          </a:p>
        </p:txBody>
      </p:sp>
      <p:sp>
        <p:nvSpPr>
          <p:cNvPr id="9" name="Rectángulo 8">
            <a:extLst>
              <a:ext uri="{FF2B5EF4-FFF2-40B4-BE49-F238E27FC236}">
                <a16:creationId xmlns="" xmlns:a16="http://schemas.microsoft.com/office/drawing/2014/main" id="{49F91E7E-61B0-2D41-8532-FB68D16A9AC0}"/>
              </a:ext>
            </a:extLst>
          </p:cNvPr>
          <p:cNvSpPr/>
          <p:nvPr/>
        </p:nvSpPr>
        <p:spPr>
          <a:xfrm>
            <a:off x="640401" y="828293"/>
            <a:ext cx="1409251" cy="668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Atención </a:t>
            </a:r>
            <a:r>
              <a:rPr lang="es-CO" sz="900" dirty="0">
                <a:latin typeface="Arial" panose="020B0604020202020204" pitchFamily="34" charset="0"/>
                <a:cs typeface="Arial" panose="020B0604020202020204" pitchFamily="34" charset="0"/>
              </a:rPr>
              <a:t>de la ruralidad mediante servicio público de aseo  y esquemas diferenciales</a:t>
            </a:r>
          </a:p>
        </p:txBody>
      </p:sp>
      <p:sp>
        <p:nvSpPr>
          <p:cNvPr id="10" name="Rectángulo 9">
            <a:extLst>
              <a:ext uri="{FF2B5EF4-FFF2-40B4-BE49-F238E27FC236}">
                <a16:creationId xmlns="" xmlns:a16="http://schemas.microsoft.com/office/drawing/2014/main" id="{C4E3EA03-4471-A640-80BE-B558B076B620}"/>
              </a:ext>
            </a:extLst>
          </p:cNvPr>
          <p:cNvSpPr/>
          <p:nvPr/>
        </p:nvSpPr>
        <p:spPr>
          <a:xfrm>
            <a:off x="2257738" y="791531"/>
            <a:ext cx="1993814" cy="8849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Disminución </a:t>
            </a:r>
            <a:r>
              <a:rPr lang="es-CO" sz="900" dirty="0">
                <a:latin typeface="Arial" panose="020B0604020202020204" pitchFamily="34" charset="0"/>
                <a:cs typeface="Arial" panose="020B0604020202020204" pitchFamily="34" charset="0"/>
              </a:rPr>
              <a:t>de los impactos ambientales negativos por prácticas inadecuadas de manejo de residuos: quema, enterramiento, y arrojo de cuerpos de agua</a:t>
            </a:r>
          </a:p>
        </p:txBody>
      </p:sp>
      <p:sp>
        <p:nvSpPr>
          <p:cNvPr id="11" name="Rectángulo 10">
            <a:extLst>
              <a:ext uri="{FF2B5EF4-FFF2-40B4-BE49-F238E27FC236}">
                <a16:creationId xmlns="" xmlns:a16="http://schemas.microsoft.com/office/drawing/2014/main" id="{25D579A9-C67C-DA4E-9F3C-5AD94E9D5D04}"/>
              </a:ext>
            </a:extLst>
          </p:cNvPr>
          <p:cNvSpPr/>
          <p:nvPr/>
        </p:nvSpPr>
        <p:spPr>
          <a:xfrm>
            <a:off x="4847423" y="2019694"/>
            <a:ext cx="3350602" cy="7014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Disminución </a:t>
            </a:r>
            <a:r>
              <a:rPr lang="es-CO" sz="900" dirty="0">
                <a:latin typeface="Arial" panose="020B0604020202020204" pitchFamily="34" charset="0"/>
                <a:cs typeface="Arial" panose="020B0604020202020204" pitchFamily="34" charset="0"/>
              </a:rPr>
              <a:t>de  las reclamaciones por la facturación del servicio en la ruralidad</a:t>
            </a:r>
          </a:p>
        </p:txBody>
      </p:sp>
      <p:sp>
        <p:nvSpPr>
          <p:cNvPr id="12" name="Rectángulo 11">
            <a:extLst>
              <a:ext uri="{FF2B5EF4-FFF2-40B4-BE49-F238E27FC236}">
                <a16:creationId xmlns="" xmlns:a16="http://schemas.microsoft.com/office/drawing/2014/main" id="{8385EA48-EB9D-3942-91CA-50A060D5130F}"/>
              </a:ext>
            </a:extLst>
          </p:cNvPr>
          <p:cNvSpPr/>
          <p:nvPr/>
        </p:nvSpPr>
        <p:spPr>
          <a:xfrm>
            <a:off x="4559925" y="830901"/>
            <a:ext cx="1931389" cy="658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Satisfacción </a:t>
            </a:r>
            <a:r>
              <a:rPr lang="es-CO" sz="900" dirty="0">
                <a:latin typeface="Arial" panose="020B0604020202020204" pitchFamily="34" charset="0"/>
                <a:cs typeface="Arial" panose="020B0604020202020204" pitchFamily="34" charset="0"/>
              </a:rPr>
              <a:t>con el servicio prestado</a:t>
            </a:r>
          </a:p>
        </p:txBody>
      </p:sp>
      <p:sp>
        <p:nvSpPr>
          <p:cNvPr id="13" name="Rectángulo 12">
            <a:extLst>
              <a:ext uri="{FF2B5EF4-FFF2-40B4-BE49-F238E27FC236}">
                <a16:creationId xmlns="" xmlns:a16="http://schemas.microsoft.com/office/drawing/2014/main" id="{4B4558DA-1B26-2847-B77C-B983A4EE50F9}"/>
              </a:ext>
            </a:extLst>
          </p:cNvPr>
          <p:cNvSpPr/>
          <p:nvPr/>
        </p:nvSpPr>
        <p:spPr>
          <a:xfrm>
            <a:off x="6994505" y="787076"/>
            <a:ext cx="2171862" cy="700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Aumento </a:t>
            </a:r>
            <a:r>
              <a:rPr lang="es-CO" sz="900" dirty="0">
                <a:latin typeface="Arial" panose="020B0604020202020204" pitchFamily="34" charset="0"/>
                <a:cs typeface="Arial" panose="020B0604020202020204" pitchFamily="34" charset="0"/>
              </a:rPr>
              <a:t>de los niveles de recaudo del servicio</a:t>
            </a:r>
          </a:p>
        </p:txBody>
      </p:sp>
      <p:sp>
        <p:nvSpPr>
          <p:cNvPr id="14" name="Rectángulo 13">
            <a:extLst>
              <a:ext uri="{FF2B5EF4-FFF2-40B4-BE49-F238E27FC236}">
                <a16:creationId xmlns="" xmlns:a16="http://schemas.microsoft.com/office/drawing/2014/main" id="{6BDF1B90-F754-E24B-BA2F-5F6F61FCFD4D}"/>
              </a:ext>
            </a:extLst>
          </p:cNvPr>
          <p:cNvSpPr/>
          <p:nvPr/>
        </p:nvSpPr>
        <p:spPr>
          <a:xfrm>
            <a:off x="8725360" y="2012551"/>
            <a:ext cx="3211236" cy="7086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Prestación </a:t>
            </a:r>
            <a:r>
              <a:rPr lang="es-CO" sz="900" dirty="0">
                <a:latin typeface="Arial" panose="020B0604020202020204" pitchFamily="34" charset="0"/>
                <a:cs typeface="Arial" panose="020B0604020202020204" pitchFamily="34" charset="0"/>
              </a:rPr>
              <a:t>de actividades complementarias a la R Y T en las áreas donde se determine su viabilidad</a:t>
            </a:r>
          </a:p>
        </p:txBody>
      </p:sp>
      <p:sp>
        <p:nvSpPr>
          <p:cNvPr id="15" name="Rectángulo 14">
            <a:extLst>
              <a:ext uri="{FF2B5EF4-FFF2-40B4-BE49-F238E27FC236}">
                <a16:creationId xmlns="" xmlns:a16="http://schemas.microsoft.com/office/drawing/2014/main" id="{D1F57D95-CFF3-CA4E-BC49-04E28F76C58D}"/>
              </a:ext>
            </a:extLst>
          </p:cNvPr>
          <p:cNvSpPr/>
          <p:nvPr/>
        </p:nvSpPr>
        <p:spPr>
          <a:xfrm>
            <a:off x="9279117" y="712866"/>
            <a:ext cx="2528889" cy="80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Percepción  </a:t>
            </a:r>
            <a:r>
              <a:rPr lang="es-CO" sz="900" dirty="0">
                <a:latin typeface="Arial" panose="020B0604020202020204" pitchFamily="34" charset="0"/>
                <a:cs typeface="Arial" panose="020B0604020202020204" pitchFamily="34" charset="0"/>
              </a:rPr>
              <a:t>positiva en la prestación del servicio público de aseo en las áreas rurales como medida de saneamiento básico que mejora las condiciones de vida</a:t>
            </a:r>
          </a:p>
        </p:txBody>
      </p:sp>
      <p:sp>
        <p:nvSpPr>
          <p:cNvPr id="16" name="Rectángulo 15">
            <a:extLst>
              <a:ext uri="{FF2B5EF4-FFF2-40B4-BE49-F238E27FC236}">
                <a16:creationId xmlns="" xmlns:a16="http://schemas.microsoft.com/office/drawing/2014/main" id="{8C4070B9-3C17-724B-A24C-A34002D4CB21}"/>
              </a:ext>
            </a:extLst>
          </p:cNvPr>
          <p:cNvSpPr/>
          <p:nvPr/>
        </p:nvSpPr>
        <p:spPr>
          <a:xfrm>
            <a:off x="136086" y="5238704"/>
            <a:ext cx="1440148" cy="13605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solidFill>
                  <a:schemeClr val="tx1"/>
                </a:solidFill>
                <a:latin typeface="Arial" panose="020B0604020202020204" pitchFamily="34" charset="0"/>
                <a:cs typeface="Arial" panose="020B0604020202020204" pitchFamily="34" charset="0"/>
              </a:rPr>
              <a:t>Altos </a:t>
            </a:r>
            <a:r>
              <a:rPr lang="es-CO" sz="900" dirty="0">
                <a:solidFill>
                  <a:schemeClr val="tx1"/>
                </a:solidFill>
                <a:latin typeface="Arial" panose="020B0604020202020204" pitchFamily="34" charset="0"/>
                <a:cs typeface="Arial" panose="020B0604020202020204" pitchFamily="34" charset="0"/>
              </a:rPr>
              <a:t>niveles de conocimiento y disciplina para la separación adecuada de residuos en la fuente por parte de los generadores en área rural</a:t>
            </a:r>
          </a:p>
          <a:p>
            <a:pPr algn="ctr"/>
            <a:endParaRPr lang="es-CO" sz="900" b="1"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 xmlns:a16="http://schemas.microsoft.com/office/drawing/2014/main" id="{8C4070B9-3C17-724B-A24C-A34002D4CB21}"/>
              </a:ext>
            </a:extLst>
          </p:cNvPr>
          <p:cNvSpPr/>
          <p:nvPr/>
        </p:nvSpPr>
        <p:spPr>
          <a:xfrm>
            <a:off x="1706865" y="5079886"/>
            <a:ext cx="1440148" cy="16239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Disponibilidad </a:t>
            </a:r>
            <a:r>
              <a:rPr lang="es-CO" sz="900" dirty="0">
                <a:latin typeface="Arial" panose="020B0604020202020204" pitchFamily="34" charset="0"/>
                <a:cs typeface="Arial" panose="020B0604020202020204" pitchFamily="34" charset="0"/>
              </a:rPr>
              <a:t>de infomación relacionada con la cantidad y tipo de residuos, individuos árboreos, metros cuadrado de césped, kilometros objeto de barrido y demás variables que influyen en la gestión integral de r.s</a:t>
            </a:r>
          </a:p>
          <a:p>
            <a:pPr algn="ctr"/>
            <a:endParaRPr lang="es-CO" sz="900" b="1"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 xmlns:a16="http://schemas.microsoft.com/office/drawing/2014/main" id="{8C4070B9-3C17-724B-A24C-A34002D4CB21}"/>
              </a:ext>
            </a:extLst>
          </p:cNvPr>
          <p:cNvSpPr/>
          <p:nvPr/>
        </p:nvSpPr>
        <p:spPr>
          <a:xfrm>
            <a:off x="3234184" y="5129279"/>
            <a:ext cx="1482608" cy="1214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b="1" dirty="0">
              <a:latin typeface="Arial" panose="020B0604020202020204" pitchFamily="34" charset="0"/>
              <a:cs typeface="Arial" panose="020B0604020202020204" pitchFamily="34" charset="0"/>
            </a:endParaRPr>
          </a:p>
          <a:p>
            <a:pPr algn="ctr"/>
            <a:r>
              <a:rPr lang="es-CO" sz="900" dirty="0">
                <a:latin typeface="Arial" panose="020B0604020202020204" pitchFamily="34" charset="0"/>
                <a:cs typeface="Arial" panose="020B0604020202020204" pitchFamily="34" charset="0"/>
              </a:rPr>
              <a:t>Garantizar cobertura en la gestión de residuos sólidos especiales, mezclados   y otros que no se gestionan a través  del servicio público de aseo</a:t>
            </a:r>
          </a:p>
        </p:txBody>
      </p:sp>
      <p:sp>
        <p:nvSpPr>
          <p:cNvPr id="19" name="Rectángulo 18">
            <a:extLst>
              <a:ext uri="{FF2B5EF4-FFF2-40B4-BE49-F238E27FC236}">
                <a16:creationId xmlns="" xmlns:a16="http://schemas.microsoft.com/office/drawing/2014/main" id="{8C4070B9-3C17-724B-A24C-A34002D4CB21}"/>
              </a:ext>
            </a:extLst>
          </p:cNvPr>
          <p:cNvSpPr/>
          <p:nvPr/>
        </p:nvSpPr>
        <p:spPr>
          <a:xfrm>
            <a:off x="4826961" y="5188258"/>
            <a:ext cx="1397316" cy="1052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Alta </a:t>
            </a:r>
            <a:r>
              <a:rPr lang="es-CO" sz="900" dirty="0">
                <a:latin typeface="Arial" panose="020B0604020202020204" pitchFamily="34" charset="0"/>
                <a:cs typeface="Arial" panose="020B0604020202020204" pitchFamily="34" charset="0"/>
              </a:rPr>
              <a:t>cantidad de alternativas para el aprovechamiento </a:t>
            </a:r>
            <a:r>
              <a:rPr lang="es-CO" sz="900" i="1" dirty="0">
                <a:latin typeface="Arial" panose="020B0604020202020204" pitchFamily="34" charset="0"/>
                <a:cs typeface="Arial" panose="020B0604020202020204" pitchFamily="34" charset="0"/>
              </a:rPr>
              <a:t>in situ </a:t>
            </a:r>
            <a:r>
              <a:rPr lang="es-CO" sz="900" dirty="0">
                <a:latin typeface="Arial" panose="020B0604020202020204" pitchFamily="34" charset="0"/>
                <a:cs typeface="Arial" panose="020B0604020202020204" pitchFamily="34" charset="0"/>
              </a:rPr>
              <a:t>de los residuos producidos en área rural</a:t>
            </a:r>
          </a:p>
        </p:txBody>
      </p:sp>
      <p:sp>
        <p:nvSpPr>
          <p:cNvPr id="20" name="Rectángulo 19">
            <a:extLst>
              <a:ext uri="{FF2B5EF4-FFF2-40B4-BE49-F238E27FC236}">
                <a16:creationId xmlns="" xmlns:a16="http://schemas.microsoft.com/office/drawing/2014/main" id="{8C4070B9-3C17-724B-A24C-A34002D4CB21}"/>
              </a:ext>
            </a:extLst>
          </p:cNvPr>
          <p:cNvSpPr/>
          <p:nvPr/>
        </p:nvSpPr>
        <p:spPr>
          <a:xfrm>
            <a:off x="6454038" y="5252808"/>
            <a:ext cx="2187585" cy="7493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Instrumentos </a:t>
            </a:r>
            <a:r>
              <a:rPr lang="es-CO" sz="900" dirty="0">
                <a:latin typeface="Arial" panose="020B0604020202020204" pitchFamily="34" charset="0"/>
                <a:cs typeface="Arial" panose="020B0604020202020204" pitchFamily="34" charset="0"/>
              </a:rPr>
              <a:t>de ordenamiento territorial actualizados que consideran las dinámicas actuales de la Ciudad</a:t>
            </a:r>
          </a:p>
        </p:txBody>
      </p:sp>
      <p:sp>
        <p:nvSpPr>
          <p:cNvPr id="21" name="Rectángulo 20">
            <a:extLst>
              <a:ext uri="{FF2B5EF4-FFF2-40B4-BE49-F238E27FC236}">
                <a16:creationId xmlns="" xmlns:a16="http://schemas.microsoft.com/office/drawing/2014/main" id="{8C4070B9-3C17-724B-A24C-A34002D4CB21}"/>
              </a:ext>
            </a:extLst>
          </p:cNvPr>
          <p:cNvSpPr/>
          <p:nvPr/>
        </p:nvSpPr>
        <p:spPr>
          <a:xfrm>
            <a:off x="9656652" y="5188258"/>
            <a:ext cx="1773818" cy="6178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Atender </a:t>
            </a:r>
            <a:r>
              <a:rPr lang="es-CO" sz="900" dirty="0">
                <a:latin typeface="Arial" panose="020B0604020202020204" pitchFamily="34" charset="0"/>
                <a:cs typeface="Arial" panose="020B0604020202020204" pitchFamily="34" charset="0"/>
              </a:rPr>
              <a:t>las zonas rurales de acuerdo con las caracteristicas particulares de cada una</a:t>
            </a:r>
          </a:p>
        </p:txBody>
      </p:sp>
      <p:cxnSp>
        <p:nvCxnSpPr>
          <p:cNvPr id="26" name="Conector angular 25"/>
          <p:cNvCxnSpPr>
            <a:stCxn id="3" idx="0"/>
            <a:endCxn id="8" idx="2"/>
          </p:cNvCxnSpPr>
          <p:nvPr/>
        </p:nvCxnSpPr>
        <p:spPr>
          <a:xfrm rot="16200000" flipV="1">
            <a:off x="4360367" y="1300458"/>
            <a:ext cx="355424" cy="33903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p:cNvCxnSpPr>
            <a:stCxn id="3" idx="0"/>
            <a:endCxn id="14" idx="2"/>
          </p:cNvCxnSpPr>
          <p:nvPr/>
        </p:nvCxnSpPr>
        <p:spPr>
          <a:xfrm rot="5400000" flipH="1" flipV="1">
            <a:off x="8056025" y="898387"/>
            <a:ext cx="452176" cy="40977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a:stCxn id="3" idx="0"/>
          </p:cNvCxnSpPr>
          <p:nvPr/>
        </p:nvCxnSpPr>
        <p:spPr>
          <a:xfrm flipH="1" flipV="1">
            <a:off x="6229744" y="2721164"/>
            <a:ext cx="3504" cy="45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8" idx="0"/>
            <a:endCxn id="9" idx="2"/>
          </p:cNvCxnSpPr>
          <p:nvPr/>
        </p:nvCxnSpPr>
        <p:spPr>
          <a:xfrm rot="16200000" flipV="1">
            <a:off x="1793136" y="1048513"/>
            <a:ext cx="601665" cy="14978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a:stCxn id="8" idx="0"/>
            <a:endCxn id="10" idx="2"/>
          </p:cNvCxnSpPr>
          <p:nvPr/>
        </p:nvCxnSpPr>
        <p:spPr>
          <a:xfrm rot="5400000" flipH="1" flipV="1">
            <a:off x="2837873" y="1681514"/>
            <a:ext cx="421808" cy="4117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11" idx="0"/>
            <a:endCxn id="12" idx="2"/>
          </p:cNvCxnSpPr>
          <p:nvPr/>
        </p:nvCxnSpPr>
        <p:spPr>
          <a:xfrm rot="16200000" flipV="1">
            <a:off x="5758854" y="1255824"/>
            <a:ext cx="530637" cy="9971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11" idx="0"/>
            <a:endCxn id="13" idx="2"/>
          </p:cNvCxnSpPr>
          <p:nvPr/>
        </p:nvCxnSpPr>
        <p:spPr>
          <a:xfrm rot="5400000" flipH="1" flipV="1">
            <a:off x="7035412" y="974670"/>
            <a:ext cx="532336" cy="15577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a:stCxn id="14" idx="0"/>
          </p:cNvCxnSpPr>
          <p:nvPr/>
        </p:nvCxnSpPr>
        <p:spPr>
          <a:xfrm flipV="1">
            <a:off x="10330978" y="1518655"/>
            <a:ext cx="0" cy="493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p:cNvCxnSpPr>
            <a:stCxn id="5" idx="0"/>
            <a:endCxn id="3" idx="2"/>
          </p:cNvCxnSpPr>
          <p:nvPr/>
        </p:nvCxnSpPr>
        <p:spPr>
          <a:xfrm rot="5400000" flipH="1" flipV="1">
            <a:off x="4613338" y="2346005"/>
            <a:ext cx="339041" cy="290077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6" idx="0"/>
            <a:endCxn id="3" idx="2"/>
          </p:cNvCxnSpPr>
          <p:nvPr/>
        </p:nvCxnSpPr>
        <p:spPr>
          <a:xfrm rot="16200000" flipV="1">
            <a:off x="6646281" y="3213841"/>
            <a:ext cx="488519" cy="131458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angular 60"/>
          <p:cNvCxnSpPr>
            <a:stCxn id="7" idx="0"/>
            <a:endCxn id="3" idx="2"/>
          </p:cNvCxnSpPr>
          <p:nvPr/>
        </p:nvCxnSpPr>
        <p:spPr>
          <a:xfrm rot="16200000" flipV="1">
            <a:off x="8144371" y="1715751"/>
            <a:ext cx="488069" cy="431031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angular 62"/>
          <p:cNvCxnSpPr>
            <a:stCxn id="16" idx="0"/>
            <a:endCxn id="5" idx="2"/>
          </p:cNvCxnSpPr>
          <p:nvPr/>
        </p:nvCxnSpPr>
        <p:spPr>
          <a:xfrm rot="5400000" flipH="1" flipV="1">
            <a:off x="1815913" y="3722149"/>
            <a:ext cx="556802" cy="247630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17" idx="0"/>
            <a:endCxn id="5" idx="2"/>
          </p:cNvCxnSpPr>
          <p:nvPr/>
        </p:nvCxnSpPr>
        <p:spPr>
          <a:xfrm rot="5400000" flipH="1" flipV="1">
            <a:off x="2680712" y="4428129"/>
            <a:ext cx="397984" cy="90553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p:cNvCxnSpPr>
            <a:stCxn id="18" idx="0"/>
            <a:endCxn id="5" idx="2"/>
          </p:cNvCxnSpPr>
          <p:nvPr/>
        </p:nvCxnSpPr>
        <p:spPr>
          <a:xfrm rot="16200000" flipV="1">
            <a:off x="3430291" y="4584081"/>
            <a:ext cx="447377" cy="64301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p:cNvCxnSpPr>
            <a:stCxn id="19" idx="0"/>
            <a:endCxn id="5" idx="2"/>
          </p:cNvCxnSpPr>
          <p:nvPr/>
        </p:nvCxnSpPr>
        <p:spPr>
          <a:xfrm rot="16200000" flipV="1">
            <a:off x="4175866" y="3838505"/>
            <a:ext cx="506356" cy="219315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stCxn id="20" idx="0"/>
            <a:endCxn id="6" idx="2"/>
          </p:cNvCxnSpPr>
          <p:nvPr/>
        </p:nvCxnSpPr>
        <p:spPr>
          <a:xfrm flipV="1">
            <a:off x="7547831" y="4943346"/>
            <a:ext cx="1" cy="30946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a:stCxn id="21" idx="0"/>
            <a:endCxn id="7" idx="2"/>
          </p:cNvCxnSpPr>
          <p:nvPr/>
        </p:nvCxnSpPr>
        <p:spPr>
          <a:xfrm flipV="1">
            <a:off x="10543561" y="4942896"/>
            <a:ext cx="0" cy="24536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CuadroTexto 77">
            <a:extLst>
              <a:ext uri="{FF2B5EF4-FFF2-40B4-BE49-F238E27FC236}">
                <a16:creationId xmlns="" xmlns:a16="http://schemas.microsoft.com/office/drawing/2014/main" id="{51F1C8F7-1A5E-429C-8F9D-353D23CFBE34}"/>
              </a:ext>
            </a:extLst>
          </p:cNvPr>
          <p:cNvSpPr txBox="1"/>
          <p:nvPr/>
        </p:nvSpPr>
        <p:spPr>
          <a:xfrm rot="16200000">
            <a:off x="232039" y="4661500"/>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MEDIOS</a:t>
            </a:r>
          </a:p>
        </p:txBody>
      </p:sp>
      <p:sp>
        <p:nvSpPr>
          <p:cNvPr id="79" name="CuadroTexto 78">
            <a:extLst>
              <a:ext uri="{FF2B5EF4-FFF2-40B4-BE49-F238E27FC236}">
                <a16:creationId xmlns="" xmlns:a16="http://schemas.microsoft.com/office/drawing/2014/main" id="{FEB67981-C8ED-4DC8-9031-6A5D98B57942}"/>
              </a:ext>
            </a:extLst>
          </p:cNvPr>
          <p:cNvSpPr txBox="1"/>
          <p:nvPr/>
        </p:nvSpPr>
        <p:spPr>
          <a:xfrm rot="16200000">
            <a:off x="206703" y="1952860"/>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FINES</a:t>
            </a:r>
          </a:p>
        </p:txBody>
      </p:sp>
    </p:spTree>
    <p:extLst>
      <p:ext uri="{BB962C8B-B14F-4D97-AF65-F5344CB8AC3E}">
        <p14:creationId xmlns:p14="http://schemas.microsoft.com/office/powerpoint/2010/main" val="4142116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6265" y="365126"/>
            <a:ext cx="10527535" cy="361988"/>
          </a:xfrm>
        </p:spPr>
        <p:txBody>
          <a:bodyPr>
            <a:normAutofit/>
          </a:bodyPr>
          <a:lstStyle/>
          <a:p>
            <a:pPr algn="ctr"/>
            <a:r>
              <a:rPr lang="es-CO" sz="1200" dirty="0" smtClean="0">
                <a:latin typeface="Arial" panose="020B0604020202020204" pitchFamily="34" charset="0"/>
                <a:cs typeface="Arial" panose="020B0604020202020204" pitchFamily="34" charset="0"/>
              </a:rPr>
              <a:t>ARBOL DE PROBLEMAS DE GESTION DEL RIESGO</a:t>
            </a:r>
            <a:endParaRPr lang="es-CO" sz="1200" dirty="0">
              <a:latin typeface="Arial" panose="020B0604020202020204" pitchFamily="34" charset="0"/>
              <a:cs typeface="Arial" panose="020B0604020202020204" pitchFamily="34" charset="0"/>
            </a:endParaRPr>
          </a:p>
        </p:txBody>
      </p:sp>
      <p:sp>
        <p:nvSpPr>
          <p:cNvPr id="46" name="Rectángulo 45">
            <a:extLst>
              <a:ext uri="{FF2B5EF4-FFF2-40B4-BE49-F238E27FC236}">
                <a16:creationId xmlns="" xmlns:a16="http://schemas.microsoft.com/office/drawing/2014/main" id="{5619F787-E369-3C4F-BEDA-6984A7A42E12}"/>
              </a:ext>
            </a:extLst>
          </p:cNvPr>
          <p:cNvSpPr/>
          <p:nvPr/>
        </p:nvSpPr>
        <p:spPr>
          <a:xfrm>
            <a:off x="1078992" y="3694025"/>
            <a:ext cx="10404682" cy="4160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a:latin typeface="Arial" panose="020B0604020202020204" pitchFamily="34" charset="0"/>
                <a:cs typeface="Arial" panose="020B0604020202020204" pitchFamily="34" charset="0"/>
              </a:rPr>
              <a:t>Baja articulación entre las Estrategias Institucionales de Respuesta (EIR), las entidades competentes y la ciudadanía en la GIRS en el marco del Plan de Gestión del Riesgo y Cambio Climático en el Distrito y el Decreto 2157 de 2017.</a:t>
            </a:r>
          </a:p>
        </p:txBody>
      </p:sp>
      <p:sp>
        <p:nvSpPr>
          <p:cNvPr id="47" name="Rectángulo 46">
            <a:extLst>
              <a:ext uri="{FF2B5EF4-FFF2-40B4-BE49-F238E27FC236}">
                <a16:creationId xmlns="" xmlns:a16="http://schemas.microsoft.com/office/drawing/2014/main" id="{42412261-0243-7843-B918-B71D6C376D61}"/>
              </a:ext>
            </a:extLst>
          </p:cNvPr>
          <p:cNvSpPr/>
          <p:nvPr/>
        </p:nvSpPr>
        <p:spPr>
          <a:xfrm>
            <a:off x="1646634" y="4513136"/>
            <a:ext cx="2221114" cy="6674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Deficiencias </a:t>
            </a:r>
            <a:r>
              <a:rPr lang="es-CO" sz="900" dirty="0">
                <a:latin typeface="Arial" panose="020B0604020202020204" pitchFamily="34" charset="0"/>
                <a:cs typeface="Arial" panose="020B0604020202020204" pitchFamily="34" charset="0"/>
              </a:rPr>
              <a:t>en la formulación y socialización de normas que involucran a diferentes entidades sobre la gestión integral del riesgo y la gestión integral de residuos sólidos</a:t>
            </a:r>
          </a:p>
        </p:txBody>
      </p:sp>
      <p:sp>
        <p:nvSpPr>
          <p:cNvPr id="48" name="Rectángulo 47">
            <a:extLst>
              <a:ext uri="{FF2B5EF4-FFF2-40B4-BE49-F238E27FC236}">
                <a16:creationId xmlns="" xmlns:a16="http://schemas.microsoft.com/office/drawing/2014/main" id="{DE1180A6-D14B-414E-BBDC-1F10FA5CC2A1}"/>
              </a:ext>
            </a:extLst>
          </p:cNvPr>
          <p:cNvSpPr/>
          <p:nvPr/>
        </p:nvSpPr>
        <p:spPr>
          <a:xfrm>
            <a:off x="284561" y="5495926"/>
            <a:ext cx="2284904" cy="7311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El </a:t>
            </a:r>
            <a:r>
              <a:rPr lang="es-CO" sz="900" dirty="0">
                <a:latin typeface="Arial" panose="020B0604020202020204" pitchFamily="34" charset="0"/>
                <a:cs typeface="Arial" panose="020B0604020202020204" pitchFamily="34" charset="0"/>
              </a:rPr>
              <a:t>PGIRS adoptado mediante decreto 495 de 2016, se enfoca sólo en el posible escenario de riesgo en la interrupción del funcionamiento de Doña Juana</a:t>
            </a:r>
          </a:p>
        </p:txBody>
      </p:sp>
      <p:sp>
        <p:nvSpPr>
          <p:cNvPr id="49" name="Rectángulo 48">
            <a:extLst>
              <a:ext uri="{FF2B5EF4-FFF2-40B4-BE49-F238E27FC236}">
                <a16:creationId xmlns="" xmlns:a16="http://schemas.microsoft.com/office/drawing/2014/main" id="{B044E5D2-5B49-FB4E-A26F-E23B01A31A11}"/>
              </a:ext>
            </a:extLst>
          </p:cNvPr>
          <p:cNvSpPr/>
          <p:nvPr/>
        </p:nvSpPr>
        <p:spPr>
          <a:xfrm>
            <a:off x="2994423" y="5495926"/>
            <a:ext cx="1998201" cy="7311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No </a:t>
            </a:r>
            <a:r>
              <a:rPr lang="es-CO" sz="900" dirty="0">
                <a:latin typeface="Arial" panose="020B0604020202020204" pitchFamily="34" charset="0"/>
                <a:cs typeface="Arial" panose="020B0604020202020204" pitchFamily="34" charset="0"/>
              </a:rPr>
              <a:t>se ha puesto a prueba la funcionalidad del plan de emergencia y contingencia de las instituciones con respecto al plan de gestión del riesgo del Distrito</a:t>
            </a:r>
          </a:p>
        </p:txBody>
      </p:sp>
      <p:sp>
        <p:nvSpPr>
          <p:cNvPr id="50" name="Rectángulo 49">
            <a:extLst>
              <a:ext uri="{FF2B5EF4-FFF2-40B4-BE49-F238E27FC236}">
                <a16:creationId xmlns="" xmlns:a16="http://schemas.microsoft.com/office/drawing/2014/main" id="{C189D42C-7245-2843-97A7-8F44B6EF47DC}"/>
              </a:ext>
            </a:extLst>
          </p:cNvPr>
          <p:cNvSpPr/>
          <p:nvPr/>
        </p:nvSpPr>
        <p:spPr>
          <a:xfrm>
            <a:off x="6217919" y="4427405"/>
            <a:ext cx="2406966" cy="663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Desarticulación </a:t>
            </a:r>
            <a:r>
              <a:rPr lang="es-CO" sz="900" dirty="0">
                <a:latin typeface="Arial" panose="020B0604020202020204" pitchFamily="34" charset="0"/>
                <a:cs typeface="Arial" panose="020B0604020202020204" pitchFamily="34" charset="0"/>
              </a:rPr>
              <a:t>del Plan de Gestión Integral del Riesgo del Distrito con el Plan de Gestión Integral de Residuos Sólidos - PGIRS</a:t>
            </a:r>
          </a:p>
        </p:txBody>
      </p:sp>
      <p:sp>
        <p:nvSpPr>
          <p:cNvPr id="51" name="Rectángulo 50">
            <a:extLst>
              <a:ext uri="{FF2B5EF4-FFF2-40B4-BE49-F238E27FC236}">
                <a16:creationId xmlns="" xmlns:a16="http://schemas.microsoft.com/office/drawing/2014/main" id="{D1F5DA77-851F-3E44-B2EB-A9BE092DE434}"/>
              </a:ext>
            </a:extLst>
          </p:cNvPr>
          <p:cNvSpPr/>
          <p:nvPr/>
        </p:nvSpPr>
        <p:spPr>
          <a:xfrm>
            <a:off x="6268211" y="5487164"/>
            <a:ext cx="2306381" cy="6349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Falta </a:t>
            </a:r>
            <a:r>
              <a:rPr lang="es-CO" sz="900" dirty="0">
                <a:latin typeface="Arial" panose="020B0604020202020204" pitchFamily="34" charset="0"/>
                <a:cs typeface="Arial" panose="020B0604020202020204" pitchFamily="34" charset="0"/>
              </a:rPr>
              <a:t>de fortalecimiento en las actividades de seguimiento y supervisión por parte de las entidades competentes</a:t>
            </a:r>
          </a:p>
        </p:txBody>
      </p:sp>
      <p:sp>
        <p:nvSpPr>
          <p:cNvPr id="52" name="Rectángulo 51">
            <a:extLst>
              <a:ext uri="{FF2B5EF4-FFF2-40B4-BE49-F238E27FC236}">
                <a16:creationId xmlns="" xmlns:a16="http://schemas.microsoft.com/office/drawing/2014/main" id="{F18798FB-2797-464C-9E16-606F1A3BCB34}"/>
              </a:ext>
            </a:extLst>
          </p:cNvPr>
          <p:cNvSpPr/>
          <p:nvPr/>
        </p:nvSpPr>
        <p:spPr>
          <a:xfrm>
            <a:off x="9246440" y="4381814"/>
            <a:ext cx="2394203" cy="67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Falta </a:t>
            </a:r>
            <a:r>
              <a:rPr lang="es-CO" sz="900" dirty="0">
                <a:latin typeface="Arial" panose="020B0604020202020204" pitchFamily="34" charset="0"/>
                <a:cs typeface="Arial" panose="020B0604020202020204" pitchFamily="34" charset="0"/>
              </a:rPr>
              <a:t>de armonización en la ejecución del Plan de Gestión del Riesgo con el Plan de Gestión Integral de Residuos Sólidos - PGIRS</a:t>
            </a:r>
          </a:p>
        </p:txBody>
      </p:sp>
      <p:sp>
        <p:nvSpPr>
          <p:cNvPr id="53" name="Rectángulo 52">
            <a:extLst>
              <a:ext uri="{FF2B5EF4-FFF2-40B4-BE49-F238E27FC236}">
                <a16:creationId xmlns="" xmlns:a16="http://schemas.microsoft.com/office/drawing/2014/main" id="{874420A9-1D32-B84C-B719-B5166BAB284B}"/>
              </a:ext>
            </a:extLst>
          </p:cNvPr>
          <p:cNvSpPr/>
          <p:nvPr/>
        </p:nvSpPr>
        <p:spPr>
          <a:xfrm>
            <a:off x="9264728" y="5390986"/>
            <a:ext cx="2357626" cy="7311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Descoordinación </a:t>
            </a:r>
            <a:r>
              <a:rPr lang="es-CO" sz="900" dirty="0">
                <a:latin typeface="Arial" panose="020B0604020202020204" pitchFamily="34" charset="0"/>
                <a:cs typeface="Arial" panose="020B0604020202020204" pitchFamily="34" charset="0"/>
              </a:rPr>
              <a:t>en la formulación, actualización, ejecución y seguimiento del Plan de Gestión Integral de Residuos Sólidos y Gestión del Riesgo</a:t>
            </a:r>
          </a:p>
        </p:txBody>
      </p:sp>
      <p:sp>
        <p:nvSpPr>
          <p:cNvPr id="54" name="Rectángulo 53">
            <a:extLst>
              <a:ext uri="{FF2B5EF4-FFF2-40B4-BE49-F238E27FC236}">
                <a16:creationId xmlns="" xmlns:a16="http://schemas.microsoft.com/office/drawing/2014/main" id="{26515A12-8241-D342-A7DD-233AAFB75C3E}"/>
              </a:ext>
            </a:extLst>
          </p:cNvPr>
          <p:cNvSpPr/>
          <p:nvPr/>
        </p:nvSpPr>
        <p:spPr>
          <a:xfrm>
            <a:off x="1018283" y="2493659"/>
            <a:ext cx="2474726" cy="761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Afectación </a:t>
            </a:r>
            <a:r>
              <a:rPr lang="es-CO" sz="900" dirty="0">
                <a:latin typeface="Arial" panose="020B0604020202020204" pitchFamily="34" charset="0"/>
                <a:cs typeface="Arial" panose="020B0604020202020204" pitchFamily="34" charset="0"/>
              </a:rPr>
              <a:t>en los tiempos de respuesta integral por parte de las entidades competentes al momento de generarse una emergencia</a:t>
            </a:r>
          </a:p>
        </p:txBody>
      </p:sp>
      <p:sp>
        <p:nvSpPr>
          <p:cNvPr id="55" name="Rectángulo 54">
            <a:extLst>
              <a:ext uri="{FF2B5EF4-FFF2-40B4-BE49-F238E27FC236}">
                <a16:creationId xmlns="" xmlns:a16="http://schemas.microsoft.com/office/drawing/2014/main" id="{B9DE7740-ACF7-EA47-A4C0-9CA2F792FD6E}"/>
              </a:ext>
            </a:extLst>
          </p:cNvPr>
          <p:cNvSpPr/>
          <p:nvPr/>
        </p:nvSpPr>
        <p:spPr>
          <a:xfrm>
            <a:off x="284561" y="1145540"/>
            <a:ext cx="1945479" cy="553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Fallas </a:t>
            </a:r>
            <a:r>
              <a:rPr lang="es-CO" sz="900" dirty="0">
                <a:latin typeface="Arial" panose="020B0604020202020204" pitchFamily="34" charset="0"/>
                <a:cs typeface="Arial" panose="020B0604020202020204" pitchFamily="34" charset="0"/>
              </a:rPr>
              <a:t>en la articulación de acciones de respuesta</a:t>
            </a:r>
          </a:p>
        </p:txBody>
      </p:sp>
      <p:sp>
        <p:nvSpPr>
          <p:cNvPr id="56" name="Rectángulo 55">
            <a:extLst>
              <a:ext uri="{FF2B5EF4-FFF2-40B4-BE49-F238E27FC236}">
                <a16:creationId xmlns="" xmlns:a16="http://schemas.microsoft.com/office/drawing/2014/main" id="{9F967705-514E-6A47-87B3-8871A55799C8}"/>
              </a:ext>
            </a:extLst>
          </p:cNvPr>
          <p:cNvSpPr/>
          <p:nvPr/>
        </p:nvSpPr>
        <p:spPr>
          <a:xfrm>
            <a:off x="2322576" y="1135762"/>
            <a:ext cx="1924717" cy="6016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Fallas </a:t>
            </a:r>
            <a:r>
              <a:rPr lang="es-CO" sz="900" dirty="0">
                <a:latin typeface="Arial" panose="020B0604020202020204" pitchFamily="34" charset="0"/>
                <a:cs typeface="Arial" panose="020B0604020202020204" pitchFamily="34" charset="0"/>
              </a:rPr>
              <a:t>en la implementación de procedimientos ante situaciones de amenaza</a:t>
            </a:r>
          </a:p>
        </p:txBody>
      </p:sp>
      <p:sp>
        <p:nvSpPr>
          <p:cNvPr id="57" name="Rectángulo 56">
            <a:extLst>
              <a:ext uri="{FF2B5EF4-FFF2-40B4-BE49-F238E27FC236}">
                <a16:creationId xmlns="" xmlns:a16="http://schemas.microsoft.com/office/drawing/2014/main" id="{C1DD6246-E90B-6E4E-9231-4B2DD2C6655A}"/>
              </a:ext>
            </a:extLst>
          </p:cNvPr>
          <p:cNvSpPr/>
          <p:nvPr/>
        </p:nvSpPr>
        <p:spPr>
          <a:xfrm>
            <a:off x="4863770" y="2515990"/>
            <a:ext cx="2836316" cy="6562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Desconocimiento </a:t>
            </a:r>
            <a:r>
              <a:rPr lang="es-CO" sz="900" dirty="0">
                <a:latin typeface="Arial" panose="020B0604020202020204" pitchFamily="34" charset="0"/>
                <a:cs typeface="Arial" panose="020B0604020202020204" pitchFamily="34" charset="0"/>
              </a:rPr>
              <a:t>de posibles eventualidades ante la puesta en marcha de acciones de contingencia</a:t>
            </a:r>
          </a:p>
        </p:txBody>
      </p:sp>
      <p:sp>
        <p:nvSpPr>
          <p:cNvPr id="58" name="Rectángulo 57">
            <a:extLst>
              <a:ext uri="{FF2B5EF4-FFF2-40B4-BE49-F238E27FC236}">
                <a16:creationId xmlns="" xmlns:a16="http://schemas.microsoft.com/office/drawing/2014/main" id="{04263931-519A-D945-BAEF-7FFBD71A67E5}"/>
              </a:ext>
            </a:extLst>
          </p:cNvPr>
          <p:cNvSpPr/>
          <p:nvPr/>
        </p:nvSpPr>
        <p:spPr>
          <a:xfrm>
            <a:off x="4453128" y="1135762"/>
            <a:ext cx="2056305" cy="6162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Traslado </a:t>
            </a:r>
            <a:r>
              <a:rPr lang="es-CO" sz="900" dirty="0">
                <a:latin typeface="Arial" panose="020B0604020202020204" pitchFamily="34" charset="0"/>
                <a:cs typeface="Arial" panose="020B0604020202020204" pitchFamily="34" charset="0"/>
              </a:rPr>
              <a:t>de un escenario de riesgo de un lugar a otro</a:t>
            </a:r>
          </a:p>
        </p:txBody>
      </p:sp>
      <p:sp>
        <p:nvSpPr>
          <p:cNvPr id="59" name="Rectángulo 58">
            <a:extLst>
              <a:ext uri="{FF2B5EF4-FFF2-40B4-BE49-F238E27FC236}">
                <a16:creationId xmlns="" xmlns:a16="http://schemas.microsoft.com/office/drawing/2014/main" id="{62ADC237-90D9-164B-9A2D-8D70CA174E22}"/>
              </a:ext>
            </a:extLst>
          </p:cNvPr>
          <p:cNvSpPr/>
          <p:nvPr/>
        </p:nvSpPr>
        <p:spPr>
          <a:xfrm>
            <a:off x="6628706" y="1099583"/>
            <a:ext cx="1685976" cy="7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Disminución </a:t>
            </a:r>
            <a:r>
              <a:rPr lang="es-CO" sz="900" dirty="0">
                <a:latin typeface="Arial" panose="020B0604020202020204" pitchFamily="34" charset="0"/>
                <a:cs typeface="Arial" panose="020B0604020202020204" pitchFamily="34" charset="0"/>
              </a:rPr>
              <a:t>de la capacidad de respuesta coordinada ante eventos de amenaza</a:t>
            </a:r>
          </a:p>
        </p:txBody>
      </p:sp>
      <p:sp>
        <p:nvSpPr>
          <p:cNvPr id="60" name="Rectángulo 59">
            <a:extLst>
              <a:ext uri="{FF2B5EF4-FFF2-40B4-BE49-F238E27FC236}">
                <a16:creationId xmlns="" xmlns:a16="http://schemas.microsoft.com/office/drawing/2014/main" id="{EE5C31B6-5430-0348-B940-E319C5D2D898}"/>
              </a:ext>
            </a:extLst>
          </p:cNvPr>
          <p:cNvSpPr/>
          <p:nvPr/>
        </p:nvSpPr>
        <p:spPr>
          <a:xfrm>
            <a:off x="8984313" y="2648763"/>
            <a:ext cx="2499361" cy="5849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Desconocimiento </a:t>
            </a:r>
            <a:r>
              <a:rPr lang="es-CO" sz="900" dirty="0">
                <a:latin typeface="Arial" panose="020B0604020202020204" pitchFamily="34" charset="0"/>
                <a:cs typeface="Arial" panose="020B0604020202020204" pitchFamily="34" charset="0"/>
              </a:rPr>
              <a:t>de los escenarios de riesgo a escala Distrital y local</a:t>
            </a:r>
          </a:p>
        </p:txBody>
      </p:sp>
      <p:sp>
        <p:nvSpPr>
          <p:cNvPr id="61" name="Rectángulo 60">
            <a:extLst>
              <a:ext uri="{FF2B5EF4-FFF2-40B4-BE49-F238E27FC236}">
                <a16:creationId xmlns="" xmlns:a16="http://schemas.microsoft.com/office/drawing/2014/main" id="{A56D6895-82B5-F94D-B478-FFBAC54C756F}"/>
              </a:ext>
            </a:extLst>
          </p:cNvPr>
          <p:cNvSpPr/>
          <p:nvPr/>
        </p:nvSpPr>
        <p:spPr>
          <a:xfrm>
            <a:off x="8955906" y="1283268"/>
            <a:ext cx="2556174" cy="7377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Incremento </a:t>
            </a:r>
            <a:r>
              <a:rPr lang="es-CO" sz="900" dirty="0">
                <a:latin typeface="Arial" panose="020B0604020202020204" pitchFamily="34" charset="0"/>
                <a:cs typeface="Arial" panose="020B0604020202020204" pitchFamily="34" charset="0"/>
              </a:rPr>
              <a:t>en la vulnerabilidad social por el tiempo de respuesta ante nuevas amenazas que afecten la prestación del servicio de aseo</a:t>
            </a:r>
          </a:p>
        </p:txBody>
      </p:sp>
      <p:cxnSp>
        <p:nvCxnSpPr>
          <p:cNvPr id="63" name="Conector angular 62"/>
          <p:cNvCxnSpPr>
            <a:stCxn id="46" idx="0"/>
            <a:endCxn id="54" idx="2"/>
          </p:cNvCxnSpPr>
          <p:nvPr/>
        </p:nvCxnSpPr>
        <p:spPr>
          <a:xfrm rot="16200000" flipV="1">
            <a:off x="4049110" y="1461801"/>
            <a:ext cx="438761" cy="40256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p:cNvCxnSpPr>
            <a:stCxn id="46" idx="0"/>
            <a:endCxn id="60" idx="2"/>
          </p:cNvCxnSpPr>
          <p:nvPr/>
        </p:nvCxnSpPr>
        <p:spPr>
          <a:xfrm rot="5400000" flipH="1" flipV="1">
            <a:off x="8027490" y="1487522"/>
            <a:ext cx="460347" cy="39526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p:cNvCxnSpPr>
            <a:stCxn id="46" idx="0"/>
            <a:endCxn id="57" idx="2"/>
          </p:cNvCxnSpPr>
          <p:nvPr/>
        </p:nvCxnSpPr>
        <p:spPr>
          <a:xfrm flipV="1">
            <a:off x="6281333" y="3172285"/>
            <a:ext cx="595" cy="521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ector angular 73"/>
          <p:cNvCxnSpPr>
            <a:stCxn id="54" idx="0"/>
            <a:endCxn id="55" idx="2"/>
          </p:cNvCxnSpPr>
          <p:nvPr/>
        </p:nvCxnSpPr>
        <p:spPr>
          <a:xfrm rot="16200000" flipV="1">
            <a:off x="1359397" y="1597409"/>
            <a:ext cx="794155" cy="9983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ector angular 75"/>
          <p:cNvCxnSpPr>
            <a:stCxn id="54" idx="0"/>
            <a:endCxn id="56" idx="2"/>
          </p:cNvCxnSpPr>
          <p:nvPr/>
        </p:nvCxnSpPr>
        <p:spPr>
          <a:xfrm rot="5400000" flipH="1" flipV="1">
            <a:off x="2392172" y="1600897"/>
            <a:ext cx="756236" cy="10292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ector angular 77"/>
          <p:cNvCxnSpPr>
            <a:stCxn id="57" idx="0"/>
            <a:endCxn id="58" idx="2"/>
          </p:cNvCxnSpPr>
          <p:nvPr/>
        </p:nvCxnSpPr>
        <p:spPr>
          <a:xfrm rot="16200000" flipV="1">
            <a:off x="5499624" y="1733685"/>
            <a:ext cx="763962" cy="8006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angular 79"/>
          <p:cNvCxnSpPr>
            <a:stCxn id="57" idx="0"/>
            <a:endCxn id="59" idx="2"/>
          </p:cNvCxnSpPr>
          <p:nvPr/>
        </p:nvCxnSpPr>
        <p:spPr>
          <a:xfrm rot="5400000" flipH="1" flipV="1">
            <a:off x="6522249" y="1566545"/>
            <a:ext cx="709125" cy="11897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a:stCxn id="60" idx="0"/>
            <a:endCxn id="61" idx="2"/>
          </p:cNvCxnSpPr>
          <p:nvPr/>
        </p:nvCxnSpPr>
        <p:spPr>
          <a:xfrm flipH="1" flipV="1">
            <a:off x="10233993" y="2021022"/>
            <a:ext cx="1" cy="627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ector angular 83"/>
          <p:cNvCxnSpPr>
            <a:stCxn id="48" idx="0"/>
            <a:endCxn id="47" idx="2"/>
          </p:cNvCxnSpPr>
          <p:nvPr/>
        </p:nvCxnSpPr>
        <p:spPr>
          <a:xfrm rot="5400000" flipH="1" flipV="1">
            <a:off x="1934428" y="4673163"/>
            <a:ext cx="315348" cy="133017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angular 85"/>
          <p:cNvCxnSpPr>
            <a:stCxn id="49" idx="0"/>
            <a:endCxn id="47" idx="2"/>
          </p:cNvCxnSpPr>
          <p:nvPr/>
        </p:nvCxnSpPr>
        <p:spPr>
          <a:xfrm rot="16200000" flipV="1">
            <a:off x="3217684" y="4720085"/>
            <a:ext cx="315348" cy="123633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angular 87"/>
          <p:cNvCxnSpPr>
            <a:stCxn id="47" idx="0"/>
            <a:endCxn id="46" idx="2"/>
          </p:cNvCxnSpPr>
          <p:nvPr/>
        </p:nvCxnSpPr>
        <p:spPr>
          <a:xfrm rot="5400000" flipH="1" flipV="1">
            <a:off x="4317733" y="2549536"/>
            <a:ext cx="403059" cy="352414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angular 89"/>
          <p:cNvCxnSpPr>
            <a:stCxn id="50" idx="0"/>
            <a:endCxn id="46" idx="2"/>
          </p:cNvCxnSpPr>
          <p:nvPr/>
        </p:nvCxnSpPr>
        <p:spPr>
          <a:xfrm rot="16200000" flipV="1">
            <a:off x="6692704" y="3698706"/>
            <a:ext cx="317328" cy="114006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ector angular 91"/>
          <p:cNvCxnSpPr>
            <a:stCxn id="52" idx="0"/>
            <a:endCxn id="46" idx="2"/>
          </p:cNvCxnSpPr>
          <p:nvPr/>
        </p:nvCxnSpPr>
        <p:spPr>
          <a:xfrm rot="16200000" flipV="1">
            <a:off x="8226570" y="2164841"/>
            <a:ext cx="271737" cy="416220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ector recto de flecha 93"/>
          <p:cNvCxnSpPr>
            <a:stCxn id="51" idx="0"/>
            <a:endCxn id="50" idx="2"/>
          </p:cNvCxnSpPr>
          <p:nvPr/>
        </p:nvCxnSpPr>
        <p:spPr>
          <a:xfrm flipV="1">
            <a:off x="7421402" y="5091272"/>
            <a:ext cx="0" cy="3958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p:cNvCxnSpPr>
            <a:stCxn id="53" idx="0"/>
            <a:endCxn id="52" idx="2"/>
          </p:cNvCxnSpPr>
          <p:nvPr/>
        </p:nvCxnSpPr>
        <p:spPr>
          <a:xfrm flipV="1">
            <a:off x="10443541" y="5055206"/>
            <a:ext cx="1" cy="33578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 xmlns:a16="http://schemas.microsoft.com/office/drawing/2014/main" id="{51F1C8F7-1A5E-429C-8F9D-353D23CFBE34}"/>
              </a:ext>
            </a:extLst>
          </p:cNvPr>
          <p:cNvSpPr txBox="1"/>
          <p:nvPr/>
        </p:nvSpPr>
        <p:spPr>
          <a:xfrm rot="16200000">
            <a:off x="119227" y="4986735"/>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CAUSAS</a:t>
            </a:r>
          </a:p>
        </p:txBody>
      </p:sp>
      <p:sp>
        <p:nvSpPr>
          <p:cNvPr id="35" name="CuadroTexto 34">
            <a:extLst>
              <a:ext uri="{FF2B5EF4-FFF2-40B4-BE49-F238E27FC236}">
                <a16:creationId xmlns="" xmlns:a16="http://schemas.microsoft.com/office/drawing/2014/main" id="{FEB67981-C8ED-4DC8-9031-6A5D98B57942}"/>
              </a:ext>
            </a:extLst>
          </p:cNvPr>
          <p:cNvSpPr txBox="1"/>
          <p:nvPr/>
        </p:nvSpPr>
        <p:spPr>
          <a:xfrm rot="16200000">
            <a:off x="91254" y="2035143"/>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EFECTOS</a:t>
            </a:r>
          </a:p>
        </p:txBody>
      </p:sp>
    </p:spTree>
    <p:extLst>
      <p:ext uri="{BB962C8B-B14F-4D97-AF65-F5344CB8AC3E}">
        <p14:creationId xmlns:p14="http://schemas.microsoft.com/office/powerpoint/2010/main" val="254934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53896"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OBJETIVOS </a:t>
            </a:r>
            <a:r>
              <a:rPr lang="es-CO" sz="1200" dirty="0">
                <a:latin typeface="Arial" panose="020B0604020202020204" pitchFamily="34" charset="0"/>
                <a:cs typeface="Arial" panose="020B0604020202020204" pitchFamily="34" charset="0"/>
              </a:rPr>
              <a:t>GESTION DEL RIESGO</a:t>
            </a:r>
            <a:r>
              <a:rPr lang="es-ES" sz="1200" dirty="0" smtClean="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 xmlns:a16="http://schemas.microsoft.com/office/drawing/2014/main" id="{275175E2-A3C3-4AC7-867F-4BEA81FF74F6}"/>
              </a:ext>
            </a:extLst>
          </p:cNvPr>
          <p:cNvSpPr/>
          <p:nvPr/>
        </p:nvSpPr>
        <p:spPr>
          <a:xfrm>
            <a:off x="1215811" y="3155495"/>
            <a:ext cx="10062310" cy="556301"/>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a:latin typeface="Arial" panose="020B0604020202020204" pitchFamily="34" charset="0"/>
                <a:ea typeface="+mn-lt"/>
                <a:cs typeface="Arial" panose="020B0604020202020204" pitchFamily="34" charset="0"/>
              </a:rPr>
              <a:t>Fortalecer las Estrategias Institucionales de Respuesta (EIR), las entidades competentes y la ciudadanía en la GIRS en el marco del Plan de Gestión del Riesgo y Cambio Climático en el Distrito y el Decreto 2157 de 2017</a:t>
            </a:r>
            <a:endParaRPr lang="es-ES" sz="9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 xmlns:a16="http://schemas.microsoft.com/office/drawing/2014/main" id="{7DE84B7E-F457-4BE4-A0E4-EA1A449084F7}"/>
              </a:ext>
            </a:extLst>
          </p:cNvPr>
          <p:cNvSpPr/>
          <p:nvPr/>
        </p:nvSpPr>
        <p:spPr>
          <a:xfrm>
            <a:off x="1557334" y="4084481"/>
            <a:ext cx="2528887"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CO" sz="900" b="1" dirty="0">
              <a:latin typeface="Arial" panose="020B0604020202020204" pitchFamily="34" charset="0"/>
              <a:cs typeface="Arial" panose="020B0604020202020204" pitchFamily="34" charset="0"/>
            </a:endParaRPr>
          </a:p>
          <a:p>
            <a:pPr algn="ctr"/>
            <a:r>
              <a:rPr lang="es-CO" sz="900" dirty="0">
                <a:latin typeface="Arial" panose="020B0604020202020204" pitchFamily="34" charset="0"/>
                <a:ea typeface="+mn-lt"/>
                <a:cs typeface="Arial" panose="020B0604020202020204" pitchFamily="34" charset="0"/>
              </a:rPr>
              <a:t>Generar una estrategia de gobernanza y gobernabilidad de normas que involucran a diferentes entidades sobre la gestión integral del riesgo asociada a la gestión integral de residuos sólidos del Distrito.</a:t>
            </a:r>
            <a:endParaRPr lang="es-CO" sz="9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 xmlns:a16="http://schemas.microsoft.com/office/drawing/2014/main" id="{1D3A411F-D08C-4E60-AE10-14C0240EA234}"/>
              </a:ext>
            </a:extLst>
          </p:cNvPr>
          <p:cNvSpPr/>
          <p:nvPr/>
        </p:nvSpPr>
        <p:spPr>
          <a:xfrm>
            <a:off x="852487" y="5772838"/>
            <a:ext cx="2014537" cy="853635"/>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Adopción </a:t>
            </a:r>
            <a:r>
              <a:rPr lang="es-CO" sz="900" dirty="0">
                <a:latin typeface="Arial" panose="020B0604020202020204" pitchFamily="34" charset="0"/>
                <a:ea typeface="+mn-lt"/>
                <a:cs typeface="Arial" panose="020B0604020202020204" pitchFamily="34" charset="0"/>
              </a:rPr>
              <a:t>del PGIRS  mediante Decreto actualizado, se enfoca en varios posibles escenarios de riesgo asociado a la gestión integral de los residuos sólidos. </a:t>
            </a:r>
            <a:endParaRPr lang="es-CO" sz="9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 xmlns:a16="http://schemas.microsoft.com/office/drawing/2014/main" id="{3CB44482-72E7-4969-89C9-F81E4DF9865D}"/>
              </a:ext>
            </a:extLst>
          </p:cNvPr>
          <p:cNvSpPr/>
          <p:nvPr/>
        </p:nvSpPr>
        <p:spPr>
          <a:xfrm>
            <a:off x="2977678" y="5629618"/>
            <a:ext cx="2217087" cy="111318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Actualizar </a:t>
            </a:r>
            <a:r>
              <a:rPr lang="es-CO" sz="900" dirty="0">
                <a:latin typeface="Arial" panose="020B0604020202020204" pitchFamily="34" charset="0"/>
                <a:ea typeface="+mn-lt"/>
                <a:cs typeface="Arial" panose="020B0604020202020204" pitchFamily="34" charset="0"/>
              </a:rPr>
              <a:t>y divulgar guías unificadas e integrales de respuesta y operatividad del plan de emergencia y contingencia de las instituciones con respecto al plan de gestión del riesgo del Distrito, referente al riesgo asociado a la gestión integral de los residuos sólidos.  </a:t>
            </a:r>
            <a:endParaRPr lang="es-CO" sz="9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715FD642-D186-4E72-B12A-8D2A02D49F25}"/>
              </a:ext>
            </a:extLst>
          </p:cNvPr>
          <p:cNvSpPr/>
          <p:nvPr/>
        </p:nvSpPr>
        <p:spPr>
          <a:xfrm>
            <a:off x="5715315" y="4118646"/>
            <a:ext cx="3083402" cy="94750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Articular </a:t>
            </a:r>
            <a:r>
              <a:rPr lang="es-CO" sz="900" dirty="0">
                <a:latin typeface="Arial" panose="020B0604020202020204" pitchFamily="34" charset="0"/>
                <a:ea typeface="+mn-lt"/>
                <a:cs typeface="Arial" panose="020B0604020202020204" pitchFamily="34" charset="0"/>
              </a:rPr>
              <a:t>las estrategias interinstitucionales de respuesta  del Plan de gestión integral del riesgo y cambio climático PGRCC del Distrito, con el plan de gestión integral de residuos sólidos PGIRS. </a:t>
            </a:r>
            <a:endParaRPr lang="es-CO" sz="900"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 xmlns:a16="http://schemas.microsoft.com/office/drawing/2014/main" id="{D93B67C9-917F-45A0-8614-6B4F80784B87}"/>
              </a:ext>
            </a:extLst>
          </p:cNvPr>
          <p:cNvSpPr/>
          <p:nvPr/>
        </p:nvSpPr>
        <p:spPr>
          <a:xfrm>
            <a:off x="5875532" y="5629618"/>
            <a:ext cx="2763912" cy="87440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Fortalecimiento </a:t>
            </a:r>
            <a:r>
              <a:rPr lang="es-CO" sz="900" dirty="0">
                <a:latin typeface="Arial" panose="020B0604020202020204" pitchFamily="34" charset="0"/>
                <a:ea typeface="+mn-lt"/>
                <a:cs typeface="Arial" panose="020B0604020202020204" pitchFamily="34" charset="0"/>
              </a:rPr>
              <a:t>en las actividades de seguimiento y supervisión por parte de las entidades competentes de la articulación interinstitucional para la gestión armonizada de los PGRCC-PGIRS.</a:t>
            </a:r>
            <a:endParaRPr lang="es-CO" sz="9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 xmlns:a16="http://schemas.microsoft.com/office/drawing/2014/main" id="{FE53D551-45ED-45F7-990A-FF74D0035010}"/>
              </a:ext>
            </a:extLst>
          </p:cNvPr>
          <p:cNvSpPr/>
          <p:nvPr/>
        </p:nvSpPr>
        <p:spPr>
          <a:xfrm>
            <a:off x="9221118" y="4118646"/>
            <a:ext cx="2627981" cy="93586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Armonizar la </a:t>
            </a:r>
            <a:r>
              <a:rPr lang="es-CO" sz="900" dirty="0">
                <a:latin typeface="Arial" panose="020B0604020202020204" pitchFamily="34" charset="0"/>
                <a:ea typeface="+mn-lt"/>
                <a:cs typeface="Arial" panose="020B0604020202020204" pitchFamily="34" charset="0"/>
              </a:rPr>
              <a:t>gestión y la ejecución del Plan de gestión del riesgo y cambio climático PGRCC, con el plan de gestión integral de residuos sólidos PGIRS. </a:t>
            </a:r>
            <a:endParaRPr lang="es-CO" sz="900"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 xmlns:a16="http://schemas.microsoft.com/office/drawing/2014/main" id="{3399994B-E4C4-4E43-B04C-42DA4B8BFAA2}"/>
              </a:ext>
            </a:extLst>
          </p:cNvPr>
          <p:cNvSpPr/>
          <p:nvPr/>
        </p:nvSpPr>
        <p:spPr>
          <a:xfrm>
            <a:off x="9441456" y="5483474"/>
            <a:ext cx="2407643" cy="85237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Coordinación </a:t>
            </a:r>
            <a:r>
              <a:rPr lang="es-CO" sz="900" dirty="0">
                <a:latin typeface="Arial" panose="020B0604020202020204" pitchFamily="34" charset="0"/>
                <a:ea typeface="+mn-lt"/>
                <a:cs typeface="Arial" panose="020B0604020202020204" pitchFamily="34" charset="0"/>
              </a:rPr>
              <a:t>en la formulación, actualización, ejecución y seguimiento del Plan de gestión integral de residuos sólidos PGIRS y el Plan de Gestión del Riesgo y Cambio Climático PGRCC.</a:t>
            </a:r>
            <a:endParaRPr lang="es-CO" sz="900"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 xmlns:a16="http://schemas.microsoft.com/office/drawing/2014/main" id="{6E6377B9-6383-49B3-8FD4-93A5B136F96D}"/>
              </a:ext>
            </a:extLst>
          </p:cNvPr>
          <p:cNvSpPr/>
          <p:nvPr/>
        </p:nvSpPr>
        <p:spPr>
          <a:xfrm>
            <a:off x="1333164" y="2003172"/>
            <a:ext cx="2822031" cy="77963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Disminución</a:t>
            </a:r>
            <a:r>
              <a:rPr lang="es-CO" sz="900" dirty="0">
                <a:latin typeface="Arial" panose="020B0604020202020204" pitchFamily="34" charset="0"/>
                <a:ea typeface="+mn-lt"/>
                <a:cs typeface="Arial" panose="020B0604020202020204" pitchFamily="34" charset="0"/>
              </a:rPr>
              <a:t>  en los tiempos de respuesta integral por parte de las entidades competentes al momento de materializarse el escenario de riesgo. </a:t>
            </a:r>
            <a:endParaRPr lang="es-CO" sz="9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 xmlns:a16="http://schemas.microsoft.com/office/drawing/2014/main" id="{57997AF0-536C-41E6-8485-D95B5D11FCE2}"/>
              </a:ext>
            </a:extLst>
          </p:cNvPr>
          <p:cNvSpPr/>
          <p:nvPr/>
        </p:nvSpPr>
        <p:spPr>
          <a:xfrm>
            <a:off x="228884" y="697246"/>
            <a:ext cx="2053829" cy="78088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Generación </a:t>
            </a:r>
            <a:r>
              <a:rPr lang="es-CO" sz="900" dirty="0">
                <a:latin typeface="Arial" panose="020B0604020202020204" pitchFamily="34" charset="0"/>
                <a:ea typeface="+mn-lt"/>
                <a:cs typeface="Arial" panose="020B0604020202020204" pitchFamily="34" charset="0"/>
              </a:rPr>
              <a:t>de acciones de respuesta articuladas e integrales </a:t>
            </a:r>
            <a:endParaRPr lang="es-CO" sz="9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 xmlns:a16="http://schemas.microsoft.com/office/drawing/2014/main" id="{6A5E6BC5-5B70-4797-9AEE-E27D9A7A05A1}"/>
              </a:ext>
            </a:extLst>
          </p:cNvPr>
          <p:cNvSpPr/>
          <p:nvPr/>
        </p:nvSpPr>
        <p:spPr>
          <a:xfrm>
            <a:off x="2419630" y="704011"/>
            <a:ext cx="1980181" cy="83811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Mejoramiento </a:t>
            </a:r>
            <a:r>
              <a:rPr lang="es-CO" sz="900" dirty="0">
                <a:latin typeface="Arial" panose="020B0604020202020204" pitchFamily="34" charset="0"/>
                <a:ea typeface="+mn-lt"/>
                <a:cs typeface="Arial" panose="020B0604020202020204" pitchFamily="34" charset="0"/>
              </a:rPr>
              <a:t>continuo en la implementación de procedimientos ante situaciones de amenaza y vulnerabilidad</a:t>
            </a:r>
            <a:endParaRPr lang="es-CO" sz="9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 xmlns:a16="http://schemas.microsoft.com/office/drawing/2014/main" id="{31FEDB5D-7326-4BA2-9E68-DB04E5DA6B7D}"/>
              </a:ext>
            </a:extLst>
          </p:cNvPr>
          <p:cNvSpPr/>
          <p:nvPr/>
        </p:nvSpPr>
        <p:spPr>
          <a:xfrm>
            <a:off x="5034708" y="1960452"/>
            <a:ext cx="3185072" cy="78819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Conocimiento </a:t>
            </a:r>
            <a:r>
              <a:rPr lang="es-CO" sz="900" dirty="0">
                <a:latin typeface="Arial" panose="020B0604020202020204" pitchFamily="34" charset="0"/>
                <a:ea typeface="+mn-lt"/>
                <a:cs typeface="Arial" panose="020B0604020202020204" pitchFamily="34" charset="0"/>
              </a:rPr>
              <a:t>de posibles eventualidades ante la puesta en marcha de  acciones de contingencia.</a:t>
            </a:r>
            <a:endParaRPr lang="es-CO" sz="9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 xmlns:a16="http://schemas.microsoft.com/office/drawing/2014/main" id="{886DA66E-BC0F-453E-96DA-29D9D4545547}"/>
              </a:ext>
            </a:extLst>
          </p:cNvPr>
          <p:cNvSpPr/>
          <p:nvPr/>
        </p:nvSpPr>
        <p:spPr>
          <a:xfrm>
            <a:off x="4749116" y="733353"/>
            <a:ext cx="1967227" cy="768431"/>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Atención </a:t>
            </a:r>
            <a:r>
              <a:rPr lang="es-CO" sz="900" dirty="0">
                <a:latin typeface="Arial" panose="020B0604020202020204" pitchFamily="34" charset="0"/>
                <a:ea typeface="+mn-lt"/>
                <a:cs typeface="Arial" panose="020B0604020202020204" pitchFamily="34" charset="0"/>
              </a:rPr>
              <a:t>oportuna y articulada de escenarios de riesgo asociado a la gestión integral de residuos sólidos. </a:t>
            </a:r>
            <a:endParaRPr lang="es-CO" sz="900" dirty="0">
              <a:latin typeface="Arial" panose="020B0604020202020204" pitchFamily="34" charset="0"/>
              <a:cs typeface="Arial" panose="020B0604020202020204" pitchFamily="34" charset="0"/>
            </a:endParaRPr>
          </a:p>
          <a:p>
            <a:pPr algn="ctr"/>
            <a:endParaRPr lang="es-CO" sz="900" b="1"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 xmlns:a16="http://schemas.microsoft.com/office/drawing/2014/main" id="{810B4FDB-2150-4763-9E97-135AC2F39773}"/>
              </a:ext>
            </a:extLst>
          </p:cNvPr>
          <p:cNvSpPr/>
          <p:nvPr/>
        </p:nvSpPr>
        <p:spPr>
          <a:xfrm>
            <a:off x="6879159" y="755963"/>
            <a:ext cx="1919558" cy="73161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Aumento </a:t>
            </a:r>
            <a:r>
              <a:rPr lang="es-CO" sz="900" dirty="0">
                <a:latin typeface="Arial" panose="020B0604020202020204" pitchFamily="34" charset="0"/>
                <a:ea typeface="+mn-lt"/>
                <a:cs typeface="Arial" panose="020B0604020202020204" pitchFamily="34" charset="0"/>
              </a:rPr>
              <a:t>de la capacidad de</a:t>
            </a:r>
            <a:endParaRPr lang="es-CO" sz="900" dirty="0">
              <a:latin typeface="Arial" panose="020B0604020202020204" pitchFamily="34" charset="0"/>
              <a:cs typeface="Arial" panose="020B0604020202020204" pitchFamily="34" charset="0"/>
            </a:endParaRPr>
          </a:p>
          <a:p>
            <a:pPr algn="ctr"/>
            <a:r>
              <a:rPr lang="es-CO" sz="900" dirty="0">
                <a:latin typeface="Arial" panose="020B0604020202020204" pitchFamily="34" charset="0"/>
                <a:ea typeface="+mn-lt"/>
                <a:cs typeface="Arial" panose="020B0604020202020204" pitchFamily="34" charset="0"/>
              </a:rPr>
              <a:t>respuesta coordinada ante de eventos de amenaza.</a:t>
            </a:r>
            <a:endParaRPr lang="es-CO" sz="900"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 xmlns:a16="http://schemas.microsoft.com/office/drawing/2014/main" id="{C85E1B81-1D88-4258-AC97-404A9E4C0F16}"/>
              </a:ext>
            </a:extLst>
          </p:cNvPr>
          <p:cNvSpPr/>
          <p:nvPr/>
        </p:nvSpPr>
        <p:spPr>
          <a:xfrm>
            <a:off x="9047286" y="1879175"/>
            <a:ext cx="2881583" cy="82444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Prospección </a:t>
            </a:r>
            <a:r>
              <a:rPr lang="es-CO" sz="900" dirty="0">
                <a:latin typeface="Arial" panose="020B0604020202020204" pitchFamily="34" charset="0"/>
                <a:ea typeface="+mn-lt"/>
                <a:cs typeface="Arial" panose="020B0604020202020204" pitchFamily="34" charset="0"/>
              </a:rPr>
              <a:t>de los escenarios de riesgo a escala Distrital y local asociados a la gestión integral de residuos sólidos.</a:t>
            </a:r>
            <a:endParaRPr lang="es-CO" sz="900" dirty="0">
              <a:latin typeface="Arial" panose="020B0604020202020204" pitchFamily="34" charset="0"/>
              <a:cs typeface="Arial" panose="020B0604020202020204" pitchFamily="34" charset="0"/>
            </a:endParaRPr>
          </a:p>
        </p:txBody>
      </p:sp>
      <p:sp>
        <p:nvSpPr>
          <p:cNvPr id="19" name="Rectángulo 18">
            <a:extLst>
              <a:ext uri="{FF2B5EF4-FFF2-40B4-BE49-F238E27FC236}">
                <a16:creationId xmlns="" xmlns:a16="http://schemas.microsoft.com/office/drawing/2014/main" id="{F04393CE-C41C-4D17-A26A-5A8CFF537A00}"/>
              </a:ext>
            </a:extLst>
          </p:cNvPr>
          <p:cNvSpPr/>
          <p:nvPr/>
        </p:nvSpPr>
        <p:spPr>
          <a:xfrm>
            <a:off x="9103246" y="651333"/>
            <a:ext cx="2769662" cy="88922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en la vulnerabilidad, asociada al tiempo de respuesta, ante nuevas amenazas asociadas a la gestión integral de residuos sólidos de Bogotá.</a:t>
            </a:r>
            <a:endParaRPr lang="es-CO" sz="900" dirty="0">
              <a:latin typeface="Arial" panose="020B0604020202020204" pitchFamily="34" charset="0"/>
              <a:cs typeface="Arial" panose="020B0604020202020204" pitchFamily="34" charset="0"/>
            </a:endParaRPr>
          </a:p>
        </p:txBody>
      </p:sp>
      <p:cxnSp>
        <p:nvCxnSpPr>
          <p:cNvPr id="20" name="Conector angular 19"/>
          <p:cNvCxnSpPr>
            <a:stCxn id="5" idx="0"/>
            <a:endCxn id="3" idx="2"/>
          </p:cNvCxnSpPr>
          <p:nvPr/>
        </p:nvCxnSpPr>
        <p:spPr>
          <a:xfrm rot="5400000" flipH="1" flipV="1">
            <a:off x="4348030" y="2185545"/>
            <a:ext cx="372685" cy="342518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8" idx="0"/>
            <a:endCxn id="3" idx="2"/>
          </p:cNvCxnSpPr>
          <p:nvPr/>
        </p:nvCxnSpPr>
        <p:spPr>
          <a:xfrm rot="16200000" flipV="1">
            <a:off x="6548566" y="3410196"/>
            <a:ext cx="406850" cy="1010050"/>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10" idx="0"/>
            <a:endCxn id="3" idx="2"/>
          </p:cNvCxnSpPr>
          <p:nvPr/>
        </p:nvCxnSpPr>
        <p:spPr>
          <a:xfrm rot="16200000" flipV="1">
            <a:off x="8187613" y="1771149"/>
            <a:ext cx="406850" cy="428814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p:cNvCxnSpPr>
            <a:stCxn id="6" idx="0"/>
            <a:endCxn id="5" idx="2"/>
          </p:cNvCxnSpPr>
          <p:nvPr/>
        </p:nvCxnSpPr>
        <p:spPr>
          <a:xfrm rot="5400000" flipH="1" flipV="1">
            <a:off x="2068089" y="5019149"/>
            <a:ext cx="545357" cy="96202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7" idx="0"/>
            <a:endCxn id="5" idx="2"/>
          </p:cNvCxnSpPr>
          <p:nvPr/>
        </p:nvCxnSpPr>
        <p:spPr>
          <a:xfrm rot="16200000" flipV="1">
            <a:off x="3252932" y="4796328"/>
            <a:ext cx="402137" cy="126444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9" idx="0"/>
            <a:endCxn id="8" idx="2"/>
          </p:cNvCxnSpPr>
          <p:nvPr/>
        </p:nvCxnSpPr>
        <p:spPr>
          <a:xfrm flipH="1" flipV="1">
            <a:off x="7257016" y="5066152"/>
            <a:ext cx="472" cy="5634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11" idx="0"/>
          </p:cNvCxnSpPr>
          <p:nvPr/>
        </p:nvCxnSpPr>
        <p:spPr>
          <a:xfrm flipH="1" flipV="1">
            <a:off x="10645277" y="5100316"/>
            <a:ext cx="1" cy="38315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3" idx="0"/>
            <a:endCxn id="12" idx="2"/>
          </p:cNvCxnSpPr>
          <p:nvPr/>
        </p:nvCxnSpPr>
        <p:spPr>
          <a:xfrm rot="16200000" flipV="1">
            <a:off x="4309231" y="1217760"/>
            <a:ext cx="372685" cy="35027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3" idx="0"/>
            <a:endCxn id="15" idx="2"/>
          </p:cNvCxnSpPr>
          <p:nvPr/>
        </p:nvCxnSpPr>
        <p:spPr>
          <a:xfrm rot="5400000" flipH="1" flipV="1">
            <a:off x="6233680" y="2761931"/>
            <a:ext cx="406850" cy="3802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angular 42"/>
          <p:cNvCxnSpPr>
            <a:stCxn id="3" idx="0"/>
            <a:endCxn id="18" idx="2"/>
          </p:cNvCxnSpPr>
          <p:nvPr/>
        </p:nvCxnSpPr>
        <p:spPr>
          <a:xfrm rot="5400000" flipH="1" flipV="1">
            <a:off x="8141585" y="809002"/>
            <a:ext cx="451874" cy="42411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a:stCxn id="12" idx="0"/>
            <a:endCxn id="13" idx="2"/>
          </p:cNvCxnSpPr>
          <p:nvPr/>
        </p:nvCxnSpPr>
        <p:spPr>
          <a:xfrm rot="16200000" flipV="1">
            <a:off x="1737469" y="996460"/>
            <a:ext cx="525042" cy="14883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p:cNvCxnSpPr>
            <a:stCxn id="12" idx="0"/>
            <a:endCxn id="14" idx="2"/>
          </p:cNvCxnSpPr>
          <p:nvPr/>
        </p:nvCxnSpPr>
        <p:spPr>
          <a:xfrm rot="5400000" flipH="1" flipV="1">
            <a:off x="2846427" y="1439879"/>
            <a:ext cx="461047" cy="6655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a:stCxn id="15" idx="0"/>
            <a:endCxn id="16" idx="2"/>
          </p:cNvCxnSpPr>
          <p:nvPr/>
        </p:nvCxnSpPr>
        <p:spPr>
          <a:xfrm rot="16200000" flipV="1">
            <a:off x="5950653" y="1283861"/>
            <a:ext cx="458668" cy="8945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angular 50"/>
          <p:cNvCxnSpPr>
            <a:stCxn id="15" idx="0"/>
            <a:endCxn id="17" idx="2"/>
          </p:cNvCxnSpPr>
          <p:nvPr/>
        </p:nvCxnSpPr>
        <p:spPr>
          <a:xfrm rot="5400000" flipH="1" flipV="1">
            <a:off x="6996653" y="1118167"/>
            <a:ext cx="472876" cy="12116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a:stCxn id="18" idx="0"/>
            <a:endCxn id="19" idx="2"/>
          </p:cNvCxnSpPr>
          <p:nvPr/>
        </p:nvCxnSpPr>
        <p:spPr>
          <a:xfrm flipH="1" flipV="1">
            <a:off x="10488077" y="1540561"/>
            <a:ext cx="1" cy="338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CuadroTexto 53">
            <a:extLst>
              <a:ext uri="{FF2B5EF4-FFF2-40B4-BE49-F238E27FC236}">
                <a16:creationId xmlns="" xmlns:a16="http://schemas.microsoft.com/office/drawing/2014/main" id="{51F1C8F7-1A5E-429C-8F9D-353D23CFBE34}"/>
              </a:ext>
            </a:extLst>
          </p:cNvPr>
          <p:cNvSpPr txBox="1"/>
          <p:nvPr/>
        </p:nvSpPr>
        <p:spPr>
          <a:xfrm rot="16200000">
            <a:off x="232039" y="4661500"/>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MEDIOS</a:t>
            </a:r>
          </a:p>
        </p:txBody>
      </p:sp>
      <p:sp>
        <p:nvSpPr>
          <p:cNvPr id="55" name="CuadroTexto 54">
            <a:extLst>
              <a:ext uri="{FF2B5EF4-FFF2-40B4-BE49-F238E27FC236}">
                <a16:creationId xmlns="" xmlns:a16="http://schemas.microsoft.com/office/drawing/2014/main" id="{FEB67981-C8ED-4DC8-9031-6A5D98B57942}"/>
              </a:ext>
            </a:extLst>
          </p:cNvPr>
          <p:cNvSpPr txBox="1"/>
          <p:nvPr/>
        </p:nvSpPr>
        <p:spPr>
          <a:xfrm rot="16200000">
            <a:off x="206703" y="1952860"/>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FINES</a:t>
            </a:r>
          </a:p>
        </p:txBody>
      </p:sp>
    </p:spTree>
    <p:extLst>
      <p:ext uri="{BB962C8B-B14F-4D97-AF65-F5344CB8AC3E}">
        <p14:creationId xmlns:p14="http://schemas.microsoft.com/office/powerpoint/2010/main" val="1497463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A70A6F-257C-4717-9C9F-6AFEEF929C93}"/>
              </a:ext>
            </a:extLst>
          </p:cNvPr>
          <p:cNvSpPr>
            <a:spLocks noGrp="1"/>
          </p:cNvSpPr>
          <p:nvPr>
            <p:ph type="ctrTitle"/>
          </p:nvPr>
        </p:nvSpPr>
        <p:spPr>
          <a:xfrm>
            <a:off x="2867603" y="3504311"/>
            <a:ext cx="7117645" cy="589910"/>
          </a:xfrm>
          <a:ln/>
        </p:spPr>
        <p:style>
          <a:lnRef idx="2">
            <a:schemeClr val="dk1"/>
          </a:lnRef>
          <a:fillRef idx="1">
            <a:schemeClr val="lt1"/>
          </a:fillRef>
          <a:effectRef idx="0">
            <a:schemeClr val="dk1"/>
          </a:effectRef>
          <a:fontRef idx="minor">
            <a:schemeClr val="dk1"/>
          </a:fontRef>
        </p:style>
        <p:txBody>
          <a:bodyPr anchor="ctr">
            <a:noAutofit/>
          </a:bodyPr>
          <a:lstStyle/>
          <a:p>
            <a:pPr>
              <a:lnSpc>
                <a:spcPct val="120000"/>
              </a:lnSpc>
            </a:pPr>
            <a:r>
              <a:rPr lang="es-CO" sz="1000" dirty="0" smtClean="0">
                <a:latin typeface="Arial" panose="020B0604020202020204" pitchFamily="34" charset="0"/>
                <a:cs typeface="Arial" panose="020B0604020202020204" pitchFamily="34" charset="0"/>
              </a:rPr>
              <a:t>Los conocimientos, los valores, las emociones, las actitudes y las prácticas </a:t>
            </a:r>
            <a:br>
              <a:rPr lang="es-CO" sz="1000" dirty="0" smtClean="0">
                <a:latin typeface="Arial" panose="020B0604020202020204" pitchFamily="34" charset="0"/>
                <a:cs typeface="Arial" panose="020B0604020202020204" pitchFamily="34" charset="0"/>
              </a:rPr>
            </a:br>
            <a:r>
              <a:rPr lang="es-CO" sz="1000" dirty="0" smtClean="0">
                <a:latin typeface="Arial" panose="020B0604020202020204" pitchFamily="34" charset="0"/>
                <a:cs typeface="Arial" panose="020B0604020202020204" pitchFamily="34" charset="0"/>
              </a:rPr>
              <a:t>en la gestión de residuos son inadecuadas</a:t>
            </a:r>
            <a:endParaRPr lang="es-CO" sz="1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0484E50D-ECB2-417D-BEFE-4D9BB157BC22}"/>
              </a:ext>
            </a:extLst>
          </p:cNvPr>
          <p:cNvSpPr txBox="1"/>
          <p:nvPr/>
        </p:nvSpPr>
        <p:spPr>
          <a:xfrm>
            <a:off x="4730977" y="2768295"/>
            <a:ext cx="3390897"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FALTA DE CONOCIMIENTOS SOBRE GESTIÓN DE RESIDUOS</a:t>
            </a:r>
          </a:p>
        </p:txBody>
      </p:sp>
      <p:sp>
        <p:nvSpPr>
          <p:cNvPr id="10" name="CuadroTexto 9">
            <a:extLst>
              <a:ext uri="{FF2B5EF4-FFF2-40B4-BE49-F238E27FC236}">
                <a16:creationId xmlns:a16="http://schemas.microsoft.com/office/drawing/2014/main" xmlns="" id="{3389B7C9-820B-4F35-8EC2-85B8AAD334BC}"/>
              </a:ext>
            </a:extLst>
          </p:cNvPr>
          <p:cNvSpPr txBox="1"/>
          <p:nvPr/>
        </p:nvSpPr>
        <p:spPr>
          <a:xfrm>
            <a:off x="8494640" y="2768295"/>
            <a:ext cx="3207025"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ACTITUDES Y PRÁCTICAS NEGATIVAS ACERCA DE LOS RESIDUOS</a:t>
            </a:r>
          </a:p>
        </p:txBody>
      </p:sp>
      <p:sp>
        <p:nvSpPr>
          <p:cNvPr id="12" name="CuadroTexto 11">
            <a:extLst>
              <a:ext uri="{FF2B5EF4-FFF2-40B4-BE49-F238E27FC236}">
                <a16:creationId xmlns:a16="http://schemas.microsoft.com/office/drawing/2014/main" xmlns="" id="{7C02F0F7-538E-4348-AFAD-AF2F74B6FCAA}"/>
              </a:ext>
            </a:extLst>
          </p:cNvPr>
          <p:cNvSpPr txBox="1"/>
          <p:nvPr/>
        </p:nvSpPr>
        <p:spPr>
          <a:xfrm>
            <a:off x="1261607" y="2736960"/>
            <a:ext cx="2981740"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EMOCIONES NEGATIVAS ACERCA </a:t>
            </a:r>
            <a:br>
              <a:rPr lang="es-CO" sz="1000" dirty="0">
                <a:latin typeface="Arial" panose="020B0604020202020204" pitchFamily="34" charset="0"/>
                <a:cs typeface="Arial" panose="020B0604020202020204" pitchFamily="34" charset="0"/>
              </a:rPr>
            </a:br>
            <a:r>
              <a:rPr lang="es-CO" sz="1000" dirty="0">
                <a:latin typeface="Arial" panose="020B0604020202020204" pitchFamily="34" charset="0"/>
                <a:cs typeface="Arial" panose="020B0604020202020204" pitchFamily="34" charset="0"/>
              </a:rPr>
              <a:t>DE LOS RESIDUOS</a:t>
            </a:r>
          </a:p>
        </p:txBody>
      </p:sp>
      <p:sp>
        <p:nvSpPr>
          <p:cNvPr id="16" name="CuadroTexto 15">
            <a:extLst>
              <a:ext uri="{FF2B5EF4-FFF2-40B4-BE49-F238E27FC236}">
                <a16:creationId xmlns:a16="http://schemas.microsoft.com/office/drawing/2014/main" xmlns="" id="{CB89E2A3-60B5-4D15-91EB-BA7506C343B9}"/>
              </a:ext>
            </a:extLst>
          </p:cNvPr>
          <p:cNvSpPr txBox="1"/>
          <p:nvPr/>
        </p:nvSpPr>
        <p:spPr>
          <a:xfrm>
            <a:off x="4730977" y="1483193"/>
            <a:ext cx="3390896" cy="55399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La ciudadanía no ha recibido formación sobre separación en la fuente ni sobre los tipos de materiales y su manejo respectivo</a:t>
            </a:r>
          </a:p>
        </p:txBody>
      </p:sp>
      <p:sp>
        <p:nvSpPr>
          <p:cNvPr id="18" name="CuadroTexto 17">
            <a:extLst>
              <a:ext uri="{FF2B5EF4-FFF2-40B4-BE49-F238E27FC236}">
                <a16:creationId xmlns:a16="http://schemas.microsoft.com/office/drawing/2014/main" xmlns="" id="{FD7D96FF-704F-4AC0-8E20-8D7BF57F86E4}"/>
              </a:ext>
            </a:extLst>
          </p:cNvPr>
          <p:cNvSpPr txBox="1"/>
          <p:nvPr/>
        </p:nvSpPr>
        <p:spPr>
          <a:xfrm>
            <a:off x="3120056" y="690469"/>
            <a:ext cx="5923721"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No se cuenta aún con un criterio unificado y estable sobre </a:t>
            </a:r>
            <a:br>
              <a:rPr lang="es-CO" sz="1000" dirty="0">
                <a:latin typeface="Arial" panose="020B0604020202020204" pitchFamily="34" charset="0"/>
                <a:cs typeface="Arial" panose="020B0604020202020204" pitchFamily="34" charset="0"/>
              </a:rPr>
            </a:br>
            <a:r>
              <a:rPr lang="es-CO" sz="1000" dirty="0">
                <a:latin typeface="Arial" panose="020B0604020202020204" pitchFamily="34" charset="0"/>
                <a:cs typeface="Arial" panose="020B0604020202020204" pitchFamily="34" charset="0"/>
              </a:rPr>
              <a:t>gestión de residuos y manejo de materiales</a:t>
            </a:r>
          </a:p>
        </p:txBody>
      </p:sp>
      <p:sp>
        <p:nvSpPr>
          <p:cNvPr id="20" name="CuadroTexto 19">
            <a:extLst>
              <a:ext uri="{FF2B5EF4-FFF2-40B4-BE49-F238E27FC236}">
                <a16:creationId xmlns:a16="http://schemas.microsoft.com/office/drawing/2014/main" xmlns="" id="{3CA64292-96C2-48ED-81B1-CBEC159592F6}"/>
              </a:ext>
            </a:extLst>
          </p:cNvPr>
          <p:cNvSpPr txBox="1"/>
          <p:nvPr/>
        </p:nvSpPr>
        <p:spPr>
          <a:xfrm>
            <a:off x="8494640" y="1483193"/>
            <a:ext cx="3207024" cy="55399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La ciudadanía no cuenta con recipientes o materiales adecuados para separar y gestionar los distintos tipos de residuos</a:t>
            </a:r>
          </a:p>
        </p:txBody>
      </p:sp>
      <p:sp>
        <p:nvSpPr>
          <p:cNvPr id="22" name="CuadroTexto 21">
            <a:extLst>
              <a:ext uri="{FF2B5EF4-FFF2-40B4-BE49-F238E27FC236}">
                <a16:creationId xmlns:a16="http://schemas.microsoft.com/office/drawing/2014/main" xmlns="" id="{78BA8229-97C7-4BBD-838D-DE0EDD799638}"/>
              </a:ext>
            </a:extLst>
          </p:cNvPr>
          <p:cNvSpPr txBox="1"/>
          <p:nvPr/>
        </p:nvSpPr>
        <p:spPr>
          <a:xfrm>
            <a:off x="1261607" y="1545511"/>
            <a:ext cx="2981740" cy="55399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La ciudadanía percibe los residuos como algo negativo y que genera frustración. No hay motivaciones para trabajar con los desechos</a:t>
            </a:r>
          </a:p>
        </p:txBody>
      </p:sp>
      <p:sp>
        <p:nvSpPr>
          <p:cNvPr id="26" name="CuadroTexto 25">
            <a:extLst>
              <a:ext uri="{FF2B5EF4-FFF2-40B4-BE49-F238E27FC236}">
                <a16:creationId xmlns:a16="http://schemas.microsoft.com/office/drawing/2014/main" xmlns="" id="{01A567B2-CA9E-4A19-9D60-C404797705C6}"/>
              </a:ext>
            </a:extLst>
          </p:cNvPr>
          <p:cNvSpPr txBox="1"/>
          <p:nvPr/>
        </p:nvSpPr>
        <p:spPr>
          <a:xfrm>
            <a:off x="4730977" y="4629207"/>
            <a:ext cx="3390896"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smtClean="0">
                <a:latin typeface="Arial" panose="020B0604020202020204" pitchFamily="34" charset="0"/>
                <a:cs typeface="Arial" panose="020B0604020202020204" pitchFamily="34" charset="0"/>
              </a:rPr>
              <a:t>Entre la ciudadanía hay gran confusión acerca de qué tipo de materiales se pueden reutilizar, cuáles se deben limpiar antes de entregarlos y por qué, y de qué modo debe aprovechar y disponer sus desechos</a:t>
            </a:r>
            <a:endParaRPr lang="es-CO" sz="10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xmlns="" id="{4AF1EE89-F981-4018-AEC7-8802FFF962C4}"/>
              </a:ext>
            </a:extLst>
          </p:cNvPr>
          <p:cNvSpPr txBox="1"/>
          <p:nvPr/>
        </p:nvSpPr>
        <p:spPr>
          <a:xfrm>
            <a:off x="9427463" y="4555720"/>
            <a:ext cx="2299043"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Inadecuada e insuficiente separación de residuos en la fuente</a:t>
            </a:r>
          </a:p>
        </p:txBody>
      </p:sp>
      <p:sp>
        <p:nvSpPr>
          <p:cNvPr id="30" name="CuadroTexto 29">
            <a:extLst>
              <a:ext uri="{FF2B5EF4-FFF2-40B4-BE49-F238E27FC236}">
                <a16:creationId xmlns:a16="http://schemas.microsoft.com/office/drawing/2014/main" xmlns="" id="{829711DF-F79C-4296-9600-8754C098DB13}"/>
              </a:ext>
            </a:extLst>
          </p:cNvPr>
          <p:cNvSpPr txBox="1"/>
          <p:nvPr/>
        </p:nvSpPr>
        <p:spPr>
          <a:xfrm>
            <a:off x="1085282" y="4486606"/>
            <a:ext cx="2981740" cy="86177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smtClean="0">
                <a:latin typeface="Arial" panose="020B0604020202020204" pitchFamily="34" charset="0"/>
                <a:cs typeface="Arial" panose="020B0604020202020204" pitchFamily="34" charset="0"/>
              </a:rPr>
              <a:t>Prepondera el desinterés y la sensación de apabullamiento y de que no hay nada que podamos hacer para disminuir la cantidad de basura y aumentar el nivel de aprovechamiento de desechos</a:t>
            </a:r>
            <a:endParaRPr lang="es-CO" sz="1000"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xmlns="" id="{E17C0074-64FF-4BA5-8761-68F195696D03}"/>
              </a:ext>
            </a:extLst>
          </p:cNvPr>
          <p:cNvSpPr txBox="1"/>
          <p:nvPr/>
        </p:nvSpPr>
        <p:spPr>
          <a:xfrm>
            <a:off x="3464564" y="6081208"/>
            <a:ext cx="5923721"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No se consiguen actos de reflexión permanente acerca del consumo y del manejo que le damos en Bogotá a los residuos y a los desechos</a:t>
            </a:r>
          </a:p>
        </p:txBody>
      </p:sp>
      <p:sp>
        <p:nvSpPr>
          <p:cNvPr id="36" name="CuadroTexto 35">
            <a:extLst>
              <a:ext uri="{FF2B5EF4-FFF2-40B4-BE49-F238E27FC236}">
                <a16:creationId xmlns:a16="http://schemas.microsoft.com/office/drawing/2014/main" xmlns="" id="{044D5785-FE3A-4C73-8AF0-5C8D94450611}"/>
              </a:ext>
            </a:extLst>
          </p:cNvPr>
          <p:cNvSpPr txBox="1"/>
          <p:nvPr/>
        </p:nvSpPr>
        <p:spPr>
          <a:xfrm>
            <a:off x="9427462" y="5348380"/>
            <a:ext cx="2287453" cy="55399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La cantidad de residuos aprovechables sigue siendo muy baja</a:t>
            </a:r>
          </a:p>
        </p:txBody>
      </p:sp>
      <p:sp>
        <p:nvSpPr>
          <p:cNvPr id="17" name="CuadroTexto 16"/>
          <p:cNvSpPr txBox="1"/>
          <p:nvPr/>
        </p:nvSpPr>
        <p:spPr>
          <a:xfrm>
            <a:off x="1453896"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a:t>
            </a:r>
            <a:r>
              <a:rPr lang="es-ES" sz="1200" dirty="0" smtClean="0">
                <a:latin typeface="Arial" panose="020B0604020202020204" pitchFamily="34" charset="0"/>
                <a:cs typeface="Arial" panose="020B0604020202020204" pitchFamily="34" charset="0"/>
              </a:rPr>
              <a:t>PROBLEMAS DE CULTURA CIUDADANA</a:t>
            </a:r>
            <a:endParaRPr lang="es-CO" sz="1200" dirty="0">
              <a:latin typeface="Arial" panose="020B0604020202020204" pitchFamily="34" charset="0"/>
              <a:cs typeface="Arial" panose="020B0604020202020204" pitchFamily="34" charset="0"/>
            </a:endParaRPr>
          </a:p>
        </p:txBody>
      </p:sp>
      <p:cxnSp>
        <p:nvCxnSpPr>
          <p:cNvPr id="5" name="Conector angular 4"/>
          <p:cNvCxnSpPr>
            <a:stCxn id="8" idx="0"/>
            <a:endCxn id="16" idx="2"/>
          </p:cNvCxnSpPr>
          <p:nvPr/>
        </p:nvCxnSpPr>
        <p:spPr>
          <a:xfrm rot="16200000" flipV="1">
            <a:off x="6060874" y="2402742"/>
            <a:ext cx="731104"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angular 6"/>
          <p:cNvCxnSpPr>
            <a:stCxn id="2" idx="0"/>
            <a:endCxn id="12" idx="2"/>
          </p:cNvCxnSpPr>
          <p:nvPr/>
        </p:nvCxnSpPr>
        <p:spPr>
          <a:xfrm rot="16200000" flipV="1">
            <a:off x="4405832" y="1483716"/>
            <a:ext cx="367241" cy="36739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a:stCxn id="2" idx="0"/>
            <a:endCxn id="10" idx="2"/>
          </p:cNvCxnSpPr>
          <p:nvPr/>
        </p:nvCxnSpPr>
        <p:spPr>
          <a:xfrm rot="5400000" flipH="1" flipV="1">
            <a:off x="8094336" y="1500495"/>
            <a:ext cx="335906" cy="36717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2" idx="0"/>
            <a:endCxn id="8" idx="2"/>
          </p:cNvCxnSpPr>
          <p:nvPr/>
        </p:nvCxnSpPr>
        <p:spPr>
          <a:xfrm flipV="1">
            <a:off x="6426426" y="3168405"/>
            <a:ext cx="0" cy="335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12" idx="0"/>
            <a:endCxn id="22" idx="2"/>
          </p:cNvCxnSpPr>
          <p:nvPr/>
        </p:nvCxnSpPr>
        <p:spPr>
          <a:xfrm flipV="1">
            <a:off x="2752477" y="2099509"/>
            <a:ext cx="0" cy="637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0" idx="0"/>
            <a:endCxn id="20" idx="2"/>
          </p:cNvCxnSpPr>
          <p:nvPr/>
        </p:nvCxnSpPr>
        <p:spPr>
          <a:xfrm flipH="1" flipV="1">
            <a:off x="10098152" y="2037191"/>
            <a:ext cx="1" cy="731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stCxn id="22" idx="0"/>
            <a:endCxn id="18" idx="2"/>
          </p:cNvCxnSpPr>
          <p:nvPr/>
        </p:nvCxnSpPr>
        <p:spPr>
          <a:xfrm rot="5400000" flipH="1" flipV="1">
            <a:off x="4189731" y="-346675"/>
            <a:ext cx="454932" cy="33294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20" idx="0"/>
            <a:endCxn id="18" idx="2"/>
          </p:cNvCxnSpPr>
          <p:nvPr/>
        </p:nvCxnSpPr>
        <p:spPr>
          <a:xfrm rot="16200000" flipV="1">
            <a:off x="7893728" y="-721232"/>
            <a:ext cx="392614" cy="40162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endCxn id="18" idx="2"/>
          </p:cNvCxnSpPr>
          <p:nvPr/>
        </p:nvCxnSpPr>
        <p:spPr>
          <a:xfrm flipV="1">
            <a:off x="6081916" y="1090579"/>
            <a:ext cx="1" cy="42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2" idx="2"/>
            <a:endCxn id="30" idx="0"/>
          </p:cNvCxnSpPr>
          <p:nvPr/>
        </p:nvCxnSpPr>
        <p:spPr>
          <a:xfrm rot="5400000">
            <a:off x="4305097" y="2365276"/>
            <a:ext cx="392385" cy="385027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2" idx="2"/>
            <a:endCxn id="28" idx="0"/>
          </p:cNvCxnSpPr>
          <p:nvPr/>
        </p:nvCxnSpPr>
        <p:spPr>
          <a:xfrm rot="16200000" flipH="1">
            <a:off x="8270956" y="2249690"/>
            <a:ext cx="461499" cy="415055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a:stCxn id="2" idx="2"/>
            <a:endCxn id="26" idx="0"/>
          </p:cNvCxnSpPr>
          <p:nvPr/>
        </p:nvCxnSpPr>
        <p:spPr>
          <a:xfrm flipH="1">
            <a:off x="6426425" y="4094221"/>
            <a:ext cx="1" cy="53498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stCxn id="28" idx="2"/>
            <a:endCxn id="36" idx="0"/>
          </p:cNvCxnSpPr>
          <p:nvPr/>
        </p:nvCxnSpPr>
        <p:spPr>
          <a:xfrm flipH="1">
            <a:off x="10571189" y="4955830"/>
            <a:ext cx="5796" cy="39255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a:stCxn id="30" idx="2"/>
            <a:endCxn id="34" idx="0"/>
          </p:cNvCxnSpPr>
          <p:nvPr/>
        </p:nvCxnSpPr>
        <p:spPr>
          <a:xfrm rot="16200000" flipH="1">
            <a:off x="4134874" y="3789657"/>
            <a:ext cx="732828" cy="385027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36" idx="2"/>
            <a:endCxn id="34" idx="0"/>
          </p:cNvCxnSpPr>
          <p:nvPr/>
        </p:nvCxnSpPr>
        <p:spPr>
          <a:xfrm rot="5400000">
            <a:off x="8409392" y="3919411"/>
            <a:ext cx="178830" cy="414476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26" idx="2"/>
            <a:endCxn id="34" idx="0"/>
          </p:cNvCxnSpPr>
          <p:nvPr/>
        </p:nvCxnSpPr>
        <p:spPr>
          <a:xfrm>
            <a:off x="6426425" y="5337093"/>
            <a:ext cx="0" cy="7441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 xmlns:a16="http://schemas.microsoft.com/office/drawing/2014/main" id="{51F1C8F7-1A5E-429C-8F9D-353D23CFBE34}"/>
              </a:ext>
            </a:extLst>
          </p:cNvPr>
          <p:cNvSpPr txBox="1"/>
          <p:nvPr/>
        </p:nvSpPr>
        <p:spPr>
          <a:xfrm rot="16200000">
            <a:off x="254575" y="4663063"/>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CAUSAS</a:t>
            </a:r>
          </a:p>
        </p:txBody>
      </p:sp>
      <p:sp>
        <p:nvSpPr>
          <p:cNvPr id="61" name="CuadroTexto 60">
            <a:extLst>
              <a:ext uri="{FF2B5EF4-FFF2-40B4-BE49-F238E27FC236}">
                <a16:creationId xmlns="" xmlns:a16="http://schemas.microsoft.com/office/drawing/2014/main" id="{FEB67981-C8ED-4DC8-9031-6A5D98B57942}"/>
              </a:ext>
            </a:extLst>
          </p:cNvPr>
          <p:cNvSpPr txBox="1"/>
          <p:nvPr/>
        </p:nvSpPr>
        <p:spPr>
          <a:xfrm rot="16200000">
            <a:off x="226602" y="1711471"/>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EFECTOS</a:t>
            </a:r>
          </a:p>
        </p:txBody>
      </p:sp>
    </p:spTree>
    <p:extLst>
      <p:ext uri="{BB962C8B-B14F-4D97-AF65-F5344CB8AC3E}">
        <p14:creationId xmlns:p14="http://schemas.microsoft.com/office/powerpoint/2010/main" val="3711201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A70A6F-257C-4717-9C9F-6AFEEF929C93}"/>
              </a:ext>
            </a:extLst>
          </p:cNvPr>
          <p:cNvSpPr>
            <a:spLocks noGrp="1"/>
          </p:cNvSpPr>
          <p:nvPr>
            <p:ph type="ctrTitle"/>
          </p:nvPr>
        </p:nvSpPr>
        <p:spPr>
          <a:xfrm>
            <a:off x="2703385" y="3886119"/>
            <a:ext cx="7044493" cy="337197"/>
          </a:xfrm>
          <a:ln/>
        </p:spPr>
        <p:style>
          <a:lnRef idx="2">
            <a:schemeClr val="dk1"/>
          </a:lnRef>
          <a:fillRef idx="1">
            <a:schemeClr val="lt1"/>
          </a:fillRef>
          <a:effectRef idx="0">
            <a:schemeClr val="dk1"/>
          </a:effectRef>
          <a:fontRef idx="minor">
            <a:schemeClr val="dk1"/>
          </a:fontRef>
        </p:style>
        <p:txBody>
          <a:bodyPr anchor="ctr">
            <a:noAutofit/>
          </a:bodyPr>
          <a:lstStyle/>
          <a:p>
            <a:pPr>
              <a:lnSpc>
                <a:spcPct val="120000"/>
              </a:lnSpc>
            </a:pPr>
            <a:r>
              <a:rPr lang="es-CO" sz="1000" dirty="0" smtClean="0">
                <a:latin typeface="Arial" panose="020B0604020202020204" pitchFamily="34" charset="0"/>
                <a:cs typeface="Arial" panose="020B0604020202020204" pitchFamily="34" charset="0"/>
              </a:rPr>
              <a:t>Cambiar los comportamientos relacionados con la gestión de residuos</a:t>
            </a:r>
            <a:endParaRPr lang="es-CO" sz="1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0484E50D-ECB2-417D-BEFE-4D9BB157BC22}"/>
              </a:ext>
            </a:extLst>
          </p:cNvPr>
          <p:cNvSpPr txBox="1"/>
          <p:nvPr/>
        </p:nvSpPr>
        <p:spPr>
          <a:xfrm>
            <a:off x="4743084" y="2943239"/>
            <a:ext cx="3390897"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smtClean="0">
                <a:latin typeface="Arial" panose="020B0604020202020204" pitchFamily="34" charset="0"/>
                <a:cs typeface="Arial" panose="020B0604020202020204" pitchFamily="34" charset="0"/>
              </a:rPr>
              <a:t>Aumentar el conocimiento acerca de la gestión de residuos</a:t>
            </a:r>
            <a:endParaRPr lang="es-CO" sz="10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3389B7C9-820B-4F35-8EC2-85B8AAD334BC}"/>
              </a:ext>
            </a:extLst>
          </p:cNvPr>
          <p:cNvSpPr txBox="1"/>
          <p:nvPr/>
        </p:nvSpPr>
        <p:spPr>
          <a:xfrm>
            <a:off x="8407672" y="2943239"/>
            <a:ext cx="3207025"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smtClean="0">
                <a:latin typeface="Arial" panose="020B0604020202020204" pitchFamily="34" charset="0"/>
                <a:cs typeface="Arial" panose="020B0604020202020204" pitchFamily="34" charset="0"/>
              </a:rPr>
              <a:t>Promover prácticas adecuadas en la gestión de residuos</a:t>
            </a:r>
            <a:endParaRPr lang="es-CO" sz="10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7C02F0F7-538E-4348-AFAD-AF2F74B6FCAA}"/>
              </a:ext>
            </a:extLst>
          </p:cNvPr>
          <p:cNvSpPr txBox="1"/>
          <p:nvPr/>
        </p:nvSpPr>
        <p:spPr>
          <a:xfrm>
            <a:off x="1316471" y="2895527"/>
            <a:ext cx="2981740"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smtClean="0">
                <a:latin typeface="Arial" panose="020B0604020202020204" pitchFamily="34" charset="0"/>
                <a:cs typeface="Arial" panose="020B0604020202020204" pitchFamily="34" charset="0"/>
              </a:rPr>
              <a:t>Promover emociones positivas acerca de los desechos</a:t>
            </a:r>
            <a:endParaRPr lang="es-CO" sz="10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CB89E2A3-60B5-4D15-91EB-BA7506C343B9}"/>
              </a:ext>
            </a:extLst>
          </p:cNvPr>
          <p:cNvSpPr txBox="1"/>
          <p:nvPr/>
        </p:nvSpPr>
        <p:spPr>
          <a:xfrm>
            <a:off x="4743084" y="1875249"/>
            <a:ext cx="3390896" cy="55399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Desarrollar acciones pedagógicas para la ciudadanía sobre separación en la fuente, sobre los tipos de materiales y su manejo respectivo</a:t>
            </a:r>
          </a:p>
        </p:txBody>
      </p:sp>
      <p:sp>
        <p:nvSpPr>
          <p:cNvPr id="18" name="CuadroTexto 17">
            <a:extLst>
              <a:ext uri="{FF2B5EF4-FFF2-40B4-BE49-F238E27FC236}">
                <a16:creationId xmlns:a16="http://schemas.microsoft.com/office/drawing/2014/main" xmlns="" id="{FD7D96FF-704F-4AC0-8E20-8D7BF57F86E4}"/>
              </a:ext>
            </a:extLst>
          </p:cNvPr>
          <p:cNvSpPr txBox="1"/>
          <p:nvPr/>
        </p:nvSpPr>
        <p:spPr>
          <a:xfrm>
            <a:off x="3001184" y="836676"/>
            <a:ext cx="5923721"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Investigar, aclarar y unificar los criterios acerca de las características y acerca del manejo de los diversos materiales de desecho en la fuente</a:t>
            </a:r>
          </a:p>
        </p:txBody>
      </p:sp>
      <p:sp>
        <p:nvSpPr>
          <p:cNvPr id="20" name="CuadroTexto 19">
            <a:extLst>
              <a:ext uri="{FF2B5EF4-FFF2-40B4-BE49-F238E27FC236}">
                <a16:creationId xmlns:a16="http://schemas.microsoft.com/office/drawing/2014/main" xmlns="" id="{3CA64292-96C2-48ED-81B1-CBEC159592F6}"/>
              </a:ext>
            </a:extLst>
          </p:cNvPr>
          <p:cNvSpPr txBox="1"/>
          <p:nvPr/>
        </p:nvSpPr>
        <p:spPr>
          <a:xfrm>
            <a:off x="8407672" y="1897235"/>
            <a:ext cx="3207024" cy="55399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Distribuir entre la ciudadanía información y recipientes idóneos que contribuyan a las tareas de separación y gestión de residuos en la fuente</a:t>
            </a:r>
          </a:p>
        </p:txBody>
      </p:sp>
      <p:sp>
        <p:nvSpPr>
          <p:cNvPr id="22" name="CuadroTexto 21">
            <a:extLst>
              <a:ext uri="{FF2B5EF4-FFF2-40B4-BE49-F238E27FC236}">
                <a16:creationId xmlns:a16="http://schemas.microsoft.com/office/drawing/2014/main" xmlns="" id="{78BA8229-97C7-4BBD-838D-DE0EDD799638}"/>
              </a:ext>
            </a:extLst>
          </p:cNvPr>
          <p:cNvSpPr txBox="1"/>
          <p:nvPr/>
        </p:nvSpPr>
        <p:spPr>
          <a:xfrm>
            <a:off x="1316471" y="1914858"/>
            <a:ext cx="2981740" cy="55399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Visibilizar comportamientos positivos o ejemplares en el cumplimiento de prácticas de separación y de manejo de residuos</a:t>
            </a:r>
          </a:p>
        </p:txBody>
      </p:sp>
      <p:sp>
        <p:nvSpPr>
          <p:cNvPr id="26" name="CuadroTexto 25">
            <a:extLst>
              <a:ext uri="{FF2B5EF4-FFF2-40B4-BE49-F238E27FC236}">
                <a16:creationId xmlns:a16="http://schemas.microsoft.com/office/drawing/2014/main" xmlns="" id="{01A567B2-CA9E-4A19-9D60-C404797705C6}"/>
              </a:ext>
            </a:extLst>
          </p:cNvPr>
          <p:cNvSpPr txBox="1"/>
          <p:nvPr/>
        </p:nvSpPr>
        <p:spPr>
          <a:xfrm>
            <a:off x="4914232" y="4683115"/>
            <a:ext cx="3390896"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Adelantar procesos o actividades de interacción entre la ciudadanía que fomenten intercambio activo de información, de conocimiento y de experiencias positivas de gestión y aprovechamiento de residuos</a:t>
            </a:r>
          </a:p>
        </p:txBody>
      </p:sp>
      <p:sp>
        <p:nvSpPr>
          <p:cNvPr id="28" name="CuadroTexto 27">
            <a:extLst>
              <a:ext uri="{FF2B5EF4-FFF2-40B4-BE49-F238E27FC236}">
                <a16:creationId xmlns:a16="http://schemas.microsoft.com/office/drawing/2014/main" xmlns="" id="{4AF1EE89-F981-4018-AEC7-8802FFF962C4}"/>
              </a:ext>
            </a:extLst>
          </p:cNvPr>
          <p:cNvSpPr txBox="1"/>
          <p:nvPr/>
        </p:nvSpPr>
        <p:spPr>
          <a:xfrm>
            <a:off x="8638355" y="4659485"/>
            <a:ext cx="3207024"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Mejorar y sofisticar las acciones de separación de residuos en la fuente</a:t>
            </a:r>
          </a:p>
        </p:txBody>
      </p:sp>
      <p:sp>
        <p:nvSpPr>
          <p:cNvPr id="30" name="CuadroTexto 29">
            <a:extLst>
              <a:ext uri="{FF2B5EF4-FFF2-40B4-BE49-F238E27FC236}">
                <a16:creationId xmlns:a16="http://schemas.microsoft.com/office/drawing/2014/main" xmlns="" id="{829711DF-F79C-4296-9600-8754C098DB13}"/>
              </a:ext>
            </a:extLst>
          </p:cNvPr>
          <p:cNvSpPr txBox="1"/>
          <p:nvPr/>
        </p:nvSpPr>
        <p:spPr>
          <a:xfrm>
            <a:off x="1258759" y="4606171"/>
            <a:ext cx="3273287" cy="86177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Propiciar mecanismos en los que la presión social genere efectos motivadores que modifiquen la sensación que producen los desechos, para que generen más compromiso y acción, que frustración o repulsión</a:t>
            </a:r>
          </a:p>
        </p:txBody>
      </p:sp>
      <p:sp>
        <p:nvSpPr>
          <p:cNvPr id="34" name="CuadroTexto 33">
            <a:extLst>
              <a:ext uri="{FF2B5EF4-FFF2-40B4-BE49-F238E27FC236}">
                <a16:creationId xmlns:a16="http://schemas.microsoft.com/office/drawing/2014/main" xmlns="" id="{E17C0074-64FF-4BA5-8761-68F195696D03}"/>
              </a:ext>
            </a:extLst>
          </p:cNvPr>
          <p:cNvSpPr txBox="1"/>
          <p:nvPr/>
        </p:nvSpPr>
        <p:spPr>
          <a:xfrm>
            <a:off x="2152647" y="6106353"/>
            <a:ext cx="7858538"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Conseguir en la ciudadanía hábitos de reflexión y de acción permanente acerca de nuestros consumos y de lo que hacemos con los materiales de desecho</a:t>
            </a:r>
          </a:p>
        </p:txBody>
      </p:sp>
      <p:sp>
        <p:nvSpPr>
          <p:cNvPr id="36" name="CuadroTexto 35">
            <a:extLst>
              <a:ext uri="{FF2B5EF4-FFF2-40B4-BE49-F238E27FC236}">
                <a16:creationId xmlns:a16="http://schemas.microsoft.com/office/drawing/2014/main" xmlns="" id="{044D5785-FE3A-4C73-8AF0-5C8D94450611}"/>
              </a:ext>
            </a:extLst>
          </p:cNvPr>
          <p:cNvSpPr txBox="1"/>
          <p:nvPr/>
        </p:nvSpPr>
        <p:spPr>
          <a:xfrm>
            <a:off x="8626764" y="5412389"/>
            <a:ext cx="3207024"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dirty="0">
                <a:latin typeface="Arial" panose="020B0604020202020204" pitchFamily="34" charset="0"/>
                <a:cs typeface="Arial" panose="020B0604020202020204" pitchFamily="34" charset="0"/>
              </a:rPr>
              <a:t>Aumentar el nivel de aprovechamiento de residuos o la cantidad de materiales aprovechables</a:t>
            </a:r>
          </a:p>
        </p:txBody>
      </p:sp>
      <p:sp>
        <p:nvSpPr>
          <p:cNvPr id="17" name="CuadroTexto 16"/>
          <p:cNvSpPr txBox="1"/>
          <p:nvPr/>
        </p:nvSpPr>
        <p:spPr>
          <a:xfrm>
            <a:off x="1453896"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a:t>
            </a:r>
            <a:r>
              <a:rPr lang="es-ES" sz="1200" dirty="0" smtClean="0">
                <a:latin typeface="Arial" panose="020B0604020202020204" pitchFamily="34" charset="0"/>
                <a:cs typeface="Arial" panose="020B0604020202020204" pitchFamily="34" charset="0"/>
              </a:rPr>
              <a:t>OBJETIVOS</a:t>
            </a:r>
            <a:r>
              <a:rPr lang="es-ES" sz="1200" dirty="0" smtClean="0">
                <a:latin typeface="Arial" panose="020B0604020202020204" pitchFamily="34" charset="0"/>
                <a:cs typeface="Arial" panose="020B0604020202020204" pitchFamily="34" charset="0"/>
              </a:rPr>
              <a:t> DE CULTURA CIUDADANA</a:t>
            </a:r>
            <a:endParaRPr lang="es-CO" sz="1200" dirty="0">
              <a:latin typeface="Arial" panose="020B0604020202020204" pitchFamily="34" charset="0"/>
              <a:cs typeface="Arial" panose="020B0604020202020204" pitchFamily="34" charset="0"/>
            </a:endParaRPr>
          </a:p>
        </p:txBody>
      </p:sp>
      <p:cxnSp>
        <p:nvCxnSpPr>
          <p:cNvPr id="7" name="Conector angular 6"/>
          <p:cNvCxnSpPr>
            <a:stCxn id="16" idx="0"/>
            <a:endCxn id="18" idx="2"/>
          </p:cNvCxnSpPr>
          <p:nvPr/>
        </p:nvCxnSpPr>
        <p:spPr>
          <a:xfrm rot="16200000" flipV="1">
            <a:off x="5881558" y="1318274"/>
            <a:ext cx="638463" cy="4754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p:cNvCxnSpPr>
            <a:stCxn id="22" idx="0"/>
            <a:endCxn id="18" idx="2"/>
          </p:cNvCxnSpPr>
          <p:nvPr/>
        </p:nvCxnSpPr>
        <p:spPr>
          <a:xfrm rot="5400000" flipH="1" flipV="1">
            <a:off x="4046157" y="-2030"/>
            <a:ext cx="678072" cy="31557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20" idx="0"/>
            <a:endCxn id="18" idx="2"/>
          </p:cNvCxnSpPr>
          <p:nvPr/>
        </p:nvCxnSpPr>
        <p:spPr>
          <a:xfrm rot="16200000" flipV="1">
            <a:off x="7656891" y="-457059"/>
            <a:ext cx="660449" cy="40481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12" idx="0"/>
            <a:endCxn id="22" idx="2"/>
          </p:cNvCxnSpPr>
          <p:nvPr/>
        </p:nvCxnSpPr>
        <p:spPr>
          <a:xfrm flipV="1">
            <a:off x="2807341" y="2468856"/>
            <a:ext cx="0" cy="426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8" idx="0"/>
            <a:endCxn id="16" idx="2"/>
          </p:cNvCxnSpPr>
          <p:nvPr/>
        </p:nvCxnSpPr>
        <p:spPr>
          <a:xfrm flipH="1" flipV="1">
            <a:off x="6438532" y="2429247"/>
            <a:ext cx="1" cy="513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10" idx="0"/>
            <a:endCxn id="20" idx="2"/>
          </p:cNvCxnSpPr>
          <p:nvPr/>
        </p:nvCxnSpPr>
        <p:spPr>
          <a:xfrm flipH="1" flipV="1">
            <a:off x="10011184" y="2451233"/>
            <a:ext cx="1" cy="492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2" idx="0"/>
            <a:endCxn id="12" idx="2"/>
          </p:cNvCxnSpPr>
          <p:nvPr/>
        </p:nvCxnSpPr>
        <p:spPr>
          <a:xfrm rot="16200000" flipV="1">
            <a:off x="4221246" y="1881732"/>
            <a:ext cx="590482" cy="341829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2" idx="0"/>
            <a:endCxn id="10" idx="2"/>
          </p:cNvCxnSpPr>
          <p:nvPr/>
        </p:nvCxnSpPr>
        <p:spPr>
          <a:xfrm rot="5400000" flipH="1" flipV="1">
            <a:off x="7847023" y="1721958"/>
            <a:ext cx="542770" cy="378555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2" idx="0"/>
            <a:endCxn id="8" idx="2"/>
          </p:cNvCxnSpPr>
          <p:nvPr/>
        </p:nvCxnSpPr>
        <p:spPr>
          <a:xfrm rot="5400000" flipH="1" flipV="1">
            <a:off x="6060697" y="3508284"/>
            <a:ext cx="542770" cy="21290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angular 42"/>
          <p:cNvCxnSpPr>
            <a:stCxn id="26" idx="0"/>
            <a:endCxn id="2" idx="2"/>
          </p:cNvCxnSpPr>
          <p:nvPr/>
        </p:nvCxnSpPr>
        <p:spPr>
          <a:xfrm rot="16200000" flipV="1">
            <a:off x="6187757" y="4261192"/>
            <a:ext cx="459799" cy="38404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a:stCxn id="30" idx="0"/>
            <a:endCxn id="2" idx="2"/>
          </p:cNvCxnSpPr>
          <p:nvPr/>
        </p:nvCxnSpPr>
        <p:spPr>
          <a:xfrm rot="5400000" flipH="1" flipV="1">
            <a:off x="4369090" y="2749630"/>
            <a:ext cx="382855" cy="333022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p:cNvCxnSpPr>
            <a:stCxn id="28" idx="0"/>
            <a:endCxn id="2" idx="2"/>
          </p:cNvCxnSpPr>
          <p:nvPr/>
        </p:nvCxnSpPr>
        <p:spPr>
          <a:xfrm rot="16200000" flipV="1">
            <a:off x="8015666" y="2433283"/>
            <a:ext cx="436169" cy="4016235"/>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a:stCxn id="34" idx="0"/>
            <a:endCxn id="30" idx="2"/>
          </p:cNvCxnSpPr>
          <p:nvPr/>
        </p:nvCxnSpPr>
        <p:spPr>
          <a:xfrm rot="16200000" flipV="1">
            <a:off x="4169456" y="4193892"/>
            <a:ext cx="638408" cy="318651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angular 50"/>
          <p:cNvCxnSpPr>
            <a:stCxn id="34" idx="0"/>
            <a:endCxn id="26" idx="2"/>
          </p:cNvCxnSpPr>
          <p:nvPr/>
        </p:nvCxnSpPr>
        <p:spPr>
          <a:xfrm rot="5400000" flipH="1" flipV="1">
            <a:off x="5988122" y="5484795"/>
            <a:ext cx="715352" cy="52776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p:cNvCxnSpPr>
            <a:stCxn id="34" idx="0"/>
            <a:endCxn id="36" idx="2"/>
          </p:cNvCxnSpPr>
          <p:nvPr/>
        </p:nvCxnSpPr>
        <p:spPr>
          <a:xfrm rot="5400000" flipH="1" flipV="1">
            <a:off x="8009169" y="3885246"/>
            <a:ext cx="293854" cy="414836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 xmlns:a16="http://schemas.microsoft.com/office/drawing/2014/main" id="{51F1C8F7-1A5E-429C-8F9D-353D23CFBE34}"/>
              </a:ext>
            </a:extLst>
          </p:cNvPr>
          <p:cNvSpPr txBox="1"/>
          <p:nvPr/>
        </p:nvSpPr>
        <p:spPr>
          <a:xfrm rot="16200000">
            <a:off x="232039" y="4661500"/>
            <a:ext cx="621327"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MEDIOS</a:t>
            </a:r>
          </a:p>
        </p:txBody>
      </p:sp>
      <p:sp>
        <p:nvSpPr>
          <p:cNvPr id="57" name="CuadroTexto 56">
            <a:extLst>
              <a:ext uri="{FF2B5EF4-FFF2-40B4-BE49-F238E27FC236}">
                <a16:creationId xmlns="" xmlns:a16="http://schemas.microsoft.com/office/drawing/2014/main" id="{FEB67981-C8ED-4DC8-9031-6A5D98B57942}"/>
              </a:ext>
            </a:extLst>
          </p:cNvPr>
          <p:cNvSpPr txBox="1"/>
          <p:nvPr/>
        </p:nvSpPr>
        <p:spPr>
          <a:xfrm rot="16200000">
            <a:off x="206703" y="1952860"/>
            <a:ext cx="672000" cy="21544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00" dirty="0">
                <a:latin typeface="Arial" panose="020B0604020202020204" pitchFamily="34" charset="0"/>
                <a:cs typeface="Arial" panose="020B0604020202020204" pitchFamily="34" charset="0"/>
              </a:rPr>
              <a:t>FINES</a:t>
            </a:r>
          </a:p>
        </p:txBody>
      </p:sp>
    </p:spTree>
    <p:extLst>
      <p:ext uri="{BB962C8B-B14F-4D97-AF65-F5344CB8AC3E}">
        <p14:creationId xmlns:p14="http://schemas.microsoft.com/office/powerpoint/2010/main" val="315446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29235"/>
          </a:xfrm>
        </p:spPr>
        <p:txBody>
          <a:bodyPr>
            <a:noAutofit/>
          </a:bodyPr>
          <a:lstStyle/>
          <a:p>
            <a:pPr algn="ctr"/>
            <a:r>
              <a:rPr lang="es-ES" sz="1200" dirty="0" smtClean="0">
                <a:latin typeface="Arial" panose="020B0604020202020204" pitchFamily="34" charset="0"/>
                <a:cs typeface="Arial" panose="020B0604020202020204" pitchFamily="34" charset="0"/>
              </a:rPr>
              <a:t>ARBOL DE OBJETIVOS INSTITUCIONAL DEL SERVICIO PUBLICO DE ASEO </a:t>
            </a:r>
            <a:endParaRPr lang="es-CO" sz="12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 xmlns:a16="http://schemas.microsoft.com/office/drawing/2014/main" id="{E1DC4D5A-36DE-4D43-8BC1-F63D6F2B217C}"/>
              </a:ext>
            </a:extLst>
          </p:cNvPr>
          <p:cNvSpPr/>
          <p:nvPr/>
        </p:nvSpPr>
        <p:spPr>
          <a:xfrm>
            <a:off x="2722619" y="3850789"/>
            <a:ext cx="6928233" cy="3200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a:latin typeface="Arial" panose="020B0604020202020204" pitchFamily="34" charset="0"/>
                <a:cs typeface="Arial" panose="020B0604020202020204" pitchFamily="34" charset="0"/>
              </a:rPr>
              <a:t>Articular de manera efectiva las instituciones a nivel distrital, regional y nacional en la gestión integral de residuos sólidos </a:t>
            </a:r>
          </a:p>
        </p:txBody>
      </p:sp>
      <p:sp>
        <p:nvSpPr>
          <p:cNvPr id="4" name="Rectángulo 3">
            <a:extLst>
              <a:ext uri="{FF2B5EF4-FFF2-40B4-BE49-F238E27FC236}">
                <a16:creationId xmlns="" xmlns:a16="http://schemas.microsoft.com/office/drawing/2014/main" id="{5A7C9A7F-96A2-014E-9B28-4D419D727831}"/>
              </a:ext>
            </a:extLst>
          </p:cNvPr>
          <p:cNvSpPr/>
          <p:nvPr/>
        </p:nvSpPr>
        <p:spPr>
          <a:xfrm>
            <a:off x="2666902" y="4606162"/>
            <a:ext cx="3061876" cy="6929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Lograr </a:t>
            </a:r>
            <a:r>
              <a:rPr lang="es-CO" sz="900" dirty="0">
                <a:latin typeface="Arial" panose="020B0604020202020204" pitchFamily="34" charset="0"/>
                <a:cs typeface="Arial" panose="020B0604020202020204" pitchFamily="34" charset="0"/>
              </a:rPr>
              <a:t>altos niveles de aplicación de sanciones realcionadas con la gestión integral de los residuos sólidos</a:t>
            </a:r>
          </a:p>
        </p:txBody>
      </p:sp>
      <p:sp>
        <p:nvSpPr>
          <p:cNvPr id="5" name="Rectángulo 4">
            <a:extLst>
              <a:ext uri="{FF2B5EF4-FFF2-40B4-BE49-F238E27FC236}">
                <a16:creationId xmlns="" xmlns:a16="http://schemas.microsoft.com/office/drawing/2014/main" id="{35C3070D-AD44-474B-846D-608AC26B079F}"/>
              </a:ext>
            </a:extLst>
          </p:cNvPr>
          <p:cNvSpPr/>
          <p:nvPr/>
        </p:nvSpPr>
        <p:spPr>
          <a:xfrm>
            <a:off x="5897616" y="4496031"/>
            <a:ext cx="2938946" cy="803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Propender </a:t>
            </a:r>
            <a:r>
              <a:rPr lang="es-CO" sz="900" dirty="0">
                <a:latin typeface="Arial" panose="020B0604020202020204" pitchFamily="34" charset="0"/>
                <a:cs typeface="Arial" panose="020B0604020202020204" pitchFamily="34" charset="0"/>
              </a:rPr>
              <a:t>altos niveles de articulación de la información producida por las entidades del Distrito para su aplicación en la gestión de residuos sólidos </a:t>
            </a:r>
          </a:p>
        </p:txBody>
      </p:sp>
      <p:sp>
        <p:nvSpPr>
          <p:cNvPr id="6" name="Rectángulo 5">
            <a:extLst>
              <a:ext uri="{FF2B5EF4-FFF2-40B4-BE49-F238E27FC236}">
                <a16:creationId xmlns="" xmlns:a16="http://schemas.microsoft.com/office/drawing/2014/main" id="{A47F5045-B896-A54B-A2C3-BCF9EE1EE0AF}"/>
              </a:ext>
            </a:extLst>
          </p:cNvPr>
          <p:cNvSpPr/>
          <p:nvPr/>
        </p:nvSpPr>
        <p:spPr>
          <a:xfrm>
            <a:off x="8971530" y="4497140"/>
            <a:ext cx="3046531" cy="8159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Contar </a:t>
            </a:r>
            <a:r>
              <a:rPr lang="es-CO" sz="900" dirty="0">
                <a:latin typeface="Arial" panose="020B0604020202020204" pitchFamily="34" charset="0"/>
                <a:cs typeface="Arial" panose="020B0604020202020204" pitchFamily="34" charset="0"/>
              </a:rPr>
              <a:t>con niveles efectivos de seguimiento, control e inspección, regulación y reglamentación por parte de entidades del nivel nacional en la gestión integral de los residuos sólidos</a:t>
            </a:r>
          </a:p>
        </p:txBody>
      </p:sp>
      <p:sp>
        <p:nvSpPr>
          <p:cNvPr id="7" name="Rectángulo 6">
            <a:extLst>
              <a:ext uri="{FF2B5EF4-FFF2-40B4-BE49-F238E27FC236}">
                <a16:creationId xmlns="" xmlns:a16="http://schemas.microsoft.com/office/drawing/2014/main" id="{07662E6B-5486-7A47-B43A-7649C9331D44}"/>
              </a:ext>
            </a:extLst>
          </p:cNvPr>
          <p:cNvSpPr/>
          <p:nvPr/>
        </p:nvSpPr>
        <p:spPr>
          <a:xfrm>
            <a:off x="2612932" y="2695146"/>
            <a:ext cx="2950973" cy="555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Altos </a:t>
            </a:r>
            <a:r>
              <a:rPr lang="es-CO" sz="900" dirty="0">
                <a:latin typeface="Arial" panose="020B0604020202020204" pitchFamily="34" charset="0"/>
                <a:cs typeface="Arial" panose="020B0604020202020204" pitchFamily="34" charset="0"/>
              </a:rPr>
              <a:t>niveles de aplicación de medidas sancionatarias relacionadas con la gestión de residuos sólidos</a:t>
            </a:r>
          </a:p>
        </p:txBody>
      </p:sp>
      <p:sp>
        <p:nvSpPr>
          <p:cNvPr id="8" name="Rectángulo 7">
            <a:extLst>
              <a:ext uri="{FF2B5EF4-FFF2-40B4-BE49-F238E27FC236}">
                <a16:creationId xmlns="" xmlns:a16="http://schemas.microsoft.com/office/drawing/2014/main" id="{90AA5B8F-7082-4542-803F-0C53E003A6CD}"/>
              </a:ext>
            </a:extLst>
          </p:cNvPr>
          <p:cNvSpPr/>
          <p:nvPr/>
        </p:nvSpPr>
        <p:spPr>
          <a:xfrm>
            <a:off x="1137247" y="981229"/>
            <a:ext cx="2614112" cy="450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Bajos </a:t>
            </a:r>
            <a:r>
              <a:rPr lang="es-CO" sz="900" dirty="0">
                <a:latin typeface="Arial" panose="020B0604020202020204" pitchFamily="34" charset="0"/>
                <a:cs typeface="Arial" panose="020B0604020202020204" pitchFamily="34" charset="0"/>
              </a:rPr>
              <a:t>niveles de contaminación visual en los entornos</a:t>
            </a:r>
          </a:p>
        </p:txBody>
      </p:sp>
      <p:sp>
        <p:nvSpPr>
          <p:cNvPr id="9" name="Rectángulo 8">
            <a:extLst>
              <a:ext uri="{FF2B5EF4-FFF2-40B4-BE49-F238E27FC236}">
                <a16:creationId xmlns="" xmlns:a16="http://schemas.microsoft.com/office/drawing/2014/main" id="{B59836C7-86ED-2A41-BEB6-2376AE9F0D8C}"/>
              </a:ext>
            </a:extLst>
          </p:cNvPr>
          <p:cNvSpPr/>
          <p:nvPr/>
        </p:nvSpPr>
        <p:spPr>
          <a:xfrm>
            <a:off x="6053479" y="2639818"/>
            <a:ext cx="3471681" cy="4992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Conocimiento </a:t>
            </a:r>
            <a:r>
              <a:rPr lang="es-CO" sz="900" dirty="0">
                <a:latin typeface="Arial" panose="020B0604020202020204" pitchFamily="34" charset="0"/>
                <a:cs typeface="Arial" panose="020B0604020202020204" pitchFamily="34" charset="0"/>
              </a:rPr>
              <a:t>por parte de los prestadores del servicio público de aseo de manera exacta las variables inherentes a la prestación del servicio</a:t>
            </a:r>
          </a:p>
        </p:txBody>
      </p:sp>
      <p:sp>
        <p:nvSpPr>
          <p:cNvPr id="10" name="Rectángulo 9">
            <a:extLst>
              <a:ext uri="{FF2B5EF4-FFF2-40B4-BE49-F238E27FC236}">
                <a16:creationId xmlns="" xmlns:a16="http://schemas.microsoft.com/office/drawing/2014/main" id="{FD75385E-8C39-8A45-B17C-8F2708040AC0}"/>
              </a:ext>
            </a:extLst>
          </p:cNvPr>
          <p:cNvSpPr/>
          <p:nvPr/>
        </p:nvSpPr>
        <p:spPr>
          <a:xfrm>
            <a:off x="5694908" y="1706251"/>
            <a:ext cx="1672181" cy="5631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Cobro </a:t>
            </a:r>
            <a:r>
              <a:rPr lang="es-CO" sz="900" dirty="0">
                <a:latin typeface="Arial" panose="020B0604020202020204" pitchFamily="34" charset="0"/>
                <a:cs typeface="Arial" panose="020B0604020202020204" pitchFamily="34" charset="0"/>
              </a:rPr>
              <a:t>de la tarifa del servicio público de aseo de acuerdo con lo ejecutado</a:t>
            </a:r>
          </a:p>
        </p:txBody>
      </p:sp>
      <p:sp>
        <p:nvSpPr>
          <p:cNvPr id="11" name="Rectángulo 10">
            <a:extLst>
              <a:ext uri="{FF2B5EF4-FFF2-40B4-BE49-F238E27FC236}">
                <a16:creationId xmlns="" xmlns:a16="http://schemas.microsoft.com/office/drawing/2014/main" id="{BD0C80FA-A94B-FB42-B7AD-BED3E032BFC7}"/>
              </a:ext>
            </a:extLst>
          </p:cNvPr>
          <p:cNvSpPr/>
          <p:nvPr/>
        </p:nvSpPr>
        <p:spPr>
          <a:xfrm>
            <a:off x="7543791" y="1754278"/>
            <a:ext cx="2097336" cy="477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Adecuados </a:t>
            </a:r>
            <a:r>
              <a:rPr lang="es-CO" sz="900" dirty="0">
                <a:latin typeface="Arial" panose="020B0604020202020204" pitchFamily="34" charset="0"/>
                <a:cs typeface="Arial" panose="020B0604020202020204" pitchFamily="34" charset="0"/>
              </a:rPr>
              <a:t>niveles de planeación en la ejecución de las actividades del servicio</a:t>
            </a:r>
          </a:p>
        </p:txBody>
      </p:sp>
      <p:sp>
        <p:nvSpPr>
          <p:cNvPr id="12" name="Rectángulo 11">
            <a:extLst>
              <a:ext uri="{FF2B5EF4-FFF2-40B4-BE49-F238E27FC236}">
                <a16:creationId xmlns="" xmlns:a16="http://schemas.microsoft.com/office/drawing/2014/main" id="{175747E5-72B8-B64F-AE06-928CAC8CC310}"/>
              </a:ext>
            </a:extLst>
          </p:cNvPr>
          <p:cNvSpPr/>
          <p:nvPr/>
        </p:nvSpPr>
        <p:spPr>
          <a:xfrm>
            <a:off x="9805011" y="2369373"/>
            <a:ext cx="2079007" cy="10268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Aplicación </a:t>
            </a:r>
            <a:r>
              <a:rPr lang="es-CO" sz="900" dirty="0">
                <a:latin typeface="Arial" panose="020B0604020202020204" pitchFamily="34" charset="0"/>
                <a:cs typeface="Arial" panose="020B0604020202020204" pitchFamily="34" charset="0"/>
              </a:rPr>
              <a:t>adecuada, por parte de las Empresas prestadoras del servicio público de aseo, de las metodologías tarifarias, y de la gestión comercial, operativa y social</a:t>
            </a:r>
          </a:p>
        </p:txBody>
      </p:sp>
      <p:sp>
        <p:nvSpPr>
          <p:cNvPr id="13" name="Rectángulo 12">
            <a:extLst>
              <a:ext uri="{FF2B5EF4-FFF2-40B4-BE49-F238E27FC236}">
                <a16:creationId xmlns="" xmlns:a16="http://schemas.microsoft.com/office/drawing/2014/main" id="{18A6E8B6-B426-8A4C-A0AC-E6897AAA4E6E}"/>
              </a:ext>
            </a:extLst>
          </p:cNvPr>
          <p:cNvSpPr/>
          <p:nvPr/>
        </p:nvSpPr>
        <p:spPr>
          <a:xfrm>
            <a:off x="9960568" y="1754278"/>
            <a:ext cx="1765535" cy="4553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Altos </a:t>
            </a:r>
            <a:r>
              <a:rPr lang="es-CO" sz="900" dirty="0">
                <a:latin typeface="Arial" panose="020B0604020202020204" pitchFamily="34" charset="0"/>
                <a:cs typeface="Arial" panose="020B0604020202020204" pitchFamily="34" charset="0"/>
              </a:rPr>
              <a:t>niveles de satisfacción del usuario</a:t>
            </a:r>
          </a:p>
        </p:txBody>
      </p:sp>
      <p:sp>
        <p:nvSpPr>
          <p:cNvPr id="14" name="Rectángulo 13">
            <a:extLst>
              <a:ext uri="{FF2B5EF4-FFF2-40B4-BE49-F238E27FC236}">
                <a16:creationId xmlns="" xmlns:a16="http://schemas.microsoft.com/office/drawing/2014/main" id="{5A7C9A7F-96A2-014E-9B28-4D419D727831}"/>
              </a:ext>
            </a:extLst>
          </p:cNvPr>
          <p:cNvSpPr/>
          <p:nvPr/>
        </p:nvSpPr>
        <p:spPr>
          <a:xfrm>
            <a:off x="199266" y="4630290"/>
            <a:ext cx="2328894" cy="778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Plantear </a:t>
            </a:r>
            <a:r>
              <a:rPr lang="es-CO" sz="900" dirty="0">
                <a:latin typeface="Arial" panose="020B0604020202020204" pitchFamily="34" charset="0"/>
                <a:cs typeface="Arial" panose="020B0604020202020204" pitchFamily="34" charset="0"/>
              </a:rPr>
              <a:t>mecanisos de aplicabilidad de la normatividad emitida a nivel nacional para la gestión integral de residuos sólidos</a:t>
            </a:r>
          </a:p>
        </p:txBody>
      </p:sp>
      <p:sp>
        <p:nvSpPr>
          <p:cNvPr id="15" name="Rectángulo 14">
            <a:extLst>
              <a:ext uri="{FF2B5EF4-FFF2-40B4-BE49-F238E27FC236}">
                <a16:creationId xmlns="" xmlns:a16="http://schemas.microsoft.com/office/drawing/2014/main" id="{5A7C9A7F-96A2-014E-9B28-4D419D727831}"/>
              </a:ext>
            </a:extLst>
          </p:cNvPr>
          <p:cNvSpPr/>
          <p:nvPr/>
        </p:nvSpPr>
        <p:spPr>
          <a:xfrm>
            <a:off x="395921" y="5658541"/>
            <a:ext cx="1947876" cy="626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Alto </a:t>
            </a:r>
            <a:r>
              <a:rPr lang="es-CO" sz="900" dirty="0">
                <a:latin typeface="Arial" panose="020B0604020202020204" pitchFamily="34" charset="0"/>
                <a:cs typeface="Arial" panose="020B0604020202020204" pitchFamily="34" charset="0"/>
              </a:rPr>
              <a:t>dimensionamiento de los impactos generados por la normativa emitida a nivel nacional</a:t>
            </a:r>
          </a:p>
        </p:txBody>
      </p:sp>
      <p:sp>
        <p:nvSpPr>
          <p:cNvPr id="16" name="Rectángulo 15">
            <a:extLst>
              <a:ext uri="{FF2B5EF4-FFF2-40B4-BE49-F238E27FC236}">
                <a16:creationId xmlns="" xmlns:a16="http://schemas.microsoft.com/office/drawing/2014/main" id="{5A7C9A7F-96A2-014E-9B28-4D419D727831}"/>
              </a:ext>
            </a:extLst>
          </p:cNvPr>
          <p:cNvSpPr/>
          <p:nvPr/>
        </p:nvSpPr>
        <p:spPr>
          <a:xfrm>
            <a:off x="2534162" y="5695984"/>
            <a:ext cx="1997840" cy="6408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Alta </a:t>
            </a:r>
            <a:r>
              <a:rPr lang="es-CO" sz="900" dirty="0">
                <a:latin typeface="Arial" panose="020B0604020202020204" pitchFamily="34" charset="0"/>
                <a:cs typeface="Arial" panose="020B0604020202020204" pitchFamily="34" charset="0"/>
              </a:rPr>
              <a:t>coherencia de la normatividad emitida a nivel nacional para la gestión de residuos sólidos</a:t>
            </a:r>
          </a:p>
        </p:txBody>
      </p:sp>
      <p:sp>
        <p:nvSpPr>
          <p:cNvPr id="17" name="Rectángulo 16">
            <a:extLst>
              <a:ext uri="{FF2B5EF4-FFF2-40B4-BE49-F238E27FC236}">
                <a16:creationId xmlns="" xmlns:a16="http://schemas.microsoft.com/office/drawing/2014/main" id="{5A7C9A7F-96A2-014E-9B28-4D419D727831}"/>
              </a:ext>
            </a:extLst>
          </p:cNvPr>
          <p:cNvSpPr/>
          <p:nvPr/>
        </p:nvSpPr>
        <p:spPr>
          <a:xfrm>
            <a:off x="4792336" y="5620064"/>
            <a:ext cx="2148033" cy="792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Alto </a:t>
            </a:r>
            <a:r>
              <a:rPr lang="es-CO" sz="900" dirty="0">
                <a:latin typeface="Arial" panose="020B0604020202020204" pitchFamily="34" charset="0"/>
                <a:cs typeface="Arial" panose="020B0604020202020204" pitchFamily="34" charset="0"/>
              </a:rPr>
              <a:t>conocimiento de las entidades del distrito de su papel y responsabilidad en la gestión integral de residuos sólidos</a:t>
            </a:r>
          </a:p>
        </p:txBody>
      </p:sp>
      <p:sp>
        <p:nvSpPr>
          <p:cNvPr id="18" name="Rectángulo 17">
            <a:extLst>
              <a:ext uri="{FF2B5EF4-FFF2-40B4-BE49-F238E27FC236}">
                <a16:creationId xmlns="" xmlns:a16="http://schemas.microsoft.com/office/drawing/2014/main" id="{5A7C9A7F-96A2-014E-9B28-4D419D727831}"/>
              </a:ext>
            </a:extLst>
          </p:cNvPr>
          <p:cNvSpPr/>
          <p:nvPr/>
        </p:nvSpPr>
        <p:spPr>
          <a:xfrm>
            <a:off x="8136768" y="5643423"/>
            <a:ext cx="2083302" cy="8320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Alto </a:t>
            </a:r>
            <a:r>
              <a:rPr lang="es-CO" sz="900" dirty="0">
                <a:latin typeface="Arial" panose="020B0604020202020204" pitchFamily="34" charset="0"/>
                <a:cs typeface="Arial" panose="020B0604020202020204" pitchFamily="34" charset="0"/>
              </a:rPr>
              <a:t>monitoreo de la veracidad de la información reportada relacionada con la gestión integral de residuos sólidos a las entidades de nivel nacional  </a:t>
            </a:r>
          </a:p>
        </p:txBody>
      </p:sp>
      <p:sp>
        <p:nvSpPr>
          <p:cNvPr id="19" name="Rectángulo 18">
            <a:extLst>
              <a:ext uri="{FF2B5EF4-FFF2-40B4-BE49-F238E27FC236}">
                <a16:creationId xmlns="" xmlns:a16="http://schemas.microsoft.com/office/drawing/2014/main" id="{5A7C9A7F-96A2-014E-9B28-4D419D727831}"/>
              </a:ext>
            </a:extLst>
          </p:cNvPr>
          <p:cNvSpPr/>
          <p:nvPr/>
        </p:nvSpPr>
        <p:spPr>
          <a:xfrm>
            <a:off x="10404825" y="5637970"/>
            <a:ext cx="1574102" cy="8904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Alta </a:t>
            </a:r>
            <a:r>
              <a:rPr lang="es-CO" sz="900" dirty="0">
                <a:latin typeface="Arial" panose="020B0604020202020204" pitchFamily="34" charset="0"/>
                <a:cs typeface="Arial" panose="020B0604020202020204" pitchFamily="34" charset="0"/>
              </a:rPr>
              <a:t>accesibilidad a la información que reportan los prestadores del servicio público de aseo a las entidades de nivel nacional </a:t>
            </a:r>
          </a:p>
        </p:txBody>
      </p:sp>
      <p:sp>
        <p:nvSpPr>
          <p:cNvPr id="20" name="Rectángulo 19">
            <a:extLst>
              <a:ext uri="{FF2B5EF4-FFF2-40B4-BE49-F238E27FC236}">
                <a16:creationId xmlns="" xmlns:a16="http://schemas.microsoft.com/office/drawing/2014/main" id="{90AA5B8F-7082-4542-803F-0C53E003A6CD}"/>
              </a:ext>
            </a:extLst>
          </p:cNvPr>
          <p:cNvSpPr/>
          <p:nvPr/>
        </p:nvSpPr>
        <p:spPr>
          <a:xfrm>
            <a:off x="396823" y="1701583"/>
            <a:ext cx="1480848" cy="7771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Bajo </a:t>
            </a:r>
            <a:r>
              <a:rPr lang="es-CO" sz="900" dirty="0">
                <a:latin typeface="Arial" panose="020B0604020202020204" pitchFamily="34" charset="0"/>
                <a:cs typeface="Arial" panose="020B0604020202020204" pitchFamily="34" charset="0"/>
              </a:rPr>
              <a:t>nivel de persistencia de puntos criticos y arrojos clandestinos</a:t>
            </a:r>
          </a:p>
        </p:txBody>
      </p:sp>
      <p:sp>
        <p:nvSpPr>
          <p:cNvPr id="21" name="Rectángulo 20">
            <a:extLst>
              <a:ext uri="{FF2B5EF4-FFF2-40B4-BE49-F238E27FC236}">
                <a16:creationId xmlns="" xmlns:a16="http://schemas.microsoft.com/office/drawing/2014/main" id="{90AA5B8F-7082-4542-803F-0C53E003A6CD}"/>
              </a:ext>
            </a:extLst>
          </p:cNvPr>
          <p:cNvSpPr/>
          <p:nvPr/>
        </p:nvSpPr>
        <p:spPr>
          <a:xfrm>
            <a:off x="2041910" y="1680851"/>
            <a:ext cx="1253147" cy="793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Baja </a:t>
            </a:r>
            <a:r>
              <a:rPr lang="es-CO" sz="900" dirty="0">
                <a:latin typeface="Arial" panose="020B0604020202020204" pitchFamily="34" charset="0"/>
                <a:cs typeface="Arial" panose="020B0604020202020204" pitchFamily="34" charset="0"/>
              </a:rPr>
              <a:t>tasa de residuos ordinarios sin separación en la fuente</a:t>
            </a:r>
          </a:p>
        </p:txBody>
      </p:sp>
      <p:sp>
        <p:nvSpPr>
          <p:cNvPr id="22" name="Rectángulo 21">
            <a:extLst>
              <a:ext uri="{FF2B5EF4-FFF2-40B4-BE49-F238E27FC236}">
                <a16:creationId xmlns="" xmlns:a16="http://schemas.microsoft.com/office/drawing/2014/main" id="{90AA5B8F-7082-4542-803F-0C53E003A6CD}"/>
              </a:ext>
            </a:extLst>
          </p:cNvPr>
          <p:cNvSpPr/>
          <p:nvPr/>
        </p:nvSpPr>
        <p:spPr>
          <a:xfrm>
            <a:off x="3407721" y="1754545"/>
            <a:ext cx="2147261" cy="6832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900" dirty="0" smtClean="0">
                <a:latin typeface="Arial" panose="020B0604020202020204" pitchFamily="34" charset="0"/>
                <a:cs typeface="Arial" panose="020B0604020202020204" pitchFamily="34" charset="0"/>
              </a:rPr>
              <a:t>Bajo </a:t>
            </a:r>
            <a:r>
              <a:rPr lang="es-CO" sz="900" dirty="0">
                <a:latin typeface="Arial" panose="020B0604020202020204" pitchFamily="34" charset="0"/>
                <a:cs typeface="Arial" panose="020B0604020202020204" pitchFamily="34" charset="0"/>
              </a:rPr>
              <a:t>nivel de incumplimiento a las frecuencias y horarios de presentación de residuos</a:t>
            </a:r>
          </a:p>
        </p:txBody>
      </p:sp>
      <p:sp>
        <p:nvSpPr>
          <p:cNvPr id="23" name="CuadroTexto 22">
            <a:extLst>
              <a:ext uri="{FF2B5EF4-FFF2-40B4-BE49-F238E27FC236}">
                <a16:creationId xmlns="" xmlns:a16="http://schemas.microsoft.com/office/drawing/2014/main" id="{51F1C8F7-1A5E-429C-8F9D-353D23CFBE34}"/>
              </a:ext>
            </a:extLst>
          </p:cNvPr>
          <p:cNvSpPr txBox="1"/>
          <p:nvPr/>
        </p:nvSpPr>
        <p:spPr>
          <a:xfrm rot="16200000">
            <a:off x="-26675" y="4017124"/>
            <a:ext cx="664069" cy="2242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MEDIOS</a:t>
            </a:r>
          </a:p>
        </p:txBody>
      </p:sp>
      <p:sp>
        <p:nvSpPr>
          <p:cNvPr id="24" name="CuadroTexto 23">
            <a:extLst>
              <a:ext uri="{FF2B5EF4-FFF2-40B4-BE49-F238E27FC236}">
                <a16:creationId xmlns="" xmlns:a16="http://schemas.microsoft.com/office/drawing/2014/main" id="{FCAE130A-E7D7-4F1C-8A79-CE343FB6FC0E}"/>
              </a:ext>
            </a:extLst>
          </p:cNvPr>
          <p:cNvSpPr txBox="1"/>
          <p:nvPr/>
        </p:nvSpPr>
        <p:spPr>
          <a:xfrm rot="16200000">
            <a:off x="43589" y="869114"/>
            <a:ext cx="664069" cy="2242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FINES</a:t>
            </a:r>
          </a:p>
        </p:txBody>
      </p:sp>
      <p:cxnSp>
        <p:nvCxnSpPr>
          <p:cNvPr id="26" name="Conector angular 25"/>
          <p:cNvCxnSpPr>
            <a:stCxn id="14" idx="0"/>
            <a:endCxn id="3" idx="2"/>
          </p:cNvCxnSpPr>
          <p:nvPr/>
        </p:nvCxnSpPr>
        <p:spPr>
          <a:xfrm rot="5400000" flipH="1" flipV="1">
            <a:off x="3545493" y="1989048"/>
            <a:ext cx="459463" cy="482302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p:cNvCxnSpPr>
            <a:stCxn id="4" idx="0"/>
            <a:endCxn id="3" idx="2"/>
          </p:cNvCxnSpPr>
          <p:nvPr/>
        </p:nvCxnSpPr>
        <p:spPr>
          <a:xfrm rot="5400000" flipH="1" flipV="1">
            <a:off x="4974621" y="3394047"/>
            <a:ext cx="435335" cy="198889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5" idx="0"/>
            <a:endCxn id="3" idx="2"/>
          </p:cNvCxnSpPr>
          <p:nvPr/>
        </p:nvCxnSpPr>
        <p:spPr>
          <a:xfrm rot="16200000" flipV="1">
            <a:off x="6614311" y="3743252"/>
            <a:ext cx="325204" cy="118035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p:cNvCxnSpPr>
            <a:stCxn id="6" idx="0"/>
            <a:endCxn id="3" idx="2"/>
          </p:cNvCxnSpPr>
          <p:nvPr/>
        </p:nvCxnSpPr>
        <p:spPr>
          <a:xfrm rot="16200000" flipV="1">
            <a:off x="8177610" y="2179954"/>
            <a:ext cx="326313" cy="430806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stCxn id="15" idx="0"/>
            <a:endCxn id="14" idx="2"/>
          </p:cNvCxnSpPr>
          <p:nvPr/>
        </p:nvCxnSpPr>
        <p:spPr>
          <a:xfrm rot="16200000" flipV="1">
            <a:off x="1242138" y="5530820"/>
            <a:ext cx="249297" cy="614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p:cNvCxnSpPr>
            <a:stCxn id="16" idx="0"/>
            <a:endCxn id="14" idx="2"/>
          </p:cNvCxnSpPr>
          <p:nvPr/>
        </p:nvCxnSpPr>
        <p:spPr>
          <a:xfrm rot="16200000" flipV="1">
            <a:off x="2305028" y="4467929"/>
            <a:ext cx="286740" cy="216936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a:stCxn id="17" idx="0"/>
            <a:endCxn id="4" idx="2"/>
          </p:cNvCxnSpPr>
          <p:nvPr/>
        </p:nvCxnSpPr>
        <p:spPr>
          <a:xfrm rot="16200000" flipV="1">
            <a:off x="4871623" y="4625333"/>
            <a:ext cx="320949" cy="166851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stCxn id="17" idx="0"/>
            <a:endCxn id="5" idx="2"/>
          </p:cNvCxnSpPr>
          <p:nvPr/>
        </p:nvCxnSpPr>
        <p:spPr>
          <a:xfrm rot="5400000" flipH="1" flipV="1">
            <a:off x="6456247" y="4709222"/>
            <a:ext cx="320949" cy="150073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18" idx="0"/>
            <a:endCxn id="6" idx="2"/>
          </p:cNvCxnSpPr>
          <p:nvPr/>
        </p:nvCxnSpPr>
        <p:spPr>
          <a:xfrm rot="5400000" flipH="1" flipV="1">
            <a:off x="9671422" y="4820050"/>
            <a:ext cx="330370" cy="131637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a:stCxn id="19" idx="0"/>
            <a:endCxn id="6" idx="2"/>
          </p:cNvCxnSpPr>
          <p:nvPr/>
        </p:nvCxnSpPr>
        <p:spPr>
          <a:xfrm rot="16200000" flipV="1">
            <a:off x="10680878" y="5126972"/>
            <a:ext cx="324917" cy="69708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3" idx="0"/>
            <a:endCxn id="7" idx="2"/>
          </p:cNvCxnSpPr>
          <p:nvPr/>
        </p:nvCxnSpPr>
        <p:spPr>
          <a:xfrm rot="16200000" flipV="1">
            <a:off x="4837438" y="2501490"/>
            <a:ext cx="600280" cy="20983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a:stCxn id="3" idx="0"/>
            <a:endCxn id="9" idx="2"/>
          </p:cNvCxnSpPr>
          <p:nvPr/>
        </p:nvCxnSpPr>
        <p:spPr>
          <a:xfrm rot="5400000" flipH="1" flipV="1">
            <a:off x="6632146" y="2693615"/>
            <a:ext cx="711764" cy="16025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3" idx="0"/>
            <a:endCxn id="12" idx="2"/>
          </p:cNvCxnSpPr>
          <p:nvPr/>
        </p:nvCxnSpPr>
        <p:spPr>
          <a:xfrm rot="5400000" flipH="1" flipV="1">
            <a:off x="8288358" y="1294633"/>
            <a:ext cx="454535" cy="46577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7" idx="0"/>
            <a:endCxn id="20" idx="2"/>
          </p:cNvCxnSpPr>
          <p:nvPr/>
        </p:nvCxnSpPr>
        <p:spPr>
          <a:xfrm rot="16200000" flipV="1">
            <a:off x="2504650" y="1111377"/>
            <a:ext cx="216367" cy="29511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p:cNvCxnSpPr>
            <a:stCxn id="7" idx="0"/>
            <a:endCxn id="21" idx="2"/>
          </p:cNvCxnSpPr>
          <p:nvPr/>
        </p:nvCxnSpPr>
        <p:spPr>
          <a:xfrm rot="16200000" flipV="1">
            <a:off x="3267964" y="1874690"/>
            <a:ext cx="220977" cy="14199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7" idx="0"/>
            <a:endCxn id="22" idx="2"/>
          </p:cNvCxnSpPr>
          <p:nvPr/>
        </p:nvCxnSpPr>
        <p:spPr>
          <a:xfrm rot="5400000" flipH="1" flipV="1">
            <a:off x="4156196" y="2369991"/>
            <a:ext cx="257379" cy="392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a:stCxn id="9" idx="0"/>
            <a:endCxn id="10" idx="2"/>
          </p:cNvCxnSpPr>
          <p:nvPr/>
        </p:nvCxnSpPr>
        <p:spPr>
          <a:xfrm rot="16200000" flipV="1">
            <a:off x="6974927" y="1825424"/>
            <a:ext cx="370466" cy="12583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p:cNvCxnSpPr>
            <a:stCxn id="9" idx="0"/>
            <a:endCxn id="11" idx="2"/>
          </p:cNvCxnSpPr>
          <p:nvPr/>
        </p:nvCxnSpPr>
        <p:spPr>
          <a:xfrm rot="5400000" flipH="1" flipV="1">
            <a:off x="7986679" y="2034039"/>
            <a:ext cx="408421" cy="8031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a:stCxn id="12" idx="0"/>
            <a:endCxn id="13" idx="2"/>
          </p:cNvCxnSpPr>
          <p:nvPr/>
        </p:nvCxnSpPr>
        <p:spPr>
          <a:xfrm flipH="1" flipV="1">
            <a:off x="10843336" y="2209664"/>
            <a:ext cx="1179" cy="159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20" idx="0"/>
            <a:endCxn id="8" idx="2"/>
          </p:cNvCxnSpPr>
          <p:nvPr/>
        </p:nvCxnSpPr>
        <p:spPr>
          <a:xfrm rot="5400000" flipH="1" flipV="1">
            <a:off x="1655761" y="913041"/>
            <a:ext cx="270029" cy="1307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p:cNvCxnSpPr>
            <a:stCxn id="22" idx="0"/>
            <a:endCxn id="8" idx="2"/>
          </p:cNvCxnSpPr>
          <p:nvPr/>
        </p:nvCxnSpPr>
        <p:spPr>
          <a:xfrm rot="16200000" flipV="1">
            <a:off x="3301333" y="574525"/>
            <a:ext cx="322991" cy="20370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a:stCxn id="21" idx="0"/>
          </p:cNvCxnSpPr>
          <p:nvPr/>
        </p:nvCxnSpPr>
        <p:spPr>
          <a:xfrm flipH="1" flipV="1">
            <a:off x="2666902" y="1426944"/>
            <a:ext cx="1582" cy="253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4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63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4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79E74A2-FA50-CE4A-A197-135523BFA13A}"/>
              </a:ext>
            </a:extLst>
          </p:cNvPr>
          <p:cNvSpPr/>
          <p:nvPr/>
        </p:nvSpPr>
        <p:spPr>
          <a:xfrm>
            <a:off x="1483328" y="2507107"/>
            <a:ext cx="8935720" cy="51562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Presencia de residuos sólidos ordinarios en vías y áreas públicas presentados fuera de frecuencias y horarios establecidos con deficiente separación en la fuente</a:t>
            </a:r>
            <a:endParaRPr lang="es-CO" sz="1200">
              <a:effectLst/>
              <a:latin typeface="Times New Roman" panose="02020603050405020304" pitchFamily="18" charset="0"/>
              <a:ea typeface="Times New Roman" panose="02020603050405020304" pitchFamily="18" charset="0"/>
            </a:endParaRPr>
          </a:p>
        </p:txBody>
      </p:sp>
      <p:sp>
        <p:nvSpPr>
          <p:cNvPr id="51" name="Rectángulo 5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444C068-EA68-F343-99C8-FE697FEA9BFF}"/>
              </a:ext>
            </a:extLst>
          </p:cNvPr>
          <p:cNvSpPr/>
          <p:nvPr/>
        </p:nvSpPr>
        <p:spPr>
          <a:xfrm>
            <a:off x="1433798" y="1724152"/>
            <a:ext cx="2299335" cy="51562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las PQR relacionadas con la reubicación y retiro de los contenedores</a:t>
            </a:r>
            <a:endParaRPr lang="es-CO" sz="1200">
              <a:effectLst/>
              <a:latin typeface="Times New Roman" panose="02020603050405020304" pitchFamily="18" charset="0"/>
              <a:ea typeface="Times New Roman" panose="02020603050405020304" pitchFamily="18" charset="0"/>
            </a:endParaRPr>
          </a:p>
        </p:txBody>
      </p:sp>
      <p:sp>
        <p:nvSpPr>
          <p:cNvPr id="52" name="Rectángulo 5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26447D4-60A8-FC40-8D74-FF83A89E4AFC}"/>
              </a:ext>
            </a:extLst>
          </p:cNvPr>
          <p:cNvSpPr/>
          <p:nvPr/>
        </p:nvSpPr>
        <p:spPr>
          <a:xfrm>
            <a:off x="1313005" y="771081"/>
            <a:ext cx="1548130" cy="72390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Rechazo de los contenedores por parte de los usuarios del servicio público de aseo</a:t>
            </a:r>
            <a:endParaRPr lang="es-CO" sz="1200" dirty="0">
              <a:effectLst/>
              <a:latin typeface="Times New Roman" panose="02020603050405020304" pitchFamily="18" charset="0"/>
              <a:ea typeface="Times New Roman" panose="02020603050405020304" pitchFamily="18" charset="0"/>
            </a:endParaRPr>
          </a:p>
        </p:txBody>
      </p:sp>
      <p:sp>
        <p:nvSpPr>
          <p:cNvPr id="53" name="Rectángulo 5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2270A14-78E0-E24D-8D98-5E7CCE433AAD}"/>
              </a:ext>
            </a:extLst>
          </p:cNvPr>
          <p:cNvSpPr/>
          <p:nvPr/>
        </p:nvSpPr>
        <p:spPr>
          <a:xfrm>
            <a:off x="3105753" y="770489"/>
            <a:ext cx="1689100" cy="73660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Baja percepción de la calidad del servicio público de aseo aumentando el deterioro de la zona cercana al contenedor</a:t>
            </a:r>
            <a:endParaRPr lang="es-CO" sz="1200" dirty="0">
              <a:effectLst/>
              <a:latin typeface="Times New Roman" panose="02020603050405020304" pitchFamily="18" charset="0"/>
              <a:ea typeface="Times New Roman" panose="02020603050405020304" pitchFamily="18" charset="0"/>
            </a:endParaRPr>
          </a:p>
        </p:txBody>
      </p:sp>
      <p:sp>
        <p:nvSpPr>
          <p:cNvPr id="54" name="Rectángulo 5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5FAD3A7-EF20-D14C-9C8A-149574A45FC8}"/>
              </a:ext>
            </a:extLst>
          </p:cNvPr>
          <p:cNvSpPr/>
          <p:nvPr/>
        </p:nvSpPr>
        <p:spPr>
          <a:xfrm>
            <a:off x="3813778" y="1771777"/>
            <a:ext cx="2974340" cy="40703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de la contaminación ambiental por la generación de puntos críticos de residuos</a:t>
            </a:r>
            <a:endParaRPr lang="es-CO" sz="1200">
              <a:effectLst/>
              <a:latin typeface="Times New Roman" panose="02020603050405020304" pitchFamily="18" charset="0"/>
              <a:ea typeface="Times New Roman" panose="02020603050405020304" pitchFamily="18" charset="0"/>
            </a:endParaRPr>
          </a:p>
        </p:txBody>
      </p:sp>
      <p:sp>
        <p:nvSpPr>
          <p:cNvPr id="55" name="Rectángulo 5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08E52D8-AFAF-F74F-81A6-370EE2F1F79A}"/>
              </a:ext>
            </a:extLst>
          </p:cNvPr>
          <p:cNvSpPr/>
          <p:nvPr/>
        </p:nvSpPr>
        <p:spPr>
          <a:xfrm>
            <a:off x="4918043" y="849122"/>
            <a:ext cx="1538605" cy="69596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Deterioro de las áreas públicas de la ciudad, incumpliendo con el concepto de área limpia</a:t>
            </a:r>
            <a:endParaRPr lang="es-CO" sz="1200">
              <a:effectLst/>
              <a:latin typeface="Times New Roman" panose="02020603050405020304" pitchFamily="18" charset="0"/>
              <a:ea typeface="Times New Roman" panose="02020603050405020304" pitchFamily="18" charset="0"/>
            </a:endParaRPr>
          </a:p>
        </p:txBody>
      </p:sp>
      <p:sp>
        <p:nvSpPr>
          <p:cNvPr id="56" name="Rectángulo 5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8783E8D-5113-4947-94EF-6A43B473FFA3}"/>
              </a:ext>
            </a:extLst>
          </p:cNvPr>
          <p:cNvSpPr/>
          <p:nvPr/>
        </p:nvSpPr>
        <p:spPr>
          <a:xfrm>
            <a:off x="6591268" y="1127887"/>
            <a:ext cx="1557020" cy="39814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Afectación de los sistemas de alcantarillado</a:t>
            </a:r>
            <a:endParaRPr lang="es-CO" sz="1200">
              <a:effectLst/>
              <a:latin typeface="Times New Roman" panose="02020603050405020304" pitchFamily="18" charset="0"/>
              <a:ea typeface="Times New Roman" panose="02020603050405020304" pitchFamily="18" charset="0"/>
            </a:endParaRPr>
          </a:p>
        </p:txBody>
      </p:sp>
      <p:sp>
        <p:nvSpPr>
          <p:cNvPr id="57" name="Rectángulo 5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6E469C5-C742-2142-A4E0-2D50156D3EC4}"/>
              </a:ext>
            </a:extLst>
          </p:cNvPr>
          <p:cNvSpPr/>
          <p:nvPr/>
        </p:nvSpPr>
        <p:spPr>
          <a:xfrm>
            <a:off x="6928453" y="1712087"/>
            <a:ext cx="3782695" cy="60579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Recolección y transporte de residuos potencialmente aprovechables a Doña Juana por parte de los prestadores del servicio público de aseo, que podrían ser gestionados por parte de los recicladores de oficio o por otras alternativas de tratamiento o valorización de residuos</a:t>
            </a:r>
            <a:endParaRPr lang="es-CO" sz="1200">
              <a:effectLst/>
              <a:latin typeface="Times New Roman" panose="02020603050405020304" pitchFamily="18" charset="0"/>
              <a:ea typeface="Times New Roman" panose="02020603050405020304" pitchFamily="18" charset="0"/>
            </a:endParaRPr>
          </a:p>
        </p:txBody>
      </p:sp>
      <p:sp>
        <p:nvSpPr>
          <p:cNvPr id="58" name="Rectángulo 5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8FDAB6B-73A2-1040-9CD8-469177089544}"/>
              </a:ext>
            </a:extLst>
          </p:cNvPr>
          <p:cNvSpPr/>
          <p:nvPr/>
        </p:nvSpPr>
        <p:spPr>
          <a:xfrm>
            <a:off x="8312753" y="784987"/>
            <a:ext cx="2454275" cy="80010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Disminución de la vida útil del sitio de disposición final en el predio Doña Juana por la disposición final de residuos potencialmente aprovechables, aumentando las toneladas que llegan diariamente</a:t>
            </a:r>
            <a:endParaRPr lang="es-CO" sz="1200">
              <a:effectLst/>
              <a:latin typeface="Times New Roman" panose="02020603050405020304" pitchFamily="18" charset="0"/>
              <a:ea typeface="Times New Roman" panose="02020603050405020304" pitchFamily="18" charset="0"/>
            </a:endParaRPr>
          </a:p>
        </p:txBody>
      </p:sp>
      <p:sp>
        <p:nvSpPr>
          <p:cNvPr id="59" name="Rectángulo 5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B4C8316-65FA-7E4D-9F6A-CC54319D6A9F}"/>
              </a:ext>
            </a:extLst>
          </p:cNvPr>
          <p:cNvSpPr/>
          <p:nvPr/>
        </p:nvSpPr>
        <p:spPr>
          <a:xfrm>
            <a:off x="1300448" y="4387404"/>
            <a:ext cx="2072640" cy="122174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La instalación de contenedores no se ajusta a las dinámicas territoriales, sociales y económicas ni a la infraestructura urbana. Adicionalmente existe baja comprensión del uso de los contenedores no es clara para la ciudadanía.</a:t>
            </a:r>
            <a:endParaRPr lang="es-CO" sz="1200" dirty="0">
              <a:effectLst/>
              <a:latin typeface="Times New Roman" panose="02020603050405020304" pitchFamily="18" charset="0"/>
              <a:ea typeface="Times New Roman" panose="02020603050405020304" pitchFamily="18" charset="0"/>
            </a:endParaRPr>
          </a:p>
        </p:txBody>
      </p:sp>
      <p:sp>
        <p:nvSpPr>
          <p:cNvPr id="60" name="Rectángulo 5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A3EAA4D-68E4-D543-8541-9EB267480642}"/>
              </a:ext>
            </a:extLst>
          </p:cNvPr>
          <p:cNvSpPr/>
          <p:nvPr/>
        </p:nvSpPr>
        <p:spPr>
          <a:xfrm>
            <a:off x="1300448" y="5785453"/>
            <a:ext cx="2082715" cy="670212"/>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Baja cobertura de las rutas de recolección de residuos aprovechables</a:t>
            </a:r>
            <a:endParaRPr lang="es-CO" sz="1200">
              <a:effectLst/>
              <a:latin typeface="Times New Roman" panose="02020603050405020304" pitchFamily="18" charset="0"/>
              <a:ea typeface="Times New Roman" panose="02020603050405020304" pitchFamily="18" charset="0"/>
            </a:endParaRPr>
          </a:p>
        </p:txBody>
      </p:sp>
      <p:sp>
        <p:nvSpPr>
          <p:cNvPr id="61" name="Rectángulo 6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DC18CF3-4F88-D846-8635-7FEDA928C01C}"/>
              </a:ext>
            </a:extLst>
          </p:cNvPr>
          <p:cNvSpPr/>
          <p:nvPr/>
        </p:nvSpPr>
        <p:spPr>
          <a:xfrm>
            <a:off x="3838433" y="4495142"/>
            <a:ext cx="2308225" cy="671438"/>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Falta de regulación de la gestión de este tipo de residuos por parte del gobierno nacional y falta de cultura ciudadana</a:t>
            </a:r>
            <a:endParaRPr lang="es-CO" sz="1200">
              <a:effectLst/>
              <a:latin typeface="Times New Roman" panose="02020603050405020304" pitchFamily="18" charset="0"/>
              <a:ea typeface="Times New Roman" panose="02020603050405020304" pitchFamily="18" charset="0"/>
            </a:endParaRPr>
          </a:p>
        </p:txBody>
      </p:sp>
      <p:sp>
        <p:nvSpPr>
          <p:cNvPr id="62" name="Rectángulo 6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B5C30F1-467C-424B-95BC-7F73B2DB53C4}"/>
              </a:ext>
            </a:extLst>
          </p:cNvPr>
          <p:cNvSpPr/>
          <p:nvPr/>
        </p:nvSpPr>
        <p:spPr>
          <a:xfrm>
            <a:off x="3890189" y="5461995"/>
            <a:ext cx="2319932" cy="74050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Falta de control por parte de las entidades competentes a los ciudadanos que arrojan residuos por fuera de los horarios y frecuencias establecidos</a:t>
            </a:r>
            <a:endParaRPr lang="es-CO" sz="1200" dirty="0">
              <a:effectLst/>
              <a:latin typeface="Times New Roman" panose="02020603050405020304" pitchFamily="18" charset="0"/>
              <a:ea typeface="Times New Roman" panose="02020603050405020304" pitchFamily="18" charset="0"/>
            </a:endParaRPr>
          </a:p>
        </p:txBody>
      </p:sp>
      <p:sp>
        <p:nvSpPr>
          <p:cNvPr id="63" name="Rectángulo 6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2DEEA34-2821-DC4D-884E-37FC27AEB070}"/>
              </a:ext>
            </a:extLst>
          </p:cNvPr>
          <p:cNvSpPr/>
          <p:nvPr/>
        </p:nvSpPr>
        <p:spPr>
          <a:xfrm>
            <a:off x="6427282" y="4495142"/>
            <a:ext cx="2004248" cy="778891"/>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Falta de medición del impacto de las campañas realizadas por los prestadores hacia la ciudadanía sobre el manejo eficiente de los residuos</a:t>
            </a:r>
            <a:endParaRPr lang="es-CO" sz="1200" dirty="0">
              <a:effectLst/>
              <a:latin typeface="Times New Roman" panose="02020603050405020304" pitchFamily="18" charset="0"/>
              <a:ea typeface="Times New Roman" panose="02020603050405020304" pitchFamily="18" charset="0"/>
            </a:endParaRPr>
          </a:p>
        </p:txBody>
      </p:sp>
      <p:sp>
        <p:nvSpPr>
          <p:cNvPr id="64" name="Rectángulo 6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357FC5C-D467-8642-BA38-F52854F66C31}"/>
              </a:ext>
            </a:extLst>
          </p:cNvPr>
          <p:cNvSpPr/>
          <p:nvPr/>
        </p:nvSpPr>
        <p:spPr>
          <a:xfrm>
            <a:off x="9048547" y="4409944"/>
            <a:ext cx="2692163" cy="691104"/>
          </a:xfrm>
          <a:prstGeom prst="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Falta de actualización de la normatividad asociada a las infraestructuras afectas al servicio público de aseo y gestión integral de residuos sólidos</a:t>
            </a:r>
            <a:endParaRPr lang="es-CO" sz="1200" dirty="0">
              <a:effectLst/>
              <a:latin typeface="Times New Roman" panose="02020603050405020304" pitchFamily="18" charset="0"/>
              <a:ea typeface="Times New Roman" panose="02020603050405020304" pitchFamily="18" charset="0"/>
            </a:endParaRPr>
          </a:p>
        </p:txBody>
      </p:sp>
      <p:sp>
        <p:nvSpPr>
          <p:cNvPr id="65" name="Rectángulo 6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251A6A8-6602-1C4C-8D2B-290F67751A2C}"/>
              </a:ext>
            </a:extLst>
          </p:cNvPr>
          <p:cNvSpPr/>
          <p:nvPr/>
        </p:nvSpPr>
        <p:spPr>
          <a:xfrm>
            <a:off x="1205779" y="3420776"/>
            <a:ext cx="2244725" cy="69659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Deficiencias en la ubicación, cobertura y baja comprensión del uso de contenedores para la presentación de residuos sólidos urbanos</a:t>
            </a:r>
            <a:endParaRPr lang="es-CO" sz="1200" dirty="0">
              <a:effectLst/>
              <a:latin typeface="Times New Roman" panose="02020603050405020304" pitchFamily="18" charset="0"/>
              <a:ea typeface="Times New Roman" panose="02020603050405020304" pitchFamily="18" charset="0"/>
            </a:endParaRPr>
          </a:p>
        </p:txBody>
      </p:sp>
      <p:sp>
        <p:nvSpPr>
          <p:cNvPr id="66" name="Rectángulo 6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4FB0164-7FDF-48C1-A2A3-89E7BB7869C8}"/>
              </a:ext>
            </a:extLst>
          </p:cNvPr>
          <p:cNvSpPr/>
          <p:nvPr/>
        </p:nvSpPr>
        <p:spPr>
          <a:xfrm>
            <a:off x="3838433" y="3416047"/>
            <a:ext cx="2423445" cy="793177"/>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Alto número de puntos críticos identificados en la Ciudad con residuos mezclados incitando a la ciudadanía a arrojar residuos por fuera de las frecuencias y horarios establecidos.</a:t>
            </a:r>
            <a:endParaRPr lang="es-CO" sz="1200" dirty="0">
              <a:effectLst/>
              <a:latin typeface="Times New Roman" panose="02020603050405020304" pitchFamily="18" charset="0"/>
              <a:ea typeface="Times New Roman" panose="02020603050405020304" pitchFamily="18" charset="0"/>
            </a:endParaRPr>
          </a:p>
        </p:txBody>
      </p:sp>
      <p:sp>
        <p:nvSpPr>
          <p:cNvPr id="67" name="Rectángulo 6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E10F895-61AE-FB49-AB19-A042C9E848D3}"/>
              </a:ext>
            </a:extLst>
          </p:cNvPr>
          <p:cNvSpPr/>
          <p:nvPr/>
        </p:nvSpPr>
        <p:spPr>
          <a:xfrm>
            <a:off x="6466509" y="3427856"/>
            <a:ext cx="1925795" cy="790386"/>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ES" sz="900" kern="1200" dirty="0">
                <a:solidFill>
                  <a:srgbClr val="000000"/>
                </a:solidFill>
                <a:effectLst/>
                <a:latin typeface="Arial" panose="020B0604020202020204" pitchFamily="34" charset="0"/>
                <a:ea typeface="Times New Roman" panose="02020603050405020304" pitchFamily="18" charset="0"/>
              </a:rPr>
              <a:t>Bajos niveles de conocimiento, disciplina para la separación adecuada de residuos en la fuente por parte de los usuarios del servicio público de aseo</a:t>
            </a:r>
            <a:endParaRPr lang="es-CO" sz="1200" dirty="0">
              <a:effectLst/>
              <a:latin typeface="Times New Roman" panose="02020603050405020304" pitchFamily="18" charset="0"/>
              <a:ea typeface="Times New Roman" panose="02020603050405020304" pitchFamily="18" charset="0"/>
            </a:endParaRPr>
          </a:p>
        </p:txBody>
      </p:sp>
      <p:sp>
        <p:nvSpPr>
          <p:cNvPr id="68" name="Rectángulo 6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60E46F3-3904-B343-9B70-D7A55EB21FDC}"/>
              </a:ext>
            </a:extLst>
          </p:cNvPr>
          <p:cNvSpPr/>
          <p:nvPr/>
        </p:nvSpPr>
        <p:spPr>
          <a:xfrm>
            <a:off x="9056472" y="5166580"/>
            <a:ext cx="2684238" cy="686911"/>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Falta de articulación interinstitucional para la modernización de la infraestructura asociada a la prestación del servicio público de aseo y gestión integral de residuos sólidos</a:t>
            </a:r>
            <a:endParaRPr lang="es-CO" sz="1200" dirty="0">
              <a:effectLst/>
              <a:latin typeface="Times New Roman" panose="02020603050405020304" pitchFamily="18" charset="0"/>
              <a:ea typeface="Times New Roman" panose="02020603050405020304" pitchFamily="18" charset="0"/>
            </a:endParaRPr>
          </a:p>
        </p:txBody>
      </p:sp>
      <p:sp>
        <p:nvSpPr>
          <p:cNvPr id="69" name="Rectángulo 6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582EBDF-660D-41FC-A6B8-030FC78DAA88}"/>
              </a:ext>
            </a:extLst>
          </p:cNvPr>
          <p:cNvSpPr/>
          <p:nvPr/>
        </p:nvSpPr>
        <p:spPr>
          <a:xfrm>
            <a:off x="9061483" y="5965347"/>
            <a:ext cx="2679227" cy="596964"/>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ES" sz="900" kern="1200" dirty="0">
                <a:solidFill>
                  <a:srgbClr val="000000"/>
                </a:solidFill>
                <a:effectLst/>
                <a:latin typeface="Arial" panose="020B0604020202020204" pitchFamily="34" charset="0"/>
                <a:ea typeface="Times New Roman" panose="02020603050405020304" pitchFamily="18" charset="0"/>
              </a:rPr>
              <a:t>Baja estandarización en los métodos y tecnologías para la recolección y transporte de residuos aprovechables</a:t>
            </a:r>
            <a:endParaRPr lang="es-CO" sz="1200" dirty="0">
              <a:effectLst/>
              <a:latin typeface="Times New Roman" panose="02020603050405020304" pitchFamily="18" charset="0"/>
              <a:ea typeface="Times New Roman" panose="02020603050405020304" pitchFamily="18" charset="0"/>
            </a:endParaRPr>
          </a:p>
        </p:txBody>
      </p:sp>
      <p:sp>
        <p:nvSpPr>
          <p:cNvPr id="70" name="CuadroTexto 112"/>
          <p:cNvSpPr txBox="1"/>
          <p:nvPr/>
        </p:nvSpPr>
        <p:spPr>
          <a:xfrm rot="16200004">
            <a:off x="74041" y="1645157"/>
            <a:ext cx="731265" cy="184149"/>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71" name="CuadroTexto 112"/>
          <p:cNvSpPr txBox="1"/>
          <p:nvPr/>
        </p:nvSpPr>
        <p:spPr>
          <a:xfrm rot="16200004">
            <a:off x="38767" y="4649880"/>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CAUSAS</a:t>
            </a:r>
            <a:endParaRPr lang="es-CO" sz="1200" dirty="0">
              <a:effectLst/>
              <a:latin typeface="Times New Roman" panose="02020603050405020304" pitchFamily="18" charset="0"/>
              <a:ea typeface="Times New Roman" panose="02020603050405020304" pitchFamily="18" charset="0"/>
            </a:endParaRPr>
          </a:p>
          <a:p>
            <a:pPr algn="ctr">
              <a:spcAft>
                <a:spcPts val="0"/>
              </a:spcAft>
            </a:pPr>
            <a:r>
              <a:rPr lang="es-CO" sz="1200" dirty="0">
                <a:effectLst/>
                <a:latin typeface="Times New Roman" panose="02020603050405020304" pitchFamily="18" charset="0"/>
                <a:ea typeface="Times New Roman" panose="02020603050405020304" pitchFamily="18" charset="0"/>
              </a:rPr>
              <a:t> </a:t>
            </a:r>
          </a:p>
        </p:txBody>
      </p:sp>
      <p:sp>
        <p:nvSpPr>
          <p:cNvPr id="72" name="Rectángulo 7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E10F895-61AE-FB49-AB19-A042C9E848D3}"/>
              </a:ext>
            </a:extLst>
          </p:cNvPr>
          <p:cNvSpPr/>
          <p:nvPr/>
        </p:nvSpPr>
        <p:spPr>
          <a:xfrm>
            <a:off x="9184944" y="3359624"/>
            <a:ext cx="1828800" cy="83248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ES" sz="900" kern="1200" dirty="0">
                <a:solidFill>
                  <a:srgbClr val="000000"/>
                </a:solidFill>
                <a:effectLst/>
                <a:latin typeface="Arial" panose="020B0604020202020204" pitchFamily="34" charset="0"/>
                <a:ea typeface="Times New Roman" panose="02020603050405020304" pitchFamily="18" charset="0"/>
              </a:rPr>
              <a:t>Falta de infraestructura y normatividad distrital para la modernización de la actividad de recolección transporte de residuos sólidos ordinarios </a:t>
            </a:r>
            <a:endParaRPr lang="es-CO" sz="1200" dirty="0">
              <a:effectLst/>
              <a:latin typeface="Times New Roman" panose="02020603050405020304" pitchFamily="18" charset="0"/>
              <a:ea typeface="Times New Roman" panose="02020603050405020304" pitchFamily="18" charset="0"/>
            </a:endParaRPr>
          </a:p>
        </p:txBody>
      </p:sp>
      <p:sp>
        <p:nvSpPr>
          <p:cNvPr id="73" name="CuadroTexto 72"/>
          <p:cNvSpPr txBox="1"/>
          <p:nvPr/>
        </p:nvSpPr>
        <p:spPr>
          <a:xfrm>
            <a:off x="1993392" y="320040"/>
            <a:ext cx="8567928" cy="276999"/>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ARBOL DE PROBLEMAS RECOLECCIÓN, TRANSPORTE Y TRANSFERENCIA DE RESIDUOS SÓLIDOS</a:t>
            </a:r>
            <a:endParaRPr lang="es-CO" sz="1200" dirty="0">
              <a:latin typeface="Arial" panose="020B0604020202020204" pitchFamily="34" charset="0"/>
              <a:cs typeface="Arial" panose="020B0604020202020204" pitchFamily="34" charset="0"/>
            </a:endParaRPr>
          </a:p>
        </p:txBody>
      </p:sp>
      <p:cxnSp>
        <p:nvCxnSpPr>
          <p:cNvPr id="74" name="Conector recto 73"/>
          <p:cNvCxnSpPr/>
          <p:nvPr/>
        </p:nvCxnSpPr>
        <p:spPr>
          <a:xfrm>
            <a:off x="2771394" y="3141790"/>
            <a:ext cx="7327950" cy="329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79" name="Conector recto 78"/>
          <p:cNvCxnSpPr/>
          <p:nvPr/>
        </p:nvCxnSpPr>
        <p:spPr>
          <a:xfrm>
            <a:off x="1569720" y="6226493"/>
            <a:ext cx="146653" cy="0"/>
          </a:xfrm>
          <a:prstGeom prst="line">
            <a:avLst/>
          </a:prstGeom>
          <a:ln>
            <a:solidFill>
              <a:srgbClr val="92D050"/>
            </a:solidFill>
          </a:ln>
        </p:spPr>
        <p:style>
          <a:lnRef idx="1">
            <a:schemeClr val="dk1"/>
          </a:lnRef>
          <a:fillRef idx="0">
            <a:schemeClr val="dk1"/>
          </a:fillRef>
          <a:effectRef idx="0">
            <a:schemeClr val="dk1"/>
          </a:effectRef>
          <a:fontRef idx="minor">
            <a:schemeClr val="tx1"/>
          </a:fontRef>
        </p:style>
      </p:cxnSp>
      <p:cxnSp>
        <p:nvCxnSpPr>
          <p:cNvPr id="83" name="Conector recto 82"/>
          <p:cNvCxnSpPr/>
          <p:nvPr/>
        </p:nvCxnSpPr>
        <p:spPr>
          <a:xfrm flipV="1">
            <a:off x="5651754" y="2382203"/>
            <a:ext cx="0" cy="123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2483104" y="2367598"/>
            <a:ext cx="6591300" cy="54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p:nvPr/>
        </p:nvCxnSpPr>
        <p:spPr>
          <a:xfrm flipV="1">
            <a:off x="5651754" y="2177733"/>
            <a:ext cx="0" cy="20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flipV="1">
            <a:off x="2922524" y="1650048"/>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2203704" y="1650048"/>
            <a:ext cx="1511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5613654" y="1650048"/>
            <a:ext cx="1466850"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flipV="1">
            <a:off x="6242304" y="1658303"/>
            <a:ext cx="0" cy="116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cto de flecha 89"/>
          <p:cNvCxnSpPr/>
          <p:nvPr/>
        </p:nvCxnSpPr>
        <p:spPr>
          <a:xfrm flipV="1">
            <a:off x="5620004" y="1527493"/>
            <a:ext cx="0" cy="128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p:cNvCxnSpPr/>
          <p:nvPr/>
        </p:nvCxnSpPr>
        <p:spPr>
          <a:xfrm flipV="1">
            <a:off x="7080504" y="1484948"/>
            <a:ext cx="0" cy="17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ector recto de flecha 91"/>
          <p:cNvCxnSpPr/>
          <p:nvPr/>
        </p:nvCxnSpPr>
        <p:spPr>
          <a:xfrm flipH="1" flipV="1">
            <a:off x="9068054" y="1545908"/>
            <a:ext cx="6350" cy="167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ector recto 122"/>
          <p:cNvCxnSpPr/>
          <p:nvPr/>
        </p:nvCxnSpPr>
        <p:spPr>
          <a:xfrm flipV="1">
            <a:off x="5778754" y="3022727"/>
            <a:ext cx="0" cy="119063"/>
          </a:xfrm>
          <a:prstGeom prst="line">
            <a:avLst/>
          </a:prstGeom>
        </p:spPr>
        <p:style>
          <a:lnRef idx="1">
            <a:schemeClr val="accent6"/>
          </a:lnRef>
          <a:fillRef idx="0">
            <a:schemeClr val="accent6"/>
          </a:fillRef>
          <a:effectRef idx="0">
            <a:schemeClr val="accent6"/>
          </a:effectRef>
          <a:fontRef idx="minor">
            <a:schemeClr val="tx1"/>
          </a:fontRef>
        </p:style>
      </p:cxnSp>
      <p:cxnSp>
        <p:nvCxnSpPr>
          <p:cNvPr id="125" name="Conector recto de flecha 124"/>
          <p:cNvCxnSpPr/>
          <p:nvPr/>
        </p:nvCxnSpPr>
        <p:spPr>
          <a:xfrm flipV="1">
            <a:off x="2771394" y="3141790"/>
            <a:ext cx="0" cy="2742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7" name="Conector recto de flecha 126"/>
          <p:cNvCxnSpPr/>
          <p:nvPr/>
        </p:nvCxnSpPr>
        <p:spPr>
          <a:xfrm flipV="1">
            <a:off x="5778754" y="3141790"/>
            <a:ext cx="0" cy="2742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9" name="Conector recto de flecha 128"/>
          <p:cNvCxnSpPr>
            <a:stCxn id="72" idx="0"/>
          </p:cNvCxnSpPr>
          <p:nvPr/>
        </p:nvCxnSpPr>
        <p:spPr>
          <a:xfrm flipH="1" flipV="1">
            <a:off x="10092876" y="3115120"/>
            <a:ext cx="6468" cy="24450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2" name="Conector recto 131"/>
          <p:cNvCxnSpPr/>
          <p:nvPr/>
        </p:nvCxnSpPr>
        <p:spPr>
          <a:xfrm flipH="1">
            <a:off x="938641" y="4998274"/>
            <a:ext cx="13984" cy="1134486"/>
          </a:xfrm>
          <a:prstGeom prst="line">
            <a:avLst/>
          </a:prstGeom>
        </p:spPr>
        <p:style>
          <a:lnRef idx="1">
            <a:schemeClr val="accent6"/>
          </a:lnRef>
          <a:fillRef idx="0">
            <a:schemeClr val="accent6"/>
          </a:fillRef>
          <a:effectRef idx="0">
            <a:schemeClr val="accent6"/>
          </a:effectRef>
          <a:fontRef idx="minor">
            <a:schemeClr val="tx1"/>
          </a:fontRef>
        </p:style>
      </p:cxnSp>
      <p:cxnSp>
        <p:nvCxnSpPr>
          <p:cNvPr id="142" name="Conector recto 141"/>
          <p:cNvCxnSpPr/>
          <p:nvPr/>
        </p:nvCxnSpPr>
        <p:spPr>
          <a:xfrm>
            <a:off x="3674521" y="4830861"/>
            <a:ext cx="15207" cy="1022630"/>
          </a:xfrm>
          <a:prstGeom prst="line">
            <a:avLst/>
          </a:prstGeom>
        </p:spPr>
        <p:style>
          <a:lnRef idx="1">
            <a:schemeClr val="accent6"/>
          </a:lnRef>
          <a:fillRef idx="0">
            <a:schemeClr val="accent6"/>
          </a:fillRef>
          <a:effectRef idx="0">
            <a:schemeClr val="accent6"/>
          </a:effectRef>
          <a:fontRef idx="minor">
            <a:schemeClr val="tx1"/>
          </a:fontRef>
        </p:style>
      </p:cxnSp>
      <p:cxnSp>
        <p:nvCxnSpPr>
          <p:cNvPr id="145" name="Conector recto de flecha 144"/>
          <p:cNvCxnSpPr>
            <a:stCxn id="59" idx="1"/>
          </p:cNvCxnSpPr>
          <p:nvPr/>
        </p:nvCxnSpPr>
        <p:spPr>
          <a:xfrm flipH="1">
            <a:off x="955280" y="4998274"/>
            <a:ext cx="34516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7" name="Conector recto de flecha 146"/>
          <p:cNvCxnSpPr>
            <a:stCxn id="60" idx="1"/>
          </p:cNvCxnSpPr>
          <p:nvPr/>
        </p:nvCxnSpPr>
        <p:spPr>
          <a:xfrm flipH="1">
            <a:off x="955280" y="6120559"/>
            <a:ext cx="34516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0" name="Conector recto 149"/>
          <p:cNvCxnSpPr/>
          <p:nvPr/>
        </p:nvCxnSpPr>
        <p:spPr>
          <a:xfrm flipH="1">
            <a:off x="786384" y="5565517"/>
            <a:ext cx="152257"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52" name="Conector recto 151"/>
          <p:cNvCxnSpPr/>
          <p:nvPr/>
        </p:nvCxnSpPr>
        <p:spPr>
          <a:xfrm flipV="1">
            <a:off x="777240" y="3769073"/>
            <a:ext cx="9144" cy="1796444"/>
          </a:xfrm>
          <a:prstGeom prst="line">
            <a:avLst/>
          </a:prstGeom>
        </p:spPr>
        <p:style>
          <a:lnRef idx="1">
            <a:schemeClr val="accent6"/>
          </a:lnRef>
          <a:fillRef idx="0">
            <a:schemeClr val="accent6"/>
          </a:fillRef>
          <a:effectRef idx="0">
            <a:schemeClr val="accent6"/>
          </a:effectRef>
          <a:fontRef idx="minor">
            <a:schemeClr val="tx1"/>
          </a:fontRef>
        </p:style>
      </p:cxnSp>
      <p:cxnSp>
        <p:nvCxnSpPr>
          <p:cNvPr id="154" name="Conector recto de flecha 153"/>
          <p:cNvCxnSpPr>
            <a:endCxn id="65" idx="1"/>
          </p:cNvCxnSpPr>
          <p:nvPr/>
        </p:nvCxnSpPr>
        <p:spPr>
          <a:xfrm>
            <a:off x="773898" y="3769073"/>
            <a:ext cx="431881"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8" name="Conector recto de flecha 157"/>
          <p:cNvCxnSpPr>
            <a:stCxn id="61" idx="1"/>
          </p:cNvCxnSpPr>
          <p:nvPr/>
        </p:nvCxnSpPr>
        <p:spPr>
          <a:xfrm flipH="1">
            <a:off x="3653678" y="4830861"/>
            <a:ext cx="18475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1" name="Conector recto de flecha 160"/>
          <p:cNvCxnSpPr>
            <a:stCxn id="62" idx="1"/>
          </p:cNvCxnSpPr>
          <p:nvPr/>
        </p:nvCxnSpPr>
        <p:spPr>
          <a:xfrm flipH="1">
            <a:off x="3692939" y="5832245"/>
            <a:ext cx="197250" cy="2124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3" name="Conector recto 162"/>
          <p:cNvCxnSpPr/>
          <p:nvPr/>
        </p:nvCxnSpPr>
        <p:spPr>
          <a:xfrm flipH="1">
            <a:off x="3538051" y="5331553"/>
            <a:ext cx="151677"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65" name="Conector recto 164"/>
          <p:cNvCxnSpPr/>
          <p:nvPr/>
        </p:nvCxnSpPr>
        <p:spPr>
          <a:xfrm flipH="1" flipV="1">
            <a:off x="3522264" y="3823049"/>
            <a:ext cx="5038" cy="1508505"/>
          </a:xfrm>
          <a:prstGeom prst="line">
            <a:avLst/>
          </a:prstGeom>
        </p:spPr>
        <p:style>
          <a:lnRef idx="1">
            <a:schemeClr val="accent6"/>
          </a:lnRef>
          <a:fillRef idx="0">
            <a:schemeClr val="accent6"/>
          </a:fillRef>
          <a:effectRef idx="0">
            <a:schemeClr val="accent6"/>
          </a:effectRef>
          <a:fontRef idx="minor">
            <a:schemeClr val="tx1"/>
          </a:fontRef>
        </p:style>
      </p:cxnSp>
      <p:cxnSp>
        <p:nvCxnSpPr>
          <p:cNvPr id="171" name="Conector recto de flecha 170"/>
          <p:cNvCxnSpPr>
            <a:endCxn id="66" idx="1"/>
          </p:cNvCxnSpPr>
          <p:nvPr/>
        </p:nvCxnSpPr>
        <p:spPr>
          <a:xfrm flipV="1">
            <a:off x="3527302" y="3812636"/>
            <a:ext cx="311131" cy="104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0" name="Conector recto de flecha 179"/>
          <p:cNvCxnSpPr>
            <a:stCxn id="63" idx="0"/>
            <a:endCxn id="67" idx="2"/>
          </p:cNvCxnSpPr>
          <p:nvPr/>
        </p:nvCxnSpPr>
        <p:spPr>
          <a:xfrm flipV="1">
            <a:off x="7429406" y="4218242"/>
            <a:ext cx="1" cy="2769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4" name="Conector recto 183"/>
          <p:cNvCxnSpPr/>
          <p:nvPr/>
        </p:nvCxnSpPr>
        <p:spPr>
          <a:xfrm>
            <a:off x="8723376" y="4765132"/>
            <a:ext cx="9144" cy="1498697"/>
          </a:xfrm>
          <a:prstGeom prst="line">
            <a:avLst/>
          </a:prstGeom>
        </p:spPr>
        <p:style>
          <a:lnRef idx="1">
            <a:schemeClr val="accent6"/>
          </a:lnRef>
          <a:fillRef idx="0">
            <a:schemeClr val="accent6"/>
          </a:fillRef>
          <a:effectRef idx="0">
            <a:schemeClr val="accent6"/>
          </a:effectRef>
          <a:fontRef idx="minor">
            <a:schemeClr val="tx1"/>
          </a:fontRef>
        </p:style>
      </p:cxnSp>
      <p:cxnSp>
        <p:nvCxnSpPr>
          <p:cNvPr id="186" name="Conector recto de flecha 185"/>
          <p:cNvCxnSpPr>
            <a:stCxn id="64" idx="1"/>
          </p:cNvCxnSpPr>
          <p:nvPr/>
        </p:nvCxnSpPr>
        <p:spPr>
          <a:xfrm flipH="1">
            <a:off x="8712154" y="4755496"/>
            <a:ext cx="33639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8" name="Conector recto de flecha 187"/>
          <p:cNvCxnSpPr>
            <a:stCxn id="68" idx="1"/>
          </p:cNvCxnSpPr>
          <p:nvPr/>
        </p:nvCxnSpPr>
        <p:spPr>
          <a:xfrm flipH="1" flipV="1">
            <a:off x="8723376" y="5510035"/>
            <a:ext cx="333096"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0" name="Conector recto de flecha 189"/>
          <p:cNvCxnSpPr>
            <a:stCxn id="69" idx="1"/>
          </p:cNvCxnSpPr>
          <p:nvPr/>
        </p:nvCxnSpPr>
        <p:spPr>
          <a:xfrm flipH="1">
            <a:off x="8732520" y="6263829"/>
            <a:ext cx="328963" cy="963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2" name="Conector recto 191"/>
          <p:cNvCxnSpPr/>
          <p:nvPr/>
        </p:nvCxnSpPr>
        <p:spPr>
          <a:xfrm flipH="1">
            <a:off x="8595360" y="5510035"/>
            <a:ext cx="13716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94" name="Conector recto 193"/>
          <p:cNvCxnSpPr/>
          <p:nvPr/>
        </p:nvCxnSpPr>
        <p:spPr>
          <a:xfrm flipV="1">
            <a:off x="8586216" y="3769073"/>
            <a:ext cx="26488" cy="1740963"/>
          </a:xfrm>
          <a:prstGeom prst="line">
            <a:avLst/>
          </a:prstGeom>
        </p:spPr>
        <p:style>
          <a:lnRef idx="1">
            <a:schemeClr val="accent6"/>
          </a:lnRef>
          <a:fillRef idx="0">
            <a:schemeClr val="accent6"/>
          </a:fillRef>
          <a:effectRef idx="0">
            <a:schemeClr val="accent6"/>
          </a:effectRef>
          <a:fontRef idx="minor">
            <a:schemeClr val="tx1"/>
          </a:fontRef>
        </p:style>
      </p:cxnSp>
      <p:cxnSp>
        <p:nvCxnSpPr>
          <p:cNvPr id="196" name="Conector recto de flecha 195"/>
          <p:cNvCxnSpPr>
            <a:endCxn id="72" idx="1"/>
          </p:cNvCxnSpPr>
          <p:nvPr/>
        </p:nvCxnSpPr>
        <p:spPr>
          <a:xfrm>
            <a:off x="8595360" y="3769073"/>
            <a:ext cx="589584" cy="679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9" name="Conector recto de flecha 198"/>
          <p:cNvCxnSpPr/>
          <p:nvPr/>
        </p:nvCxnSpPr>
        <p:spPr>
          <a:xfrm flipV="1">
            <a:off x="2483104" y="2239772"/>
            <a:ext cx="0" cy="140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Conector recto de flecha 200"/>
          <p:cNvCxnSpPr/>
          <p:nvPr/>
        </p:nvCxnSpPr>
        <p:spPr>
          <a:xfrm flipV="1">
            <a:off x="9074404" y="2317877"/>
            <a:ext cx="0" cy="125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3" name="Conector recto de flecha 202"/>
          <p:cNvCxnSpPr/>
          <p:nvPr/>
        </p:nvCxnSpPr>
        <p:spPr>
          <a:xfrm flipV="1">
            <a:off x="3715004" y="1494981"/>
            <a:ext cx="9875" cy="15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Conector recto de flecha 204"/>
          <p:cNvCxnSpPr/>
          <p:nvPr/>
        </p:nvCxnSpPr>
        <p:spPr>
          <a:xfrm flipV="1">
            <a:off x="2195592" y="1471148"/>
            <a:ext cx="8111" cy="174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Conector recto de flecha 206"/>
          <p:cNvCxnSpPr>
            <a:stCxn id="67" idx="0"/>
          </p:cNvCxnSpPr>
          <p:nvPr/>
        </p:nvCxnSpPr>
        <p:spPr>
          <a:xfrm flipH="1" flipV="1">
            <a:off x="7429406" y="3141790"/>
            <a:ext cx="1" cy="28606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7204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488" y="155848"/>
            <a:ext cx="10515600" cy="585851"/>
          </a:xfrm>
        </p:spPr>
        <p:txBody>
          <a:bodyPr>
            <a:normAutofit/>
          </a:bodyPr>
          <a:lstStyle/>
          <a:p>
            <a:pPr algn="ctr"/>
            <a:r>
              <a:rPr lang="es-ES" sz="1200" dirty="0">
                <a:latin typeface="Arial" panose="020B0604020202020204" pitchFamily="34" charset="0"/>
                <a:cs typeface="Arial" panose="020B0604020202020204" pitchFamily="34" charset="0"/>
              </a:rPr>
              <a:t>ARBOL DE </a:t>
            </a:r>
            <a:r>
              <a:rPr lang="es-ES" sz="1200" dirty="0" smtClean="0">
                <a:latin typeface="Arial" panose="020B0604020202020204" pitchFamily="34" charset="0"/>
                <a:cs typeface="Arial" panose="020B0604020202020204" pitchFamily="34" charset="0"/>
              </a:rPr>
              <a:t>OBJETIVOS </a:t>
            </a:r>
            <a:r>
              <a:rPr lang="es-ES" sz="1200" dirty="0">
                <a:latin typeface="Arial" panose="020B0604020202020204" pitchFamily="34" charset="0"/>
                <a:cs typeface="Arial" panose="020B0604020202020204" pitchFamily="34" charset="0"/>
              </a:rPr>
              <a:t>RECOLECCIÓN, TRANSPORTE Y TRANSFERENCIA DE RESIDUOS SÓLIDOS</a:t>
            </a:r>
            <a:r>
              <a:rPr lang="es-CO" sz="1200" dirty="0">
                <a:latin typeface="Arial" panose="020B0604020202020204" pitchFamily="34" charset="0"/>
                <a:cs typeface="Arial" panose="020B0604020202020204" pitchFamily="34" charset="0"/>
              </a:rPr>
              <a:t/>
            </a:r>
            <a:br>
              <a:rPr lang="es-CO" sz="1200" dirty="0">
                <a:latin typeface="Arial" panose="020B0604020202020204" pitchFamily="34" charset="0"/>
                <a:cs typeface="Arial" panose="020B0604020202020204" pitchFamily="34" charset="0"/>
              </a:rPr>
            </a:br>
            <a:endParaRPr lang="es-CO" sz="1200" dirty="0"/>
          </a:p>
        </p:txBody>
      </p:sp>
      <p:sp>
        <p:nvSpPr>
          <p:cNvPr id="3" name="Rectángulo 2">
            <a:extLst>
              <a:ext uri="{FF2B5EF4-FFF2-40B4-BE49-F238E27FC236}">
                <a16:creationId xmlns="" xmlns:a16="http://schemas.microsoft.com/office/drawing/2014/main" id="{41D516DC-3350-2240-83F7-8EEC6B165E24}"/>
              </a:ext>
            </a:extLst>
          </p:cNvPr>
          <p:cNvSpPr/>
          <p:nvPr/>
        </p:nvSpPr>
        <p:spPr>
          <a:xfrm>
            <a:off x="742783" y="2904317"/>
            <a:ext cx="9461690" cy="3913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a:latin typeface="Arial" panose="020B0604020202020204" pitchFamily="34" charset="0"/>
                <a:cs typeface="Arial" panose="020B0604020202020204" pitchFamily="34" charset="0"/>
              </a:rPr>
              <a:t>Disminuir la presencia de residuos sólidos en áreas públicas de la ciudad, fuera de frecuencias y horarios, fomentando la cultura ciudadana y la separación efectiva en la fuente.</a:t>
            </a:r>
          </a:p>
        </p:txBody>
      </p:sp>
      <p:sp>
        <p:nvSpPr>
          <p:cNvPr id="4" name="Rectángulo 3">
            <a:extLst>
              <a:ext uri="{FF2B5EF4-FFF2-40B4-BE49-F238E27FC236}">
                <a16:creationId xmlns="" xmlns:a16="http://schemas.microsoft.com/office/drawing/2014/main" id="{6AAE4262-F431-454E-A1D7-D292C1B847BB}"/>
              </a:ext>
            </a:extLst>
          </p:cNvPr>
          <p:cNvSpPr/>
          <p:nvPr/>
        </p:nvSpPr>
        <p:spPr>
          <a:xfrm>
            <a:off x="1080498" y="3581913"/>
            <a:ext cx="2527928" cy="10731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800" b="1" dirty="0" smtClean="0">
              <a:latin typeface="Arial" panose="020B0604020202020204" pitchFamily="34" charset="0"/>
              <a:cs typeface="Arial" panose="020B0604020202020204" pitchFamily="34" charset="0"/>
            </a:endParaRPr>
          </a:p>
          <a:p>
            <a:pPr algn="ctr"/>
            <a:r>
              <a:rPr lang="es-CO" sz="800" dirty="0" smtClean="0">
                <a:latin typeface="Arial" panose="020B0604020202020204" pitchFamily="34" charset="0"/>
                <a:cs typeface="Arial" panose="020B0604020202020204" pitchFamily="34" charset="0"/>
              </a:rPr>
              <a:t>Establecer </a:t>
            </a:r>
            <a:r>
              <a:rPr lang="es-CO" sz="800" dirty="0">
                <a:latin typeface="Arial" panose="020B0604020202020204" pitchFamily="34" charset="0"/>
                <a:cs typeface="Arial" panose="020B0604020202020204" pitchFamily="34" charset="0"/>
              </a:rPr>
              <a:t>la ubicación y cobertura de contenedores para la presentación de residuos sólidos en zona urbana y su uso adecuado, según las dinamicas y necesidades particulares de cada territorio, logrando alta comprensión de su uso entre la ciudadanía.</a:t>
            </a:r>
          </a:p>
        </p:txBody>
      </p:sp>
      <p:sp>
        <p:nvSpPr>
          <p:cNvPr id="5" name="Rectángulo 4">
            <a:extLst>
              <a:ext uri="{FF2B5EF4-FFF2-40B4-BE49-F238E27FC236}">
                <a16:creationId xmlns="" xmlns:a16="http://schemas.microsoft.com/office/drawing/2014/main" id="{FFDB4393-AA71-1B47-AF49-E6D3F8022A76}"/>
              </a:ext>
            </a:extLst>
          </p:cNvPr>
          <p:cNvSpPr/>
          <p:nvPr/>
        </p:nvSpPr>
        <p:spPr>
          <a:xfrm>
            <a:off x="4178090" y="3676577"/>
            <a:ext cx="2189517" cy="7244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Disminuir  </a:t>
            </a:r>
            <a:r>
              <a:rPr lang="es-CO" sz="800" dirty="0">
                <a:latin typeface="Arial" panose="020B0604020202020204" pitchFamily="34" charset="0"/>
                <a:cs typeface="Arial" panose="020B0604020202020204" pitchFamily="34" charset="0"/>
              </a:rPr>
              <a:t>los puntos críticos en la ciudad, evitando el arrojo de residuos mezclados fuera de las frecuencias y horarios establecidos.</a:t>
            </a:r>
          </a:p>
        </p:txBody>
      </p:sp>
      <p:sp>
        <p:nvSpPr>
          <p:cNvPr id="6" name="Rectángulo 5">
            <a:extLst>
              <a:ext uri="{FF2B5EF4-FFF2-40B4-BE49-F238E27FC236}">
                <a16:creationId xmlns="" xmlns:a16="http://schemas.microsoft.com/office/drawing/2014/main" id="{38835A6B-5C3C-0E41-A5DB-38758E72FB67}"/>
              </a:ext>
            </a:extLst>
          </p:cNvPr>
          <p:cNvSpPr/>
          <p:nvPr/>
        </p:nvSpPr>
        <p:spPr>
          <a:xfrm>
            <a:off x="6691356" y="3707042"/>
            <a:ext cx="2189517" cy="7244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Fomentar </a:t>
            </a:r>
            <a:r>
              <a:rPr lang="es-CO" sz="800" dirty="0">
                <a:latin typeface="Arial" panose="020B0604020202020204" pitchFamily="34" charset="0"/>
                <a:cs typeface="Arial" panose="020B0604020202020204" pitchFamily="34" charset="0"/>
              </a:rPr>
              <a:t>la cultura ciudadana y la separación en la fuente.</a:t>
            </a:r>
          </a:p>
        </p:txBody>
      </p:sp>
      <p:sp>
        <p:nvSpPr>
          <p:cNvPr id="7" name="Rectángulo 6">
            <a:extLst>
              <a:ext uri="{FF2B5EF4-FFF2-40B4-BE49-F238E27FC236}">
                <a16:creationId xmlns="" xmlns:a16="http://schemas.microsoft.com/office/drawing/2014/main" id="{2782839B-BA34-6F40-9C8A-9E2BB631FCCA}"/>
              </a:ext>
            </a:extLst>
          </p:cNvPr>
          <p:cNvSpPr/>
          <p:nvPr/>
        </p:nvSpPr>
        <p:spPr>
          <a:xfrm>
            <a:off x="1794285" y="1774910"/>
            <a:ext cx="2570302" cy="666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Reducción </a:t>
            </a:r>
            <a:r>
              <a:rPr lang="es-CO" sz="800" dirty="0">
                <a:latin typeface="Arial" panose="020B0604020202020204" pitchFamily="34" charset="0"/>
                <a:cs typeface="Arial" panose="020B0604020202020204" pitchFamily="34" charset="0"/>
              </a:rPr>
              <a:t>de las PQR relacionadas con la reubicación y retiro de los contenedores.</a:t>
            </a:r>
          </a:p>
        </p:txBody>
      </p:sp>
      <p:sp>
        <p:nvSpPr>
          <p:cNvPr id="8" name="Rectángulo 7">
            <a:extLst>
              <a:ext uri="{FF2B5EF4-FFF2-40B4-BE49-F238E27FC236}">
                <a16:creationId xmlns="" xmlns:a16="http://schemas.microsoft.com/office/drawing/2014/main" id="{7D6202B7-761A-8446-A2AB-8C95EB70906B}"/>
              </a:ext>
            </a:extLst>
          </p:cNvPr>
          <p:cNvSpPr/>
          <p:nvPr/>
        </p:nvSpPr>
        <p:spPr>
          <a:xfrm>
            <a:off x="736998" y="681723"/>
            <a:ext cx="1825287" cy="5329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Apropiación </a:t>
            </a:r>
            <a:r>
              <a:rPr lang="es-CO" sz="800" dirty="0">
                <a:latin typeface="Arial" panose="020B0604020202020204" pitchFamily="34" charset="0"/>
                <a:cs typeface="Arial" panose="020B0604020202020204" pitchFamily="34" charset="0"/>
              </a:rPr>
              <a:t>de los contenedores por parte de los usuarios del servicio público de aseo.</a:t>
            </a:r>
          </a:p>
        </p:txBody>
      </p:sp>
      <p:sp>
        <p:nvSpPr>
          <p:cNvPr id="9" name="Rectángulo 8">
            <a:extLst>
              <a:ext uri="{FF2B5EF4-FFF2-40B4-BE49-F238E27FC236}">
                <a16:creationId xmlns="" xmlns:a16="http://schemas.microsoft.com/office/drawing/2014/main" id="{4B51DE4E-5768-544D-969C-3AFDB27D5BAF}"/>
              </a:ext>
            </a:extLst>
          </p:cNvPr>
          <p:cNvSpPr/>
          <p:nvPr/>
        </p:nvSpPr>
        <p:spPr>
          <a:xfrm>
            <a:off x="2897100" y="606803"/>
            <a:ext cx="1825287" cy="6186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Mejoramiento </a:t>
            </a:r>
            <a:r>
              <a:rPr lang="es-CO" sz="800" dirty="0">
                <a:latin typeface="Arial" panose="020B0604020202020204" pitchFamily="34" charset="0"/>
                <a:cs typeface="Arial" panose="020B0604020202020204" pitchFamily="34" charset="0"/>
              </a:rPr>
              <a:t>de la calidad del servicio público de aseo, en la zona cercana al contenedor, percibido por la ciudadanía.</a:t>
            </a:r>
          </a:p>
        </p:txBody>
      </p:sp>
      <p:sp>
        <p:nvSpPr>
          <p:cNvPr id="10" name="Rectángulo 9">
            <a:extLst>
              <a:ext uri="{FF2B5EF4-FFF2-40B4-BE49-F238E27FC236}">
                <a16:creationId xmlns="" xmlns:a16="http://schemas.microsoft.com/office/drawing/2014/main" id="{3F634F5B-ED51-AB44-8A02-AA8D437F2146}"/>
              </a:ext>
            </a:extLst>
          </p:cNvPr>
          <p:cNvSpPr/>
          <p:nvPr/>
        </p:nvSpPr>
        <p:spPr>
          <a:xfrm>
            <a:off x="5821076" y="1765761"/>
            <a:ext cx="2570302" cy="666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Diminución  </a:t>
            </a:r>
            <a:r>
              <a:rPr lang="es-CO" sz="800" dirty="0">
                <a:latin typeface="Arial" panose="020B0604020202020204" pitchFamily="34" charset="0"/>
                <a:cs typeface="Arial" panose="020B0604020202020204" pitchFamily="34" charset="0"/>
              </a:rPr>
              <a:t>de la contaminación ambiental por la generación de puntos críticos de residuos sólidos. </a:t>
            </a:r>
          </a:p>
        </p:txBody>
      </p:sp>
      <p:sp>
        <p:nvSpPr>
          <p:cNvPr id="11" name="Rectángulo 10">
            <a:extLst>
              <a:ext uri="{FF2B5EF4-FFF2-40B4-BE49-F238E27FC236}">
                <a16:creationId xmlns="" xmlns:a16="http://schemas.microsoft.com/office/drawing/2014/main" id="{EF004C95-2520-F442-A061-419295F27C74}"/>
              </a:ext>
            </a:extLst>
          </p:cNvPr>
          <p:cNvSpPr/>
          <p:nvPr/>
        </p:nvSpPr>
        <p:spPr>
          <a:xfrm>
            <a:off x="5057203" y="777107"/>
            <a:ext cx="1825287" cy="5329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Mejoramiento </a:t>
            </a:r>
            <a:r>
              <a:rPr lang="es-CO" sz="800" dirty="0">
                <a:latin typeface="Arial" panose="020B0604020202020204" pitchFamily="34" charset="0"/>
                <a:cs typeface="Arial" panose="020B0604020202020204" pitchFamily="34" charset="0"/>
              </a:rPr>
              <a:t>de las áreas públicas de la ciudad, cumpliendo con el concepto de área limpia.</a:t>
            </a:r>
          </a:p>
        </p:txBody>
      </p:sp>
      <p:sp>
        <p:nvSpPr>
          <p:cNvPr id="12" name="Rectángulo 11">
            <a:extLst>
              <a:ext uri="{FF2B5EF4-FFF2-40B4-BE49-F238E27FC236}">
                <a16:creationId xmlns="" xmlns:a16="http://schemas.microsoft.com/office/drawing/2014/main" id="{AAFE8630-22B9-AD43-A16A-C0B878E5677C}"/>
              </a:ext>
            </a:extLst>
          </p:cNvPr>
          <p:cNvSpPr/>
          <p:nvPr/>
        </p:nvSpPr>
        <p:spPr>
          <a:xfrm>
            <a:off x="7293691" y="803184"/>
            <a:ext cx="1825287" cy="5329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Disminución </a:t>
            </a:r>
            <a:r>
              <a:rPr lang="es-CO" sz="800" dirty="0">
                <a:latin typeface="Arial" panose="020B0604020202020204" pitchFamily="34" charset="0"/>
                <a:cs typeface="Arial" panose="020B0604020202020204" pitchFamily="34" charset="0"/>
              </a:rPr>
              <a:t>en la afectación de los sistemas de alcantarillado.</a:t>
            </a:r>
          </a:p>
        </p:txBody>
      </p:sp>
      <p:sp>
        <p:nvSpPr>
          <p:cNvPr id="13" name="Rectángulo 12">
            <a:extLst>
              <a:ext uri="{FF2B5EF4-FFF2-40B4-BE49-F238E27FC236}">
                <a16:creationId xmlns="" xmlns:a16="http://schemas.microsoft.com/office/drawing/2014/main" id="{1C0E1641-7C14-4746-A787-CD6DB242E344}"/>
              </a:ext>
            </a:extLst>
          </p:cNvPr>
          <p:cNvSpPr/>
          <p:nvPr/>
        </p:nvSpPr>
        <p:spPr>
          <a:xfrm>
            <a:off x="9193887" y="1774910"/>
            <a:ext cx="2451842" cy="666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Recolección </a:t>
            </a:r>
            <a:r>
              <a:rPr lang="es-CO" sz="800" dirty="0">
                <a:latin typeface="Arial" panose="020B0604020202020204" pitchFamily="34" charset="0"/>
                <a:cs typeface="Arial" panose="020B0604020202020204" pitchFamily="34" charset="0"/>
              </a:rPr>
              <a:t>y transporte unicamente de residuos sólidos no aprovechables para ser transportados al sitio de disposición final.</a:t>
            </a:r>
          </a:p>
        </p:txBody>
      </p:sp>
      <p:sp>
        <p:nvSpPr>
          <p:cNvPr id="14" name="Rectángulo 13">
            <a:extLst>
              <a:ext uri="{FF2B5EF4-FFF2-40B4-BE49-F238E27FC236}">
                <a16:creationId xmlns="" xmlns:a16="http://schemas.microsoft.com/office/drawing/2014/main" id="{B31DED39-5247-1B46-A493-73A45DAF4613}"/>
              </a:ext>
            </a:extLst>
          </p:cNvPr>
          <p:cNvSpPr/>
          <p:nvPr/>
        </p:nvSpPr>
        <p:spPr>
          <a:xfrm>
            <a:off x="9726701" y="769359"/>
            <a:ext cx="1825287" cy="5329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Disposición </a:t>
            </a:r>
            <a:r>
              <a:rPr lang="es-CO" sz="800" dirty="0">
                <a:latin typeface="Arial" panose="020B0604020202020204" pitchFamily="34" charset="0"/>
                <a:cs typeface="Arial" panose="020B0604020202020204" pitchFamily="34" charset="0"/>
              </a:rPr>
              <a:t>unicamente de residuos no aprovechables en el sitio de disposición final.</a:t>
            </a:r>
          </a:p>
        </p:txBody>
      </p:sp>
      <p:sp>
        <p:nvSpPr>
          <p:cNvPr id="16" name="Rectángulo 15">
            <a:extLst>
              <a:ext uri="{FF2B5EF4-FFF2-40B4-BE49-F238E27FC236}">
                <a16:creationId xmlns="" xmlns:a16="http://schemas.microsoft.com/office/drawing/2014/main" id="{809BBCE5-2C53-D645-AF77-B8D2F7D27D62}"/>
              </a:ext>
            </a:extLst>
          </p:cNvPr>
          <p:cNvSpPr/>
          <p:nvPr/>
        </p:nvSpPr>
        <p:spPr>
          <a:xfrm>
            <a:off x="9528371" y="3756267"/>
            <a:ext cx="2258307" cy="7244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Actualizar </a:t>
            </a:r>
            <a:r>
              <a:rPr lang="es-CO" sz="800" dirty="0">
                <a:latin typeface="Arial" panose="020B0604020202020204" pitchFamily="34" charset="0"/>
                <a:cs typeface="Arial" panose="020B0604020202020204" pitchFamily="34" charset="0"/>
              </a:rPr>
              <a:t>las heramientas normativas para implementar infraestructura que permita la modernización de la actividad de recolección y transporte de residuos sólidos ordinarios.</a:t>
            </a:r>
          </a:p>
        </p:txBody>
      </p:sp>
      <p:sp>
        <p:nvSpPr>
          <p:cNvPr id="17" name="Rectángulo 16">
            <a:extLst>
              <a:ext uri="{FF2B5EF4-FFF2-40B4-BE49-F238E27FC236}">
                <a16:creationId xmlns="" xmlns:a16="http://schemas.microsoft.com/office/drawing/2014/main" id="{6AAE4262-F431-454E-A1D7-D292C1B847BB}"/>
              </a:ext>
            </a:extLst>
          </p:cNvPr>
          <p:cNvSpPr/>
          <p:nvPr/>
        </p:nvSpPr>
        <p:spPr>
          <a:xfrm>
            <a:off x="453556" y="4941293"/>
            <a:ext cx="1415568" cy="1376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800" b="1" dirty="0">
              <a:latin typeface="Arial" panose="020B0604020202020204" pitchFamily="34" charset="0"/>
              <a:cs typeface="Arial" panose="020B0604020202020204" pitchFamily="34" charset="0"/>
            </a:endParaRPr>
          </a:p>
          <a:p>
            <a:pPr algn="ctr"/>
            <a:endParaRPr lang="es-CO" sz="800" b="1" dirty="0">
              <a:latin typeface="Arial" panose="020B0604020202020204" pitchFamily="34" charset="0"/>
              <a:cs typeface="Arial" panose="020B0604020202020204" pitchFamily="34" charset="0"/>
            </a:endParaRPr>
          </a:p>
          <a:p>
            <a:pPr algn="ctr"/>
            <a:endParaRPr lang="es-CO" sz="800" b="1" dirty="0">
              <a:latin typeface="Arial" panose="020B0604020202020204" pitchFamily="34" charset="0"/>
              <a:cs typeface="Arial" panose="020B0604020202020204" pitchFamily="34" charset="0"/>
            </a:endParaRPr>
          </a:p>
          <a:p>
            <a:pPr algn="ctr"/>
            <a:endParaRPr lang="es-CO" sz="800" b="1" dirty="0">
              <a:latin typeface="Arial" panose="020B0604020202020204" pitchFamily="34" charset="0"/>
              <a:cs typeface="Arial" panose="020B0604020202020204" pitchFamily="34" charset="0"/>
            </a:endParaRPr>
          </a:p>
          <a:p>
            <a:pPr algn="ctr"/>
            <a:r>
              <a:rPr lang="es-CO" sz="800" dirty="0" smtClean="0">
                <a:latin typeface="Arial" panose="020B0604020202020204" pitchFamily="34" charset="0"/>
                <a:cs typeface="Arial" panose="020B0604020202020204" pitchFamily="34" charset="0"/>
              </a:rPr>
              <a:t>La </a:t>
            </a:r>
            <a:r>
              <a:rPr lang="es-CO" sz="800" dirty="0">
                <a:latin typeface="Arial" panose="020B0604020202020204" pitchFamily="34" charset="0"/>
                <a:cs typeface="Arial" panose="020B0604020202020204" pitchFamily="34" charset="0"/>
              </a:rPr>
              <a:t>instalación de contenedores se ajusta a las dinámicas territoriales, sociales y económicas y a la infraestructura urbana. Alta comprensión del uso de los contenedores por parte de la ciudadanía</a:t>
            </a:r>
          </a:p>
          <a:p>
            <a:pPr algn="ctr"/>
            <a:endParaRPr lang="es-CO" sz="800" b="1" dirty="0">
              <a:latin typeface="Arial" panose="020B0604020202020204" pitchFamily="34" charset="0"/>
              <a:cs typeface="Arial" panose="020B0604020202020204" pitchFamily="34" charset="0"/>
            </a:endParaRPr>
          </a:p>
          <a:p>
            <a:pPr algn="ctr"/>
            <a:endParaRPr lang="es-CO" sz="800" b="1" dirty="0">
              <a:latin typeface="Arial" panose="020B0604020202020204" pitchFamily="34" charset="0"/>
              <a:cs typeface="Arial" panose="020B0604020202020204" pitchFamily="34" charset="0"/>
            </a:endParaRPr>
          </a:p>
          <a:p>
            <a:pPr algn="ctr"/>
            <a:endParaRPr lang="es-CO" sz="800" b="1" dirty="0">
              <a:latin typeface="Arial" panose="020B0604020202020204" pitchFamily="34" charset="0"/>
              <a:cs typeface="Arial" panose="020B0604020202020204" pitchFamily="34" charset="0"/>
            </a:endParaRPr>
          </a:p>
          <a:p>
            <a:pPr algn="ctr"/>
            <a:endParaRPr lang="es-CO" sz="800" b="1"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 xmlns:a16="http://schemas.microsoft.com/office/drawing/2014/main" id="{6AAE4262-F431-454E-A1D7-D292C1B847BB}"/>
              </a:ext>
            </a:extLst>
          </p:cNvPr>
          <p:cNvSpPr/>
          <p:nvPr/>
        </p:nvSpPr>
        <p:spPr>
          <a:xfrm>
            <a:off x="2676380" y="4985353"/>
            <a:ext cx="914445" cy="953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Alta </a:t>
            </a:r>
            <a:r>
              <a:rPr lang="es-CO" sz="800" dirty="0">
                <a:latin typeface="Arial" panose="020B0604020202020204" pitchFamily="34" charset="0"/>
                <a:cs typeface="Arial" panose="020B0604020202020204" pitchFamily="34" charset="0"/>
              </a:rPr>
              <a:t>cobertura de las rutas selectivas de residuos aprovechables </a:t>
            </a:r>
          </a:p>
        </p:txBody>
      </p:sp>
      <p:sp>
        <p:nvSpPr>
          <p:cNvPr id="19" name="Rectángulo 18">
            <a:extLst>
              <a:ext uri="{FF2B5EF4-FFF2-40B4-BE49-F238E27FC236}">
                <a16:creationId xmlns="" xmlns:a16="http://schemas.microsoft.com/office/drawing/2014/main" id="{6AAE4262-F431-454E-A1D7-D292C1B847BB}"/>
              </a:ext>
            </a:extLst>
          </p:cNvPr>
          <p:cNvSpPr/>
          <p:nvPr/>
        </p:nvSpPr>
        <p:spPr>
          <a:xfrm>
            <a:off x="3884617" y="4985353"/>
            <a:ext cx="1160412" cy="962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Contar </a:t>
            </a:r>
            <a:r>
              <a:rPr lang="es-CO" sz="800" dirty="0">
                <a:latin typeface="Arial" panose="020B0604020202020204" pitchFamily="34" charset="0"/>
                <a:cs typeface="Arial" panose="020B0604020202020204" pitchFamily="34" charset="0"/>
              </a:rPr>
              <a:t>con regulación por parte del gobierno nacional de este tipo de residuos y aumento en la cultura ciudadana</a:t>
            </a:r>
          </a:p>
        </p:txBody>
      </p:sp>
      <p:sp>
        <p:nvSpPr>
          <p:cNvPr id="20" name="Rectángulo 19">
            <a:extLst>
              <a:ext uri="{FF2B5EF4-FFF2-40B4-BE49-F238E27FC236}">
                <a16:creationId xmlns="" xmlns:a16="http://schemas.microsoft.com/office/drawing/2014/main" id="{6AAE4262-F431-454E-A1D7-D292C1B847BB}"/>
              </a:ext>
            </a:extLst>
          </p:cNvPr>
          <p:cNvSpPr/>
          <p:nvPr/>
        </p:nvSpPr>
        <p:spPr>
          <a:xfrm>
            <a:off x="5329278" y="4985353"/>
            <a:ext cx="1222125" cy="1201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Aumento </a:t>
            </a:r>
            <a:r>
              <a:rPr lang="es-CO" sz="800" dirty="0">
                <a:latin typeface="Arial" panose="020B0604020202020204" pitchFamily="34" charset="0"/>
                <a:cs typeface="Arial" panose="020B0604020202020204" pitchFamily="34" charset="0"/>
              </a:rPr>
              <a:t>en los controles por parte de las autoridades competentes a los ciudadanos que arrojan residuos por fuera de los horarios y frecuencias establecidos</a:t>
            </a:r>
          </a:p>
        </p:txBody>
      </p:sp>
      <p:sp>
        <p:nvSpPr>
          <p:cNvPr id="21" name="Rectángulo 20">
            <a:extLst>
              <a:ext uri="{FF2B5EF4-FFF2-40B4-BE49-F238E27FC236}">
                <a16:creationId xmlns="" xmlns:a16="http://schemas.microsoft.com/office/drawing/2014/main" id="{6AAE4262-F431-454E-A1D7-D292C1B847BB}"/>
              </a:ext>
            </a:extLst>
          </p:cNvPr>
          <p:cNvSpPr/>
          <p:nvPr/>
        </p:nvSpPr>
        <p:spPr>
          <a:xfrm>
            <a:off x="6918437" y="4941293"/>
            <a:ext cx="1330431" cy="11541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800" dirty="0" smtClean="0">
                <a:latin typeface="Arial" panose="020B0604020202020204" pitchFamily="34" charset="0"/>
                <a:ea typeface="+mn-lt"/>
                <a:cs typeface="Arial" panose="020B0604020202020204" pitchFamily="34" charset="0"/>
              </a:rPr>
              <a:t>Implementar</a:t>
            </a:r>
            <a:r>
              <a:rPr lang="es-ES" sz="800" dirty="0">
                <a:latin typeface="Arial" panose="020B0604020202020204" pitchFamily="34" charset="0"/>
                <a:ea typeface="+mn-lt"/>
                <a:cs typeface="Arial" panose="020B0604020202020204" pitchFamily="34" charset="0"/>
              </a:rPr>
              <a:t>  indicadores  de evaluación de la eficiencia de las campañas de gestión social aplicadas por parte de los concesionarios del servicio público de aseo</a:t>
            </a:r>
            <a:endParaRPr lang="es-CO" sz="800" dirty="0">
              <a:latin typeface="Arial" panose="020B0604020202020204" pitchFamily="34" charset="0"/>
              <a:ea typeface="+mn-lt"/>
              <a:cs typeface="Arial" panose="020B0604020202020204" pitchFamily="34" charset="0"/>
            </a:endParaRPr>
          </a:p>
        </p:txBody>
      </p:sp>
      <p:sp>
        <p:nvSpPr>
          <p:cNvPr id="22" name="Rectángulo 21">
            <a:extLst>
              <a:ext uri="{FF2B5EF4-FFF2-40B4-BE49-F238E27FC236}">
                <a16:creationId xmlns="" xmlns:a16="http://schemas.microsoft.com/office/drawing/2014/main" id="{6AAE4262-F431-454E-A1D7-D292C1B847BB}"/>
              </a:ext>
            </a:extLst>
          </p:cNvPr>
          <p:cNvSpPr/>
          <p:nvPr/>
        </p:nvSpPr>
        <p:spPr>
          <a:xfrm>
            <a:off x="8391378" y="4985353"/>
            <a:ext cx="1136993" cy="10908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Contar </a:t>
            </a:r>
            <a:r>
              <a:rPr lang="es-CO" sz="800" dirty="0">
                <a:latin typeface="Arial" panose="020B0604020202020204" pitchFamily="34" charset="0"/>
                <a:cs typeface="Arial" panose="020B0604020202020204" pitchFamily="34" charset="0"/>
              </a:rPr>
              <a:t>con actualización de la norma asociada a las infraestructuras  afectas al servicio público de aseo y gestión de residuos sólidos</a:t>
            </a:r>
          </a:p>
          <a:p>
            <a:pPr algn="ctr"/>
            <a:endParaRPr lang="es-CO" sz="800" b="1"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 xmlns:a16="http://schemas.microsoft.com/office/drawing/2014/main" id="{6AAE4262-F431-454E-A1D7-D292C1B847BB}"/>
              </a:ext>
            </a:extLst>
          </p:cNvPr>
          <p:cNvSpPr/>
          <p:nvPr/>
        </p:nvSpPr>
        <p:spPr>
          <a:xfrm>
            <a:off x="9726701" y="4934185"/>
            <a:ext cx="1176831" cy="12908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Propender </a:t>
            </a:r>
            <a:r>
              <a:rPr lang="es-CO" sz="800" dirty="0">
                <a:latin typeface="Arial" panose="020B0604020202020204" pitchFamily="34" charset="0"/>
                <a:cs typeface="Arial" panose="020B0604020202020204" pitchFamily="34" charset="0"/>
              </a:rPr>
              <a:t>por la articulación interinstitucional para la modernización de la infreaestructura asociada a la prestación del servicio público de aseo y gestión integral de residuos sólidos.</a:t>
            </a:r>
          </a:p>
        </p:txBody>
      </p:sp>
      <p:sp>
        <p:nvSpPr>
          <p:cNvPr id="24" name="Rectángulo 23">
            <a:extLst>
              <a:ext uri="{FF2B5EF4-FFF2-40B4-BE49-F238E27FC236}">
                <a16:creationId xmlns="" xmlns:a16="http://schemas.microsoft.com/office/drawing/2014/main" id="{6AAE4262-F431-454E-A1D7-D292C1B847BB}"/>
              </a:ext>
            </a:extLst>
          </p:cNvPr>
          <p:cNvSpPr/>
          <p:nvPr/>
        </p:nvSpPr>
        <p:spPr>
          <a:xfrm>
            <a:off x="11045952" y="5115940"/>
            <a:ext cx="1047833" cy="960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800" dirty="0" smtClean="0">
                <a:latin typeface="Arial" panose="020B0604020202020204" pitchFamily="34" charset="0"/>
                <a:cs typeface="Arial" panose="020B0604020202020204" pitchFamily="34" charset="0"/>
              </a:rPr>
              <a:t>Alta </a:t>
            </a:r>
            <a:r>
              <a:rPr lang="es-CO" sz="800" dirty="0">
                <a:latin typeface="Arial" panose="020B0604020202020204" pitchFamily="34" charset="0"/>
                <a:cs typeface="Arial" panose="020B0604020202020204" pitchFamily="34" charset="0"/>
              </a:rPr>
              <a:t>estandarización en los métodos y tecnologías para la recolección y transporte de residuos aprovechables.</a:t>
            </a:r>
          </a:p>
        </p:txBody>
      </p:sp>
      <p:cxnSp>
        <p:nvCxnSpPr>
          <p:cNvPr id="26" name="Conector angular 25"/>
          <p:cNvCxnSpPr>
            <a:stCxn id="3" idx="0"/>
            <a:endCxn id="7" idx="2"/>
          </p:cNvCxnSpPr>
          <p:nvPr/>
        </p:nvCxnSpPr>
        <p:spPr>
          <a:xfrm rot="16200000" flipV="1">
            <a:off x="4044907" y="1475596"/>
            <a:ext cx="463251" cy="23941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p:cNvCxnSpPr>
            <a:stCxn id="3" idx="0"/>
            <a:endCxn id="10" idx="2"/>
          </p:cNvCxnSpPr>
          <p:nvPr/>
        </p:nvCxnSpPr>
        <p:spPr>
          <a:xfrm rot="5400000" flipH="1" flipV="1">
            <a:off x="6053727" y="1851818"/>
            <a:ext cx="472400" cy="16325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3" idx="0"/>
            <a:endCxn id="13" idx="2"/>
          </p:cNvCxnSpPr>
          <p:nvPr/>
        </p:nvCxnSpPr>
        <p:spPr>
          <a:xfrm rot="5400000" flipH="1" flipV="1">
            <a:off x="7715093" y="199602"/>
            <a:ext cx="463251" cy="49461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7" idx="0"/>
            <a:endCxn id="8" idx="2"/>
          </p:cNvCxnSpPr>
          <p:nvPr/>
        </p:nvCxnSpPr>
        <p:spPr>
          <a:xfrm rot="16200000" flipV="1">
            <a:off x="2084408" y="779882"/>
            <a:ext cx="560263" cy="14297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7" idx="0"/>
            <a:endCxn id="9" idx="2"/>
          </p:cNvCxnSpPr>
          <p:nvPr/>
        </p:nvCxnSpPr>
        <p:spPr>
          <a:xfrm rot="5400000" flipH="1" flipV="1">
            <a:off x="3169855" y="1135021"/>
            <a:ext cx="549470" cy="7303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stCxn id="10" idx="0"/>
            <a:endCxn id="11" idx="2"/>
          </p:cNvCxnSpPr>
          <p:nvPr/>
        </p:nvCxnSpPr>
        <p:spPr>
          <a:xfrm rot="16200000" flipV="1">
            <a:off x="6310172" y="969706"/>
            <a:ext cx="455730" cy="11363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10" idx="0"/>
            <a:endCxn id="12" idx="2"/>
          </p:cNvCxnSpPr>
          <p:nvPr/>
        </p:nvCxnSpPr>
        <p:spPr>
          <a:xfrm rot="5400000" flipH="1" flipV="1">
            <a:off x="7441455" y="1000881"/>
            <a:ext cx="429653" cy="11001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endCxn id="14" idx="2"/>
          </p:cNvCxnSpPr>
          <p:nvPr/>
        </p:nvCxnSpPr>
        <p:spPr>
          <a:xfrm flipH="1" flipV="1">
            <a:off x="10639345" y="1302283"/>
            <a:ext cx="18179" cy="460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p:cNvCxnSpPr>
            <a:stCxn id="17" idx="0"/>
            <a:endCxn id="4" idx="2"/>
          </p:cNvCxnSpPr>
          <p:nvPr/>
        </p:nvCxnSpPr>
        <p:spPr>
          <a:xfrm rot="5400000" flipH="1" flipV="1">
            <a:off x="1609786" y="4206617"/>
            <a:ext cx="286231" cy="118312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a:stCxn id="18" idx="0"/>
            <a:endCxn id="4" idx="2"/>
          </p:cNvCxnSpPr>
          <p:nvPr/>
        </p:nvCxnSpPr>
        <p:spPr>
          <a:xfrm rot="16200000" flipV="1">
            <a:off x="2573888" y="4425637"/>
            <a:ext cx="330291" cy="78914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p:cNvCxnSpPr>
            <a:stCxn id="19" idx="0"/>
            <a:endCxn id="5" idx="2"/>
          </p:cNvCxnSpPr>
          <p:nvPr/>
        </p:nvCxnSpPr>
        <p:spPr>
          <a:xfrm rot="5400000" flipH="1" flipV="1">
            <a:off x="4576670" y="4289174"/>
            <a:ext cx="584333" cy="80802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p:cNvCxnSpPr>
            <a:stCxn id="20" idx="0"/>
            <a:endCxn id="5" idx="2"/>
          </p:cNvCxnSpPr>
          <p:nvPr/>
        </p:nvCxnSpPr>
        <p:spPr>
          <a:xfrm rot="16200000" flipV="1">
            <a:off x="5314429" y="4359441"/>
            <a:ext cx="584333" cy="66749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a:stCxn id="21" idx="0"/>
          </p:cNvCxnSpPr>
          <p:nvPr/>
        </p:nvCxnSpPr>
        <p:spPr>
          <a:xfrm flipH="1" flipV="1">
            <a:off x="7583652" y="4431485"/>
            <a:ext cx="1" cy="5098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p:cNvCxnSpPr>
            <a:stCxn id="22" idx="0"/>
            <a:endCxn id="16" idx="2"/>
          </p:cNvCxnSpPr>
          <p:nvPr/>
        </p:nvCxnSpPr>
        <p:spPr>
          <a:xfrm rot="5400000" flipH="1" flipV="1">
            <a:off x="9556379" y="3884207"/>
            <a:ext cx="504643" cy="169765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angular 70"/>
          <p:cNvCxnSpPr>
            <a:stCxn id="23" idx="0"/>
            <a:endCxn id="16" idx="2"/>
          </p:cNvCxnSpPr>
          <p:nvPr/>
        </p:nvCxnSpPr>
        <p:spPr>
          <a:xfrm rot="5400000" flipH="1" flipV="1">
            <a:off x="10259584" y="4536244"/>
            <a:ext cx="453475" cy="34240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angular 72"/>
          <p:cNvCxnSpPr>
            <a:stCxn id="24" idx="0"/>
            <a:endCxn id="16" idx="2"/>
          </p:cNvCxnSpPr>
          <p:nvPr/>
        </p:nvCxnSpPr>
        <p:spPr>
          <a:xfrm rot="16200000" flipV="1">
            <a:off x="10796082" y="4342153"/>
            <a:ext cx="635230" cy="91234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4" name="CuadroTexto 73">
            <a:extLst>
              <a:ext uri="{FF2B5EF4-FFF2-40B4-BE49-F238E27FC236}">
                <a16:creationId xmlns="" xmlns:a16="http://schemas.microsoft.com/office/drawing/2014/main" id="{51F1C8F7-1A5E-429C-8F9D-353D23CFBE34}"/>
              </a:ext>
            </a:extLst>
          </p:cNvPr>
          <p:cNvSpPr txBox="1"/>
          <p:nvPr/>
        </p:nvSpPr>
        <p:spPr>
          <a:xfrm rot="16200000">
            <a:off x="28239" y="4333117"/>
            <a:ext cx="664069" cy="2242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MEDIOS</a:t>
            </a:r>
          </a:p>
        </p:txBody>
      </p:sp>
      <p:sp>
        <p:nvSpPr>
          <p:cNvPr id="75" name="CuadroTexto 74">
            <a:extLst>
              <a:ext uri="{FF2B5EF4-FFF2-40B4-BE49-F238E27FC236}">
                <a16:creationId xmlns="" xmlns:a16="http://schemas.microsoft.com/office/drawing/2014/main" id="{FCAE130A-E7D7-4F1C-8A79-CE343FB6FC0E}"/>
              </a:ext>
            </a:extLst>
          </p:cNvPr>
          <p:cNvSpPr txBox="1"/>
          <p:nvPr/>
        </p:nvSpPr>
        <p:spPr>
          <a:xfrm rot="16200000">
            <a:off x="98503" y="1185107"/>
            <a:ext cx="664069" cy="2242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FINES</a:t>
            </a:r>
          </a:p>
        </p:txBody>
      </p:sp>
      <p:cxnSp>
        <p:nvCxnSpPr>
          <p:cNvPr id="77" name="Conector angular 76"/>
          <p:cNvCxnSpPr>
            <a:stCxn id="4" idx="0"/>
            <a:endCxn id="3" idx="2"/>
          </p:cNvCxnSpPr>
          <p:nvPr/>
        </p:nvCxnSpPr>
        <p:spPr>
          <a:xfrm rot="5400000" flipH="1" flipV="1">
            <a:off x="3765930" y="1874215"/>
            <a:ext cx="286230" cy="312916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ector angular 78"/>
          <p:cNvCxnSpPr>
            <a:stCxn id="5" idx="0"/>
            <a:endCxn id="3" idx="2"/>
          </p:cNvCxnSpPr>
          <p:nvPr/>
        </p:nvCxnSpPr>
        <p:spPr>
          <a:xfrm rot="5400000" flipH="1" flipV="1">
            <a:off x="5182791" y="3385741"/>
            <a:ext cx="380894" cy="20077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ector angular 82"/>
          <p:cNvCxnSpPr>
            <a:stCxn id="6" idx="0"/>
            <a:endCxn id="3" idx="2"/>
          </p:cNvCxnSpPr>
          <p:nvPr/>
        </p:nvCxnSpPr>
        <p:spPr>
          <a:xfrm rot="16200000" flipV="1">
            <a:off x="6424193" y="2345119"/>
            <a:ext cx="411359" cy="231248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ector angular 84"/>
          <p:cNvCxnSpPr/>
          <p:nvPr/>
        </p:nvCxnSpPr>
        <p:spPr>
          <a:xfrm rot="16200000" flipV="1">
            <a:off x="7841912" y="915339"/>
            <a:ext cx="460584" cy="518389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23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00806" y="238123"/>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BARRIDO Y LIMPIEZA DE VIAS Y AREAS PUBLICAS</a:t>
            </a:r>
            <a:endParaRPr lang="es-CO" sz="1200" dirty="0">
              <a:latin typeface="Arial" panose="020B0604020202020204" pitchFamily="34" charset="0"/>
              <a:cs typeface="Arial" panose="020B0604020202020204" pitchFamily="34" charset="0"/>
            </a:endParaRPr>
          </a:p>
        </p:txBody>
      </p:sp>
      <p:sp>
        <p:nvSpPr>
          <p:cNvPr id="109" name="Rectángulo 10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250E0563-A72D-ED4D-9F58-5EB91FBFE83E}"/>
              </a:ext>
            </a:extLst>
          </p:cNvPr>
          <p:cNvSpPr/>
          <p:nvPr/>
        </p:nvSpPr>
        <p:spPr>
          <a:xfrm>
            <a:off x="1837023" y="3318193"/>
            <a:ext cx="8562975" cy="50673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1400" kern="1200">
                <a:solidFill>
                  <a:srgbClr val="000000"/>
                </a:solidFill>
                <a:effectLst/>
                <a:ea typeface="Times New Roman" panose="02020603050405020304" pitchFamily="18" charset="0"/>
                <a:cs typeface="Times New Roman" panose="02020603050405020304" pitchFamily="18" charset="0"/>
              </a:rPr>
              <a:t>Deficiencias en el barrido y limpieza de vías y áreas públicas para algunas zonas de la ciudad y las actividades asociadas a las cestas públicas</a:t>
            </a:r>
            <a:endParaRPr lang="es-CO" sz="1200">
              <a:effectLst/>
              <a:latin typeface="Times New Roman" panose="02020603050405020304" pitchFamily="18" charset="0"/>
              <a:ea typeface="Times New Roman" panose="02020603050405020304" pitchFamily="18" charset="0"/>
            </a:endParaRPr>
          </a:p>
        </p:txBody>
      </p:sp>
      <p:sp>
        <p:nvSpPr>
          <p:cNvPr id="110" name="Rectángulo 10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E775371-CBC6-DD44-BB96-3E71EDF16945}"/>
              </a:ext>
            </a:extLst>
          </p:cNvPr>
          <p:cNvSpPr/>
          <p:nvPr/>
        </p:nvSpPr>
        <p:spPr>
          <a:xfrm>
            <a:off x="1693513" y="2408873"/>
            <a:ext cx="1647190" cy="51562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Acumulación de residuos que son objeto de barrido en vías y áreas públicas</a:t>
            </a:r>
            <a:endParaRPr lang="es-CO" sz="1200">
              <a:effectLst/>
              <a:latin typeface="Times New Roman" panose="02020603050405020304" pitchFamily="18" charset="0"/>
              <a:ea typeface="Times New Roman" panose="02020603050405020304" pitchFamily="18" charset="0"/>
            </a:endParaRPr>
          </a:p>
        </p:txBody>
      </p:sp>
      <p:sp>
        <p:nvSpPr>
          <p:cNvPr id="111" name="Rectángulo 11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148968B-4801-D748-A63B-A1DAE930A079}"/>
              </a:ext>
            </a:extLst>
          </p:cNvPr>
          <p:cNvSpPr/>
          <p:nvPr/>
        </p:nvSpPr>
        <p:spPr>
          <a:xfrm>
            <a:off x="3701383" y="2260283"/>
            <a:ext cx="1593215" cy="78549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Rebosamiento de cestas con residuos sólidos presentados por parte de los usuarios o sub-utilización de las cestas</a:t>
            </a:r>
            <a:endParaRPr lang="es-CO" sz="1200">
              <a:effectLst/>
              <a:latin typeface="Times New Roman" panose="02020603050405020304" pitchFamily="18" charset="0"/>
              <a:ea typeface="Times New Roman" panose="02020603050405020304" pitchFamily="18" charset="0"/>
            </a:endParaRPr>
          </a:p>
        </p:txBody>
      </p:sp>
      <p:sp>
        <p:nvSpPr>
          <p:cNvPr id="112" name="Rectángulo 11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2373668-7650-4542-9EBF-69E9422601D9}"/>
              </a:ext>
            </a:extLst>
          </p:cNvPr>
          <p:cNvSpPr/>
          <p:nvPr/>
        </p:nvSpPr>
        <p:spPr>
          <a:xfrm>
            <a:off x="5928962" y="2497939"/>
            <a:ext cx="2140269" cy="499273"/>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Vandalización y/o hurto del mobiliario urbano para la presentación de residuos sólidos </a:t>
            </a:r>
            <a:endParaRPr lang="es-CO" sz="1200" dirty="0">
              <a:effectLst/>
              <a:latin typeface="Times New Roman" panose="02020603050405020304" pitchFamily="18" charset="0"/>
              <a:ea typeface="Times New Roman" panose="02020603050405020304" pitchFamily="18" charset="0"/>
            </a:endParaRPr>
          </a:p>
        </p:txBody>
      </p:sp>
      <p:sp>
        <p:nvSpPr>
          <p:cNvPr id="113" name="Rectángulo 11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E439FC4-5F18-2641-9316-66DE4E7E2DFB}"/>
              </a:ext>
            </a:extLst>
          </p:cNvPr>
          <p:cNvSpPr/>
          <p:nvPr/>
        </p:nvSpPr>
        <p:spPr>
          <a:xfrm>
            <a:off x="8319420" y="2274952"/>
            <a:ext cx="1466215" cy="7785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Posibles variaciones en la tarifa pagada por parte de los usuarios del servicio público de aseo</a:t>
            </a:r>
            <a:endParaRPr lang="es-CO" sz="1200">
              <a:effectLst/>
              <a:latin typeface="Times New Roman" panose="02020603050405020304" pitchFamily="18" charset="0"/>
              <a:ea typeface="Times New Roman" panose="02020603050405020304" pitchFamily="18" charset="0"/>
            </a:endParaRPr>
          </a:p>
        </p:txBody>
      </p:sp>
      <p:sp>
        <p:nvSpPr>
          <p:cNvPr id="114" name="Rectángulo 11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548992B-6C2C-8A42-B2AF-8A88F41C9FDF}"/>
              </a:ext>
            </a:extLst>
          </p:cNvPr>
          <p:cNvSpPr/>
          <p:nvPr/>
        </p:nvSpPr>
        <p:spPr>
          <a:xfrm>
            <a:off x="1708119" y="745173"/>
            <a:ext cx="1446562" cy="55880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Afectación al sistema de alcantarillado de aguas lluvias y combinados de la ciudad</a:t>
            </a:r>
            <a:endParaRPr lang="es-CO" sz="1200">
              <a:effectLst/>
              <a:latin typeface="Times New Roman" panose="02020603050405020304" pitchFamily="18" charset="0"/>
              <a:ea typeface="Times New Roman" panose="02020603050405020304" pitchFamily="18" charset="0"/>
            </a:endParaRPr>
          </a:p>
        </p:txBody>
      </p:sp>
      <p:sp>
        <p:nvSpPr>
          <p:cNvPr id="115" name="Rectángulo 11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54FE5D0-910A-4547-8DE2-8FBA98D29F18}"/>
              </a:ext>
            </a:extLst>
          </p:cNvPr>
          <p:cNvSpPr/>
          <p:nvPr/>
        </p:nvSpPr>
        <p:spPr>
          <a:xfrm>
            <a:off x="1689703" y="1552258"/>
            <a:ext cx="1384935" cy="53403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Percepción negativa de limpieza en vías y áreas públicas</a:t>
            </a:r>
            <a:endParaRPr lang="es-CO" sz="1200" dirty="0">
              <a:effectLst/>
              <a:latin typeface="Times New Roman" panose="02020603050405020304" pitchFamily="18" charset="0"/>
              <a:ea typeface="Times New Roman" panose="02020603050405020304" pitchFamily="18" charset="0"/>
            </a:endParaRPr>
          </a:p>
        </p:txBody>
      </p:sp>
      <p:sp>
        <p:nvSpPr>
          <p:cNvPr id="116" name="Rectángulo 11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FEE1F71-1EF9-B447-849E-6BE9729A65E9}"/>
              </a:ext>
            </a:extLst>
          </p:cNvPr>
          <p:cNvSpPr/>
          <p:nvPr/>
        </p:nvSpPr>
        <p:spPr>
          <a:xfrm>
            <a:off x="3799173" y="745808"/>
            <a:ext cx="1493520" cy="40703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Incumplimiento del concepto de área limpia</a:t>
            </a:r>
            <a:endParaRPr lang="es-CO" sz="1200">
              <a:effectLst/>
              <a:latin typeface="Times New Roman" panose="02020603050405020304" pitchFamily="18" charset="0"/>
              <a:ea typeface="Times New Roman" panose="02020603050405020304" pitchFamily="18" charset="0"/>
            </a:endParaRPr>
          </a:p>
        </p:txBody>
      </p:sp>
      <p:sp>
        <p:nvSpPr>
          <p:cNvPr id="117" name="Rectángulo 11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DD47AFC-19A2-1242-9B6F-38F02CD1C076}"/>
              </a:ext>
            </a:extLst>
          </p:cNvPr>
          <p:cNvSpPr/>
          <p:nvPr/>
        </p:nvSpPr>
        <p:spPr>
          <a:xfrm>
            <a:off x="3700113" y="1371918"/>
            <a:ext cx="1665605" cy="66929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Proliferación de vectores por la permanencia de residuos en el espacio público</a:t>
            </a:r>
            <a:endParaRPr lang="es-CO" sz="1200" dirty="0">
              <a:effectLst/>
              <a:latin typeface="Times New Roman" panose="02020603050405020304" pitchFamily="18" charset="0"/>
              <a:ea typeface="Times New Roman" panose="02020603050405020304" pitchFamily="18" charset="0"/>
            </a:endParaRPr>
          </a:p>
        </p:txBody>
      </p:sp>
      <p:sp>
        <p:nvSpPr>
          <p:cNvPr id="118" name="Rectángulo 11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D52864E-28CD-C140-864D-C1D26CA40619}"/>
              </a:ext>
            </a:extLst>
          </p:cNvPr>
          <p:cNvSpPr/>
          <p:nvPr/>
        </p:nvSpPr>
        <p:spPr>
          <a:xfrm>
            <a:off x="6086025" y="676867"/>
            <a:ext cx="1778350" cy="61622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Pérdida de residuos que son potencialmente aprovechables generados por los transeúntes</a:t>
            </a:r>
            <a:endParaRPr lang="es-CO" sz="1200">
              <a:effectLst/>
              <a:latin typeface="Times New Roman" panose="02020603050405020304" pitchFamily="18" charset="0"/>
              <a:ea typeface="Times New Roman" panose="02020603050405020304" pitchFamily="18" charset="0"/>
            </a:endParaRPr>
          </a:p>
        </p:txBody>
      </p:sp>
      <p:sp>
        <p:nvSpPr>
          <p:cNvPr id="119" name="Rectángulo 11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8983D6A-BC1A-B543-80F9-DC0A822A851C}"/>
              </a:ext>
            </a:extLst>
          </p:cNvPr>
          <p:cNvSpPr/>
          <p:nvPr/>
        </p:nvSpPr>
        <p:spPr>
          <a:xfrm>
            <a:off x="6095360" y="1557823"/>
            <a:ext cx="1759681" cy="608603"/>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Costos para el Distrito por la reposición de cestas hurtadas o de mantenimientos no reconocidos en la tarifa</a:t>
            </a:r>
            <a:endParaRPr lang="es-CO" sz="1200" dirty="0">
              <a:effectLst/>
              <a:latin typeface="Times New Roman" panose="02020603050405020304" pitchFamily="18" charset="0"/>
              <a:ea typeface="Times New Roman" panose="02020603050405020304" pitchFamily="18" charset="0"/>
            </a:endParaRPr>
          </a:p>
        </p:txBody>
      </p:sp>
      <p:sp>
        <p:nvSpPr>
          <p:cNvPr id="120" name="Rectángulo 11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37F918E-BA27-5E47-8061-3E1914AB4124}"/>
              </a:ext>
            </a:extLst>
          </p:cNvPr>
          <p:cNvSpPr/>
          <p:nvPr/>
        </p:nvSpPr>
        <p:spPr>
          <a:xfrm>
            <a:off x="8297063" y="1104086"/>
            <a:ext cx="1501808" cy="8444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a:effectLst/>
                <a:latin typeface="Arial" panose="020B0604020202020204" pitchFamily="34"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de las PQR presentadas por parte de los usuarios del servicio público de aseo</a:t>
            </a:r>
            <a:endParaRPr lang="es-CO" sz="1200">
              <a:effectLst/>
              <a:latin typeface="Times New Roman" panose="02020603050405020304" pitchFamily="18" charset="0"/>
              <a:ea typeface="Times New Roman" panose="02020603050405020304" pitchFamily="18" charset="0"/>
            </a:endParaRPr>
          </a:p>
        </p:txBody>
      </p:sp>
      <p:sp>
        <p:nvSpPr>
          <p:cNvPr id="121" name="Rectángulo 12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46DEDC2-8ECC-4645-9BA4-F0664ECE7AF3}"/>
              </a:ext>
            </a:extLst>
          </p:cNvPr>
          <p:cNvSpPr/>
          <p:nvPr/>
        </p:nvSpPr>
        <p:spPr>
          <a:xfrm>
            <a:off x="10099013" y="1024573"/>
            <a:ext cx="1582955" cy="8352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Dificultad para la supervisión de la actividad de barrido y limpieza</a:t>
            </a:r>
            <a:endParaRPr lang="es-CO" sz="1200">
              <a:effectLst/>
              <a:latin typeface="Times New Roman" panose="02020603050405020304" pitchFamily="18" charset="0"/>
              <a:ea typeface="Times New Roman" panose="02020603050405020304" pitchFamily="18" charset="0"/>
            </a:endParaRPr>
          </a:p>
        </p:txBody>
      </p:sp>
      <p:sp>
        <p:nvSpPr>
          <p:cNvPr id="123" name="Rectángulo 12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15DFD21-612F-544F-BC50-A6AEF2D80ACB}"/>
              </a:ext>
            </a:extLst>
          </p:cNvPr>
          <p:cNvSpPr/>
          <p:nvPr/>
        </p:nvSpPr>
        <p:spPr>
          <a:xfrm>
            <a:off x="1200531" y="4024948"/>
            <a:ext cx="2032222" cy="559116"/>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Falta de identificación de necesidades particulares en diferentes zonas de la ciudad</a:t>
            </a:r>
            <a:endParaRPr lang="es-CO" sz="1200" dirty="0">
              <a:effectLst/>
              <a:latin typeface="Times New Roman" panose="02020603050405020304" pitchFamily="18" charset="0"/>
              <a:ea typeface="Times New Roman" panose="02020603050405020304" pitchFamily="18" charset="0"/>
            </a:endParaRPr>
          </a:p>
        </p:txBody>
      </p:sp>
      <p:sp>
        <p:nvSpPr>
          <p:cNvPr id="124" name="Rectángulo 12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5BC39E2-536B-6944-B3F2-2E08B9562ADC}"/>
              </a:ext>
            </a:extLst>
          </p:cNvPr>
          <p:cNvSpPr/>
          <p:nvPr/>
        </p:nvSpPr>
        <p:spPr>
          <a:xfrm>
            <a:off x="3719638" y="4033786"/>
            <a:ext cx="1828165" cy="78740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Carencia de un diagnóstico que permita identificar las necesidades de instalación, distribución, retiro y reposición de cestas públicas</a:t>
            </a:r>
            <a:endParaRPr lang="es-CO" sz="1200">
              <a:effectLst/>
              <a:latin typeface="Times New Roman" panose="02020603050405020304" pitchFamily="18" charset="0"/>
              <a:ea typeface="Times New Roman" panose="02020603050405020304" pitchFamily="18" charset="0"/>
            </a:endParaRPr>
          </a:p>
        </p:txBody>
      </p:sp>
      <p:sp>
        <p:nvSpPr>
          <p:cNvPr id="125" name="Rectángulo 12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A598EE6-3B8F-994F-9B04-E7573C780A80}"/>
              </a:ext>
            </a:extLst>
          </p:cNvPr>
          <p:cNvSpPr/>
          <p:nvPr/>
        </p:nvSpPr>
        <p:spPr>
          <a:xfrm>
            <a:off x="5919483" y="4124644"/>
            <a:ext cx="2900712" cy="696681"/>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Deficiencia de programas de cultura ciudadana y gestión social sobre el adecuado uso del mobiliario del Distrito dispuesto en espacio público, el fomento sobre la separación en la fuente y la economía circular</a:t>
            </a:r>
            <a:endParaRPr lang="es-CO" sz="1200" dirty="0">
              <a:effectLst/>
              <a:latin typeface="Times New Roman" panose="02020603050405020304" pitchFamily="18" charset="0"/>
              <a:ea typeface="Times New Roman" panose="02020603050405020304" pitchFamily="18" charset="0"/>
            </a:endParaRPr>
          </a:p>
        </p:txBody>
      </p:sp>
      <p:sp>
        <p:nvSpPr>
          <p:cNvPr id="126" name="Rectángulo 12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6976697-7CE7-7D4C-A9E6-B444F6B3FA95}"/>
              </a:ext>
            </a:extLst>
          </p:cNvPr>
          <p:cNvSpPr/>
          <p:nvPr/>
        </p:nvSpPr>
        <p:spPr>
          <a:xfrm>
            <a:off x="9205702" y="4110578"/>
            <a:ext cx="2759332" cy="786152"/>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Imprecisión en el inventario de zonas objeto de barrido por incertidumbre en las áreas a intervenir del espacio público que requieren de la actividad de barrido por no contar con el detalle requerido de la cobertura de la materia</a:t>
            </a:r>
            <a:endParaRPr lang="es-CO" sz="1200" dirty="0">
              <a:effectLst/>
              <a:latin typeface="Times New Roman" panose="02020603050405020304" pitchFamily="18" charset="0"/>
              <a:ea typeface="Times New Roman" panose="02020603050405020304" pitchFamily="18" charset="0"/>
            </a:endParaRPr>
          </a:p>
        </p:txBody>
      </p:sp>
      <p:sp>
        <p:nvSpPr>
          <p:cNvPr id="127" name="Rectángulo 12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678DEC5-5E3C-5A43-AB08-8821300596B3}"/>
              </a:ext>
            </a:extLst>
          </p:cNvPr>
          <p:cNvSpPr/>
          <p:nvPr/>
        </p:nvSpPr>
        <p:spPr>
          <a:xfrm>
            <a:off x="1209643" y="4886992"/>
            <a:ext cx="2023110" cy="708279"/>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Fluctuaciones en las dinámicas de la actividad económica en algunos sectores de la ciudad que repercuten en la circulación de usuarios en el espacio público</a:t>
            </a:r>
            <a:endParaRPr lang="es-CO" sz="1200" dirty="0">
              <a:effectLst/>
              <a:latin typeface="Times New Roman" panose="02020603050405020304" pitchFamily="18" charset="0"/>
              <a:ea typeface="Times New Roman" panose="02020603050405020304" pitchFamily="18" charset="0"/>
            </a:endParaRPr>
          </a:p>
        </p:txBody>
      </p:sp>
      <p:sp>
        <p:nvSpPr>
          <p:cNvPr id="128" name="Rectángulo 12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6A3B99C-66A9-D04F-B2D6-967DBAA4A796}"/>
              </a:ext>
            </a:extLst>
          </p:cNvPr>
          <p:cNvSpPr/>
          <p:nvPr/>
        </p:nvSpPr>
        <p:spPr>
          <a:xfrm>
            <a:off x="1209643" y="5898199"/>
            <a:ext cx="2086610" cy="55746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Áreas de espacio público con cobertura blanda generadoras de material de arrastre hacia las vías y áreas públicas con cobertura dura</a:t>
            </a:r>
            <a:endParaRPr lang="es-CO" sz="1200" dirty="0">
              <a:effectLst/>
              <a:latin typeface="Times New Roman" panose="02020603050405020304" pitchFamily="18" charset="0"/>
              <a:ea typeface="Times New Roman" panose="02020603050405020304" pitchFamily="18" charset="0"/>
            </a:endParaRPr>
          </a:p>
        </p:txBody>
      </p:sp>
      <p:sp>
        <p:nvSpPr>
          <p:cNvPr id="129" name="Rectángulo 12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68BC936-BEFF-BF49-AB9A-605B1C9F0CAF}"/>
              </a:ext>
            </a:extLst>
          </p:cNvPr>
          <p:cNvSpPr/>
          <p:nvPr/>
        </p:nvSpPr>
        <p:spPr>
          <a:xfrm>
            <a:off x="3790600" y="5030050"/>
            <a:ext cx="1685098" cy="541553"/>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Ausencia de cestas en algunos sectores de la ciudad y concentración en otros</a:t>
            </a:r>
            <a:endParaRPr lang="es-CO" sz="1200" dirty="0">
              <a:effectLst/>
              <a:latin typeface="Times New Roman" panose="02020603050405020304" pitchFamily="18" charset="0"/>
              <a:ea typeface="Times New Roman" panose="02020603050405020304" pitchFamily="18" charset="0"/>
            </a:endParaRPr>
          </a:p>
        </p:txBody>
      </p:sp>
      <p:sp>
        <p:nvSpPr>
          <p:cNvPr id="130" name="Rectángulo 12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EC6F571-F86C-AB4D-AE81-E5FC81158F28}"/>
              </a:ext>
            </a:extLst>
          </p:cNvPr>
          <p:cNvSpPr/>
          <p:nvPr/>
        </p:nvSpPr>
        <p:spPr>
          <a:xfrm>
            <a:off x="3834161" y="5767942"/>
            <a:ext cx="1656080" cy="864599"/>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Falta de una estrategia de gestión social para la apropiación por parte de la ciudadanía con relación a las cestas instaladas en áreas públicas</a:t>
            </a:r>
            <a:endParaRPr lang="es-CO" sz="1200" dirty="0">
              <a:effectLst/>
              <a:latin typeface="Times New Roman" panose="02020603050405020304" pitchFamily="18" charset="0"/>
              <a:ea typeface="Times New Roman" panose="02020603050405020304" pitchFamily="18" charset="0"/>
            </a:endParaRPr>
          </a:p>
        </p:txBody>
      </p:sp>
      <p:sp>
        <p:nvSpPr>
          <p:cNvPr id="131" name="Rectángulo 13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387246D-A413-304A-9015-A325E9B267B4}"/>
              </a:ext>
            </a:extLst>
          </p:cNvPr>
          <p:cNvSpPr/>
          <p:nvPr/>
        </p:nvSpPr>
        <p:spPr>
          <a:xfrm>
            <a:off x="5978030" y="4896730"/>
            <a:ext cx="2783618" cy="803536"/>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Deficiencias en la medición del impacto que tienen las campañas de gestión social aplicadas por parte de los concesionarios del servicio público de aseo</a:t>
            </a:r>
            <a:endParaRPr lang="es-CO" sz="1200">
              <a:effectLst/>
              <a:latin typeface="Times New Roman" panose="02020603050405020304" pitchFamily="18" charset="0"/>
              <a:ea typeface="Times New Roman" panose="02020603050405020304" pitchFamily="18" charset="0"/>
            </a:endParaRPr>
          </a:p>
        </p:txBody>
      </p:sp>
      <p:sp>
        <p:nvSpPr>
          <p:cNvPr id="132" name="Rectángulo 13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C4D858B-9174-AB44-A0CB-C5140CB786DC}"/>
              </a:ext>
            </a:extLst>
          </p:cNvPr>
          <p:cNvSpPr/>
          <p:nvPr/>
        </p:nvSpPr>
        <p:spPr>
          <a:xfrm>
            <a:off x="6000536" y="5934874"/>
            <a:ext cx="2783618" cy="634047"/>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Desarticulación interinstitucional para la materialización de una cultura ciudadana que empodere a los usuarios del mobiliario en el espacio público del Distrito </a:t>
            </a:r>
            <a:endParaRPr lang="es-CO" sz="1200">
              <a:effectLst/>
              <a:latin typeface="Times New Roman" panose="02020603050405020304" pitchFamily="18" charset="0"/>
              <a:ea typeface="Times New Roman" panose="02020603050405020304" pitchFamily="18" charset="0"/>
            </a:endParaRPr>
          </a:p>
        </p:txBody>
      </p:sp>
      <p:sp>
        <p:nvSpPr>
          <p:cNvPr id="133" name="Rectángulo 13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12C3061-3A68-7948-905E-56E1F660225C}"/>
              </a:ext>
            </a:extLst>
          </p:cNvPr>
          <p:cNvSpPr/>
          <p:nvPr/>
        </p:nvSpPr>
        <p:spPr>
          <a:xfrm>
            <a:off x="9258279" y="5152678"/>
            <a:ext cx="2633664" cy="57691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Fuentes de información externas con datos que fueron levantados con otros propósitos</a:t>
            </a:r>
            <a:endParaRPr lang="es-CO" sz="1200" dirty="0">
              <a:effectLst/>
              <a:latin typeface="Times New Roman" panose="02020603050405020304" pitchFamily="18" charset="0"/>
              <a:ea typeface="Times New Roman" panose="02020603050405020304" pitchFamily="18" charset="0"/>
            </a:endParaRPr>
          </a:p>
        </p:txBody>
      </p:sp>
      <p:sp>
        <p:nvSpPr>
          <p:cNvPr id="134" name="Rectángulo 13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B0B3D4B-3F4D-AC45-9683-2B53C1FF793B}"/>
              </a:ext>
            </a:extLst>
          </p:cNvPr>
          <p:cNvSpPr/>
          <p:nvPr/>
        </p:nvSpPr>
        <p:spPr>
          <a:xfrm>
            <a:off x="9340310" y="5861368"/>
            <a:ext cx="2624724" cy="707553"/>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La información disponible no cuenta con el detalle requerido por el esquema de aseo y no permite determinar un cálculo exacto de los kilómetros de barrido a intervenir</a:t>
            </a:r>
            <a:endParaRPr lang="es-CO" sz="1200" dirty="0">
              <a:effectLst/>
              <a:latin typeface="Times New Roman" panose="02020603050405020304" pitchFamily="18" charset="0"/>
              <a:ea typeface="Times New Roman" panose="02020603050405020304" pitchFamily="18" charset="0"/>
            </a:endParaRPr>
          </a:p>
        </p:txBody>
      </p:sp>
      <p:sp>
        <p:nvSpPr>
          <p:cNvPr id="135" name="CuadroTexto 112"/>
          <p:cNvSpPr txBox="1"/>
          <p:nvPr/>
        </p:nvSpPr>
        <p:spPr>
          <a:xfrm rot="16200000">
            <a:off x="169109" y="1704022"/>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dirty="0">
                <a:solidFill>
                  <a:srgbClr val="000000"/>
                </a:solidFill>
                <a:effectLst/>
                <a:latin typeface="Arial" panose="020B0604020202020204" pitchFamily="34" charset="0"/>
                <a:ea typeface="Times New Roman" panose="02020603050405020304" pitchFamily="18" charset="0"/>
              </a:rPr>
              <a:t>EFECTOS</a:t>
            </a:r>
            <a:endParaRPr lang="es-CO" sz="1200" dirty="0">
              <a:effectLst/>
              <a:latin typeface="Times New Roman" panose="02020603050405020304" pitchFamily="18" charset="0"/>
              <a:ea typeface="Times New Roman" panose="02020603050405020304" pitchFamily="18" charset="0"/>
            </a:endParaRPr>
          </a:p>
        </p:txBody>
      </p:sp>
      <p:sp>
        <p:nvSpPr>
          <p:cNvPr id="136" name="CuadroTexto 112"/>
          <p:cNvSpPr txBox="1"/>
          <p:nvPr/>
        </p:nvSpPr>
        <p:spPr>
          <a:xfrm rot="16200000">
            <a:off x="271498" y="4804727"/>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
        <p:nvSpPr>
          <p:cNvPr id="137" name="Rectángulo 136">
            <a:extLst>
              <a:ext uri="{FF2B5EF4-FFF2-40B4-BE49-F238E27FC236}">
                <a16:creationId xmlns="" xmlns:a16="http://schemas.microsoft.com/office/drawing/2014/main" id="{EB2CA315-CD7D-2145-ABF4-20FDA5C96912}"/>
              </a:ext>
            </a:extLst>
          </p:cNvPr>
          <p:cNvSpPr/>
          <p:nvPr/>
        </p:nvSpPr>
        <p:spPr>
          <a:xfrm>
            <a:off x="10035824" y="2160905"/>
            <a:ext cx="1771459" cy="8991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dirty="0">
              <a:latin typeface="Arial" panose="020B0604020202020204" pitchFamily="34" charset="0"/>
              <a:cs typeface="Arial" panose="020B0604020202020204" pitchFamily="34" charset="0"/>
            </a:endParaRPr>
          </a:p>
          <a:p>
            <a:pPr algn="ctr"/>
            <a:endParaRPr lang="es-CO" sz="900" dirty="0">
              <a:latin typeface="Arial" panose="020B0604020202020204" pitchFamily="34" charset="0"/>
              <a:cs typeface="Arial" panose="020B0604020202020204" pitchFamily="34" charset="0"/>
            </a:endParaRPr>
          </a:p>
          <a:p>
            <a:pPr algn="ctr"/>
            <a:r>
              <a:rPr lang="es-CO" sz="900" dirty="0" smtClean="0">
                <a:latin typeface="Arial" panose="020B0604020202020204" pitchFamily="34" charset="0"/>
                <a:cs typeface="Arial" panose="020B0604020202020204" pitchFamily="34" charset="0"/>
              </a:rPr>
              <a:t>Sobreestimación </a:t>
            </a:r>
            <a:r>
              <a:rPr lang="es-CO" sz="900" dirty="0">
                <a:latin typeface="Arial" panose="020B0604020202020204" pitchFamily="34" charset="0"/>
                <a:cs typeface="Arial" panose="020B0604020202020204" pitchFamily="34" charset="0"/>
              </a:rPr>
              <a:t>de los kilómetros de barrido a intervenir consignados en la línea base del PGIRS</a:t>
            </a:r>
          </a:p>
          <a:p>
            <a:pPr algn="ctr"/>
            <a:endParaRPr lang="es-CO" sz="900" dirty="0">
              <a:latin typeface="Arial" panose="020B0604020202020204" pitchFamily="34" charset="0"/>
              <a:cs typeface="Arial" panose="020B0604020202020204" pitchFamily="34" charset="0"/>
            </a:endParaRPr>
          </a:p>
        </p:txBody>
      </p:sp>
      <p:cxnSp>
        <p:nvCxnSpPr>
          <p:cNvPr id="139" name="Conector recto 138"/>
          <p:cNvCxnSpPr/>
          <p:nvPr/>
        </p:nvCxnSpPr>
        <p:spPr>
          <a:xfrm flipV="1">
            <a:off x="2517108" y="3191256"/>
            <a:ext cx="8404445" cy="18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a:xfrm flipV="1">
            <a:off x="6611112" y="3209544"/>
            <a:ext cx="0" cy="108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ector recto de flecha 144"/>
          <p:cNvCxnSpPr>
            <a:endCxn id="110" idx="2"/>
          </p:cNvCxnSpPr>
          <p:nvPr/>
        </p:nvCxnSpPr>
        <p:spPr>
          <a:xfrm flipV="1">
            <a:off x="2517108" y="2924493"/>
            <a:ext cx="0" cy="28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Conector recto de flecha 146"/>
          <p:cNvCxnSpPr>
            <a:endCxn id="111" idx="2"/>
          </p:cNvCxnSpPr>
          <p:nvPr/>
        </p:nvCxnSpPr>
        <p:spPr>
          <a:xfrm flipV="1">
            <a:off x="4497990" y="3045778"/>
            <a:ext cx="1" cy="154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Conector recto de flecha 150"/>
          <p:cNvCxnSpPr>
            <a:endCxn id="112" idx="2"/>
          </p:cNvCxnSpPr>
          <p:nvPr/>
        </p:nvCxnSpPr>
        <p:spPr>
          <a:xfrm flipH="1" flipV="1">
            <a:off x="6999097" y="2997212"/>
            <a:ext cx="5207" cy="176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Conector recto de flecha 154"/>
          <p:cNvCxnSpPr>
            <a:endCxn id="113" idx="2"/>
          </p:cNvCxnSpPr>
          <p:nvPr/>
        </p:nvCxnSpPr>
        <p:spPr>
          <a:xfrm flipV="1">
            <a:off x="9052527" y="3053462"/>
            <a:ext cx="1" cy="156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Conector recto de flecha 156"/>
          <p:cNvCxnSpPr>
            <a:endCxn id="137" idx="2"/>
          </p:cNvCxnSpPr>
          <p:nvPr/>
        </p:nvCxnSpPr>
        <p:spPr>
          <a:xfrm flipV="1">
            <a:off x="10921553" y="3060013"/>
            <a:ext cx="1" cy="149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188"/>
          <p:cNvCxnSpPr/>
          <p:nvPr/>
        </p:nvCxnSpPr>
        <p:spPr>
          <a:xfrm>
            <a:off x="1380744" y="1048945"/>
            <a:ext cx="2" cy="770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Conector recto de flecha 190"/>
          <p:cNvCxnSpPr>
            <a:endCxn id="114" idx="1"/>
          </p:cNvCxnSpPr>
          <p:nvPr/>
        </p:nvCxnSpPr>
        <p:spPr>
          <a:xfrm flipV="1">
            <a:off x="1380744" y="1024573"/>
            <a:ext cx="327375" cy="18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Conector recto de flecha 192"/>
          <p:cNvCxnSpPr>
            <a:endCxn id="115" idx="1"/>
          </p:cNvCxnSpPr>
          <p:nvPr/>
        </p:nvCxnSpPr>
        <p:spPr>
          <a:xfrm>
            <a:off x="1380744" y="1819274"/>
            <a:ext cx="308959"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Conector recto 196"/>
          <p:cNvCxnSpPr/>
          <p:nvPr/>
        </p:nvCxnSpPr>
        <p:spPr>
          <a:xfrm>
            <a:off x="1209643" y="1573085"/>
            <a:ext cx="0" cy="1091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Conector recto de flecha 198"/>
          <p:cNvCxnSpPr>
            <a:stCxn id="110" idx="1"/>
          </p:cNvCxnSpPr>
          <p:nvPr/>
        </p:nvCxnSpPr>
        <p:spPr>
          <a:xfrm flipH="1" flipV="1">
            <a:off x="1209643" y="2664207"/>
            <a:ext cx="483870" cy="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Conector recto 201"/>
          <p:cNvCxnSpPr/>
          <p:nvPr/>
        </p:nvCxnSpPr>
        <p:spPr>
          <a:xfrm>
            <a:off x="1200531" y="1567106"/>
            <a:ext cx="171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Conector recto de flecha 204"/>
          <p:cNvCxnSpPr>
            <a:stCxn id="111" idx="1"/>
          </p:cNvCxnSpPr>
          <p:nvPr/>
        </p:nvCxnSpPr>
        <p:spPr>
          <a:xfrm flipH="1">
            <a:off x="3437223" y="2653031"/>
            <a:ext cx="264160" cy="11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Conector recto 210"/>
          <p:cNvCxnSpPr/>
          <p:nvPr/>
        </p:nvCxnSpPr>
        <p:spPr>
          <a:xfrm flipV="1">
            <a:off x="3437223" y="1303973"/>
            <a:ext cx="0" cy="1360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Conector recto 214"/>
          <p:cNvCxnSpPr/>
          <p:nvPr/>
        </p:nvCxnSpPr>
        <p:spPr>
          <a:xfrm>
            <a:off x="3557016" y="950976"/>
            <a:ext cx="0" cy="749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Conector recto 217"/>
          <p:cNvCxnSpPr/>
          <p:nvPr/>
        </p:nvCxnSpPr>
        <p:spPr>
          <a:xfrm>
            <a:off x="3437223" y="1303973"/>
            <a:ext cx="1197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Conector recto de flecha 219"/>
          <p:cNvCxnSpPr>
            <a:endCxn id="116" idx="1"/>
          </p:cNvCxnSpPr>
          <p:nvPr/>
        </p:nvCxnSpPr>
        <p:spPr>
          <a:xfrm flipV="1">
            <a:off x="3557016" y="949326"/>
            <a:ext cx="242157" cy="1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Conector recto de flecha 221"/>
          <p:cNvCxnSpPr>
            <a:endCxn id="117" idx="1"/>
          </p:cNvCxnSpPr>
          <p:nvPr/>
        </p:nvCxnSpPr>
        <p:spPr>
          <a:xfrm>
            <a:off x="3557016" y="1696722"/>
            <a:ext cx="143097" cy="9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6" name="Conector recto de flecha 225"/>
          <p:cNvCxnSpPr>
            <a:stCxn id="112" idx="1"/>
          </p:cNvCxnSpPr>
          <p:nvPr/>
        </p:nvCxnSpPr>
        <p:spPr>
          <a:xfrm flipH="1" flipV="1">
            <a:off x="5582570" y="2743200"/>
            <a:ext cx="346392" cy="4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0" name="Conector recto 229"/>
          <p:cNvCxnSpPr/>
          <p:nvPr/>
        </p:nvCxnSpPr>
        <p:spPr>
          <a:xfrm flipV="1">
            <a:off x="5558757" y="1411666"/>
            <a:ext cx="0" cy="134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Conector recto 231"/>
          <p:cNvCxnSpPr/>
          <p:nvPr/>
        </p:nvCxnSpPr>
        <p:spPr>
          <a:xfrm flipH="1">
            <a:off x="5815585" y="984980"/>
            <a:ext cx="13710" cy="834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Conector recto de flecha 233"/>
          <p:cNvCxnSpPr>
            <a:endCxn id="118" idx="1"/>
          </p:cNvCxnSpPr>
          <p:nvPr/>
        </p:nvCxnSpPr>
        <p:spPr>
          <a:xfrm>
            <a:off x="5815584" y="977339"/>
            <a:ext cx="270441" cy="7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6" name="Conector recto de flecha 255"/>
          <p:cNvCxnSpPr/>
          <p:nvPr/>
        </p:nvCxnSpPr>
        <p:spPr>
          <a:xfrm>
            <a:off x="5812536" y="1806395"/>
            <a:ext cx="270441" cy="7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Conector recto 257"/>
          <p:cNvCxnSpPr/>
          <p:nvPr/>
        </p:nvCxnSpPr>
        <p:spPr>
          <a:xfrm>
            <a:off x="5547803" y="1411666"/>
            <a:ext cx="264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Conector recto de flecha 259"/>
          <p:cNvCxnSpPr>
            <a:stCxn id="113" idx="0"/>
            <a:endCxn id="120" idx="2"/>
          </p:cNvCxnSpPr>
          <p:nvPr/>
        </p:nvCxnSpPr>
        <p:spPr>
          <a:xfrm flipH="1" flipV="1">
            <a:off x="9047967" y="1948562"/>
            <a:ext cx="4561" cy="326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2" name="Conector recto de flecha 261"/>
          <p:cNvCxnSpPr>
            <a:stCxn id="137" idx="0"/>
            <a:endCxn id="121" idx="2"/>
          </p:cNvCxnSpPr>
          <p:nvPr/>
        </p:nvCxnSpPr>
        <p:spPr>
          <a:xfrm flipH="1" flipV="1">
            <a:off x="10890491" y="1859871"/>
            <a:ext cx="31063" cy="30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a:off x="1708119" y="3931920"/>
            <a:ext cx="8877249" cy="25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0" name="Conector recto de flecha 269"/>
          <p:cNvCxnSpPr/>
          <p:nvPr/>
        </p:nvCxnSpPr>
        <p:spPr>
          <a:xfrm flipV="1">
            <a:off x="1708119" y="3920735"/>
            <a:ext cx="0" cy="1173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Conector recto de flecha 271"/>
          <p:cNvCxnSpPr>
            <a:stCxn id="124" idx="0"/>
          </p:cNvCxnSpPr>
          <p:nvPr/>
        </p:nvCxnSpPr>
        <p:spPr>
          <a:xfrm flipH="1" flipV="1">
            <a:off x="4633720" y="3931920"/>
            <a:ext cx="1" cy="1018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Conector recto de flecha 273"/>
          <p:cNvCxnSpPr>
            <a:stCxn id="125" idx="0"/>
          </p:cNvCxnSpPr>
          <p:nvPr/>
        </p:nvCxnSpPr>
        <p:spPr>
          <a:xfrm flipV="1">
            <a:off x="7369839" y="3945636"/>
            <a:ext cx="0" cy="1790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Conector recto de flecha 275"/>
          <p:cNvCxnSpPr>
            <a:stCxn id="126" idx="0"/>
          </p:cNvCxnSpPr>
          <p:nvPr/>
        </p:nvCxnSpPr>
        <p:spPr>
          <a:xfrm flipV="1">
            <a:off x="10585368" y="3959352"/>
            <a:ext cx="0" cy="15122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Conector recto 278"/>
          <p:cNvCxnSpPr>
            <a:stCxn id="109" idx="2"/>
          </p:cNvCxnSpPr>
          <p:nvPr/>
        </p:nvCxnSpPr>
        <p:spPr>
          <a:xfrm flipH="1">
            <a:off x="6118510" y="3824923"/>
            <a:ext cx="1" cy="95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1" name="Conector recto de flecha 280"/>
          <p:cNvCxnSpPr>
            <a:stCxn id="128" idx="1"/>
          </p:cNvCxnSpPr>
          <p:nvPr/>
        </p:nvCxnSpPr>
        <p:spPr>
          <a:xfrm flipH="1" flipV="1">
            <a:off x="923544" y="6176931"/>
            <a:ext cx="286099"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Conector recto de flecha 291"/>
          <p:cNvCxnSpPr/>
          <p:nvPr/>
        </p:nvCxnSpPr>
        <p:spPr>
          <a:xfrm flipV="1">
            <a:off x="850392" y="4427486"/>
            <a:ext cx="350139" cy="2475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Conector recto de flecha 311"/>
          <p:cNvCxnSpPr>
            <a:stCxn id="132" idx="1"/>
          </p:cNvCxnSpPr>
          <p:nvPr/>
        </p:nvCxnSpPr>
        <p:spPr>
          <a:xfrm flipH="1" flipV="1">
            <a:off x="5680169" y="6251897"/>
            <a:ext cx="320367"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Conector recto 313"/>
          <p:cNvCxnSpPr/>
          <p:nvPr/>
        </p:nvCxnSpPr>
        <p:spPr>
          <a:xfrm flipV="1">
            <a:off x="5680169" y="5300827"/>
            <a:ext cx="0" cy="9314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1" name="Conector recto de flecha 330"/>
          <p:cNvCxnSpPr>
            <a:stCxn id="134" idx="1"/>
          </p:cNvCxnSpPr>
          <p:nvPr/>
        </p:nvCxnSpPr>
        <p:spPr>
          <a:xfrm flipH="1" flipV="1">
            <a:off x="9043416" y="6215144"/>
            <a:ext cx="296894"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3" name="Conector recto 332"/>
          <p:cNvCxnSpPr/>
          <p:nvPr/>
        </p:nvCxnSpPr>
        <p:spPr>
          <a:xfrm flipV="1">
            <a:off x="9043416" y="5422391"/>
            <a:ext cx="18288" cy="8099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0" name="Conector recto de flecha 339"/>
          <p:cNvCxnSpPr/>
          <p:nvPr/>
        </p:nvCxnSpPr>
        <p:spPr>
          <a:xfrm flipV="1">
            <a:off x="8951976" y="4472984"/>
            <a:ext cx="253726" cy="75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Conector recto de flecha 358"/>
          <p:cNvCxnSpPr>
            <a:stCxn id="127" idx="1"/>
          </p:cNvCxnSpPr>
          <p:nvPr/>
        </p:nvCxnSpPr>
        <p:spPr>
          <a:xfrm flipH="1">
            <a:off x="923544" y="5241132"/>
            <a:ext cx="286099" cy="1476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Conector recto 360"/>
          <p:cNvCxnSpPr/>
          <p:nvPr/>
        </p:nvCxnSpPr>
        <p:spPr>
          <a:xfrm flipV="1">
            <a:off x="923544" y="5255895"/>
            <a:ext cx="0" cy="92103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3" name="Conector recto 362"/>
          <p:cNvCxnSpPr/>
          <p:nvPr/>
        </p:nvCxnSpPr>
        <p:spPr>
          <a:xfrm flipH="1">
            <a:off x="850392" y="5729596"/>
            <a:ext cx="731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5" name="Conector recto 364"/>
          <p:cNvCxnSpPr/>
          <p:nvPr/>
        </p:nvCxnSpPr>
        <p:spPr>
          <a:xfrm flipV="1">
            <a:off x="832104" y="4427486"/>
            <a:ext cx="18288" cy="130211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0" name="Conector recto de flecha 369"/>
          <p:cNvCxnSpPr>
            <a:stCxn id="130" idx="1"/>
          </p:cNvCxnSpPr>
          <p:nvPr/>
        </p:nvCxnSpPr>
        <p:spPr>
          <a:xfrm flipH="1" flipV="1">
            <a:off x="3630168" y="6176931"/>
            <a:ext cx="203993" cy="2331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6" name="Conector recto de flecha 375"/>
          <p:cNvCxnSpPr>
            <a:stCxn id="129" idx="1"/>
          </p:cNvCxnSpPr>
          <p:nvPr/>
        </p:nvCxnSpPr>
        <p:spPr>
          <a:xfrm flipH="1" flipV="1">
            <a:off x="3630168" y="5255895"/>
            <a:ext cx="160432" cy="449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Conector recto 377"/>
          <p:cNvCxnSpPr/>
          <p:nvPr/>
        </p:nvCxnSpPr>
        <p:spPr>
          <a:xfrm flipV="1">
            <a:off x="3630168" y="5255895"/>
            <a:ext cx="0" cy="94434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0" name="Conector recto 379"/>
          <p:cNvCxnSpPr/>
          <p:nvPr/>
        </p:nvCxnSpPr>
        <p:spPr>
          <a:xfrm flipH="1">
            <a:off x="3557016" y="5767942"/>
            <a:ext cx="731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2" name="Conector recto 381"/>
          <p:cNvCxnSpPr/>
          <p:nvPr/>
        </p:nvCxnSpPr>
        <p:spPr>
          <a:xfrm flipV="1">
            <a:off x="3557016" y="4427486"/>
            <a:ext cx="0" cy="134045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4" name="Conector recto de flecha 383"/>
          <p:cNvCxnSpPr>
            <a:endCxn id="124" idx="1"/>
          </p:cNvCxnSpPr>
          <p:nvPr/>
        </p:nvCxnSpPr>
        <p:spPr>
          <a:xfrm>
            <a:off x="3557016" y="4427486"/>
            <a:ext cx="162622"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Conector recto de flecha 388"/>
          <p:cNvCxnSpPr>
            <a:stCxn id="131" idx="1"/>
          </p:cNvCxnSpPr>
          <p:nvPr/>
        </p:nvCxnSpPr>
        <p:spPr>
          <a:xfrm flipH="1">
            <a:off x="5680170" y="5298498"/>
            <a:ext cx="297860" cy="233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Conector recto 396"/>
          <p:cNvCxnSpPr/>
          <p:nvPr/>
        </p:nvCxnSpPr>
        <p:spPr>
          <a:xfrm flipH="1" flipV="1">
            <a:off x="5613621" y="5696192"/>
            <a:ext cx="66548" cy="640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2" name="Conector recto 401"/>
          <p:cNvCxnSpPr/>
          <p:nvPr/>
        </p:nvCxnSpPr>
        <p:spPr>
          <a:xfrm flipV="1">
            <a:off x="5613621" y="4584064"/>
            <a:ext cx="0" cy="111212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5" name="Conector recto de flecha 404"/>
          <p:cNvCxnSpPr/>
          <p:nvPr/>
        </p:nvCxnSpPr>
        <p:spPr>
          <a:xfrm>
            <a:off x="5613621" y="4584064"/>
            <a:ext cx="305862"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Conector recto de flecha 407"/>
          <p:cNvCxnSpPr>
            <a:stCxn id="133" idx="1"/>
          </p:cNvCxnSpPr>
          <p:nvPr/>
        </p:nvCxnSpPr>
        <p:spPr>
          <a:xfrm flipH="1" flipV="1">
            <a:off x="9050247" y="5439551"/>
            <a:ext cx="208032" cy="158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Conector recto 411"/>
          <p:cNvCxnSpPr/>
          <p:nvPr/>
        </p:nvCxnSpPr>
        <p:spPr>
          <a:xfrm flipH="1">
            <a:off x="8899841" y="5827347"/>
            <a:ext cx="15040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4" name="Conector recto 413"/>
          <p:cNvCxnSpPr/>
          <p:nvPr/>
        </p:nvCxnSpPr>
        <p:spPr>
          <a:xfrm flipV="1">
            <a:off x="8887968" y="4472984"/>
            <a:ext cx="36576" cy="13543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63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3392"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OBJETIVOS BARRIDO Y LIMPIEZA DE AREAS PUBLICAS</a:t>
            </a:r>
            <a:endParaRPr lang="es-CO" sz="12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 xmlns:a16="http://schemas.microsoft.com/office/drawing/2014/main" id="{250E0563-A72D-ED4D-9F58-5EB91FBFE83E}"/>
              </a:ext>
            </a:extLst>
          </p:cNvPr>
          <p:cNvSpPr/>
          <p:nvPr/>
        </p:nvSpPr>
        <p:spPr>
          <a:xfrm>
            <a:off x="1210929" y="3064548"/>
            <a:ext cx="10050777" cy="557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a:latin typeface="Arial" panose="020B0604020202020204" pitchFamily="34" charset="0"/>
                <a:cs typeface="Arial" panose="020B0604020202020204" pitchFamily="34" charset="0"/>
              </a:rPr>
              <a:t>Aumentar la eficiencia en el barrido y limpieza de vías y áreas públicas de la ciudad y las actividades asociadas a las cestas públicas</a:t>
            </a:r>
            <a:endParaRPr lang="es-CO" sz="9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 xmlns:a16="http://schemas.microsoft.com/office/drawing/2014/main" id="{B15DFD21-612F-544F-BC50-A6AEF2D80ACB}"/>
              </a:ext>
            </a:extLst>
          </p:cNvPr>
          <p:cNvSpPr/>
          <p:nvPr/>
        </p:nvSpPr>
        <p:spPr>
          <a:xfrm>
            <a:off x="607967" y="3901705"/>
            <a:ext cx="1900415" cy="8017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cs typeface="Arial" panose="020B0604020202020204" pitchFamily="34" charset="0"/>
              </a:rPr>
              <a:t>Identificar </a:t>
            </a:r>
            <a:r>
              <a:rPr lang="es-ES" sz="900" dirty="0">
                <a:latin typeface="Arial" panose="020B0604020202020204" pitchFamily="34" charset="0"/>
                <a:cs typeface="Arial" panose="020B0604020202020204" pitchFamily="34" charset="0"/>
              </a:rPr>
              <a:t>las necesidades particulares de barrido y limpieza en las diferentes zonas de la ciudad</a:t>
            </a:r>
            <a:endParaRPr lang="es-CO" sz="9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 xmlns:a16="http://schemas.microsoft.com/office/drawing/2014/main" id="{8678DEC5-5E3C-5A43-AB08-8821300596B3}"/>
              </a:ext>
            </a:extLst>
          </p:cNvPr>
          <p:cNvSpPr/>
          <p:nvPr/>
        </p:nvSpPr>
        <p:spPr>
          <a:xfrm>
            <a:off x="158515" y="5212516"/>
            <a:ext cx="1399660" cy="12287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900" dirty="0">
              <a:latin typeface="Arial" panose="020B0604020202020204" pitchFamily="34" charset="0"/>
              <a:cs typeface="Arial" panose="020B0604020202020204" pitchFamily="34" charset="0"/>
            </a:endParaRPr>
          </a:p>
          <a:p>
            <a:pPr algn="ctr"/>
            <a:r>
              <a:rPr lang="es-ES" sz="900" dirty="0" smtClean="0">
                <a:latin typeface="Arial" panose="020B0604020202020204" pitchFamily="34" charset="0"/>
                <a:cs typeface="Arial" panose="020B0604020202020204" pitchFamily="34" charset="0"/>
              </a:rPr>
              <a:t>Identificar </a:t>
            </a:r>
            <a:r>
              <a:rPr lang="es-ES" sz="900" dirty="0">
                <a:latin typeface="Arial" panose="020B0604020202020204" pitchFamily="34" charset="0"/>
                <a:cs typeface="Arial" panose="020B0604020202020204" pitchFamily="34" charset="0"/>
              </a:rPr>
              <a:t>las dinámicas de la actividad económica en algunos sectores de la ciudad que repercuten en la circulación de usuarios en el espacio público</a:t>
            </a:r>
          </a:p>
          <a:p>
            <a:pPr algn="ctr"/>
            <a:endParaRPr lang="es-ES" sz="900" dirty="0">
              <a:latin typeface="Arial" panose="020B0604020202020204" pitchFamily="34" charset="0"/>
              <a:cs typeface="Arial" panose="020B0604020202020204" pitchFamily="34" charset="0"/>
            </a:endParaRPr>
          </a:p>
          <a:p>
            <a:pPr algn="ctr"/>
            <a:endParaRPr lang="es-CO" sz="9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 xmlns:a16="http://schemas.microsoft.com/office/drawing/2014/main" id="{46A3B99C-66A9-D04F-B2D6-967DBAA4A796}"/>
              </a:ext>
            </a:extLst>
          </p:cNvPr>
          <p:cNvSpPr/>
          <p:nvPr/>
        </p:nvSpPr>
        <p:spPr>
          <a:xfrm>
            <a:off x="1593774" y="5208629"/>
            <a:ext cx="1590978" cy="13938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Articular </a:t>
            </a:r>
            <a:r>
              <a:rPr lang="es-ES" sz="900" dirty="0">
                <a:latin typeface="Arial" panose="020B0604020202020204" pitchFamily="34" charset="0"/>
                <a:ea typeface="+mn-lt"/>
                <a:cs typeface="Arial" panose="020B0604020202020204" pitchFamily="34" charset="0"/>
              </a:rPr>
              <a:t>con entidades distritales programas de mejoramiento y embellecimiento  de áreas de espacio público con cobertura blanda para disminuir la generación de material de arrastre hacia las vías y áreas públicas con cobertura dura</a:t>
            </a:r>
            <a:endParaRPr lang="es-CO" sz="900" dirty="0">
              <a:latin typeface="Arial" panose="020B0604020202020204" pitchFamily="34" charset="0"/>
              <a:ea typeface="+mn-lt"/>
              <a:cs typeface="Arial" panose="020B0604020202020204" pitchFamily="34" charset="0"/>
            </a:endParaRPr>
          </a:p>
        </p:txBody>
      </p:sp>
      <p:sp>
        <p:nvSpPr>
          <p:cNvPr id="8" name="Rectángulo 7">
            <a:extLst>
              <a:ext uri="{FF2B5EF4-FFF2-40B4-BE49-F238E27FC236}">
                <a16:creationId xmlns="" xmlns:a16="http://schemas.microsoft.com/office/drawing/2014/main" id="{C5BC39E2-536B-6944-B3F2-2E08B9562ADC}"/>
              </a:ext>
            </a:extLst>
          </p:cNvPr>
          <p:cNvSpPr/>
          <p:nvPr/>
        </p:nvSpPr>
        <p:spPr>
          <a:xfrm>
            <a:off x="3502271" y="3864510"/>
            <a:ext cx="2190532" cy="8761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Realizar</a:t>
            </a:r>
            <a:r>
              <a:rPr lang="es-ES" sz="900" dirty="0">
                <a:latin typeface="Arial" panose="020B0604020202020204" pitchFamily="34" charset="0"/>
                <a:ea typeface="+mn-lt"/>
                <a:cs typeface="Arial" panose="020B0604020202020204" pitchFamily="34" charset="0"/>
              </a:rPr>
              <a:t>  un diagnóstico que permita identificar las necesidades de instalación, distribución, retiro y reposición de cestas públicas</a:t>
            </a:r>
            <a:endParaRPr lang="es-CO" sz="900" dirty="0">
              <a:latin typeface="Arial" panose="020B0604020202020204" pitchFamily="34" charset="0"/>
              <a:ea typeface="+mn-lt"/>
              <a:cs typeface="Arial" panose="020B0604020202020204" pitchFamily="34" charset="0"/>
            </a:endParaRPr>
          </a:p>
        </p:txBody>
      </p:sp>
      <p:sp>
        <p:nvSpPr>
          <p:cNvPr id="9" name="Rectángulo 8">
            <a:extLst>
              <a:ext uri="{FF2B5EF4-FFF2-40B4-BE49-F238E27FC236}">
                <a16:creationId xmlns="" xmlns:a16="http://schemas.microsoft.com/office/drawing/2014/main" id="{868BC936-BEFF-BF49-AB9A-605B1C9F0CAF}"/>
              </a:ext>
            </a:extLst>
          </p:cNvPr>
          <p:cNvSpPr/>
          <p:nvPr/>
        </p:nvSpPr>
        <p:spPr>
          <a:xfrm>
            <a:off x="3502271" y="5212516"/>
            <a:ext cx="945638" cy="7715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cs typeface="Arial" panose="020B0604020202020204" pitchFamily="34" charset="0"/>
              </a:rPr>
              <a:t>Optimizar </a:t>
            </a:r>
            <a:r>
              <a:rPr lang="es-ES" sz="900" dirty="0">
                <a:latin typeface="Arial" panose="020B0604020202020204" pitchFamily="34" charset="0"/>
                <a:cs typeface="Arial" panose="020B0604020202020204" pitchFamily="34" charset="0"/>
              </a:rPr>
              <a:t>la distribución de cestas en la ciudad </a:t>
            </a:r>
            <a:endParaRPr lang="es-CO" sz="9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 xmlns:a16="http://schemas.microsoft.com/office/drawing/2014/main" id="{4EC6F571-F86C-AB4D-AE81-E5FC81158F28}"/>
              </a:ext>
            </a:extLst>
          </p:cNvPr>
          <p:cNvSpPr/>
          <p:nvPr/>
        </p:nvSpPr>
        <p:spPr>
          <a:xfrm>
            <a:off x="4634255" y="5235568"/>
            <a:ext cx="1279351" cy="1114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Generar </a:t>
            </a:r>
            <a:r>
              <a:rPr lang="es-ES" sz="900" dirty="0">
                <a:latin typeface="Arial" panose="020B0604020202020204" pitchFamily="34" charset="0"/>
                <a:ea typeface="+mn-lt"/>
                <a:cs typeface="Arial" panose="020B0604020202020204" pitchFamily="34" charset="0"/>
              </a:rPr>
              <a:t>estrategias de gestión social para que la ciudadanía se apropie del mobiliario urbano de la ciudad  como las cestas.</a:t>
            </a:r>
            <a:endParaRPr lang="es-CO" sz="900" dirty="0">
              <a:latin typeface="Arial" panose="020B0604020202020204" pitchFamily="34" charset="0"/>
              <a:ea typeface="+mn-lt"/>
              <a:cs typeface="Arial" panose="020B0604020202020204" pitchFamily="34" charset="0"/>
            </a:endParaRPr>
          </a:p>
        </p:txBody>
      </p:sp>
      <p:sp>
        <p:nvSpPr>
          <p:cNvPr id="11" name="Rectángulo 10">
            <a:extLst>
              <a:ext uri="{FF2B5EF4-FFF2-40B4-BE49-F238E27FC236}">
                <a16:creationId xmlns="" xmlns:a16="http://schemas.microsoft.com/office/drawing/2014/main" id="{BA598EE6-3B8F-994F-9B04-E7573C780A80}"/>
              </a:ext>
            </a:extLst>
          </p:cNvPr>
          <p:cNvSpPr/>
          <p:nvPr/>
        </p:nvSpPr>
        <p:spPr>
          <a:xfrm>
            <a:off x="6236318" y="3927708"/>
            <a:ext cx="2920278" cy="7539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Contar </a:t>
            </a:r>
            <a:r>
              <a:rPr lang="es-ES" sz="900" dirty="0">
                <a:latin typeface="Arial" panose="020B0604020202020204" pitchFamily="34" charset="0"/>
                <a:ea typeface="+mn-lt"/>
                <a:cs typeface="Arial" panose="020B0604020202020204" pitchFamily="34" charset="0"/>
              </a:rPr>
              <a:t>con un programa de cultura ciudadana y gestión social sobre el adecuado uso del mobiliario del Distrito dispuesto en espacio público, separación efectiva en la fuente y la </a:t>
            </a:r>
            <a:r>
              <a:rPr lang="es-ES" sz="900" dirty="0" smtClean="0">
                <a:latin typeface="Arial" panose="020B0604020202020204" pitchFamily="34" charset="0"/>
                <a:ea typeface="+mn-lt"/>
                <a:cs typeface="Arial" panose="020B0604020202020204" pitchFamily="34" charset="0"/>
              </a:rPr>
              <a:t>economía </a:t>
            </a:r>
            <a:r>
              <a:rPr lang="es-ES" sz="900" dirty="0">
                <a:latin typeface="Arial" panose="020B0604020202020204" pitchFamily="34" charset="0"/>
                <a:ea typeface="+mn-lt"/>
                <a:cs typeface="Arial" panose="020B0604020202020204" pitchFamily="34" charset="0"/>
              </a:rPr>
              <a:t>circular.</a:t>
            </a:r>
            <a:endParaRPr lang="es-CO" sz="900" dirty="0">
              <a:latin typeface="Arial" panose="020B0604020202020204" pitchFamily="34" charset="0"/>
              <a:ea typeface="+mn-lt"/>
              <a:cs typeface="Arial" panose="020B0604020202020204" pitchFamily="34" charset="0"/>
            </a:endParaRPr>
          </a:p>
        </p:txBody>
      </p:sp>
      <p:sp>
        <p:nvSpPr>
          <p:cNvPr id="12" name="Rectángulo 11">
            <a:extLst>
              <a:ext uri="{FF2B5EF4-FFF2-40B4-BE49-F238E27FC236}">
                <a16:creationId xmlns="" xmlns:a16="http://schemas.microsoft.com/office/drawing/2014/main" id="{3387246D-A413-304A-9015-A325E9B267B4}"/>
              </a:ext>
            </a:extLst>
          </p:cNvPr>
          <p:cNvSpPr/>
          <p:nvPr/>
        </p:nvSpPr>
        <p:spPr>
          <a:xfrm>
            <a:off x="6271826" y="5057768"/>
            <a:ext cx="1349789" cy="1343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Implementar</a:t>
            </a:r>
            <a:r>
              <a:rPr lang="es-ES" sz="900" dirty="0">
                <a:latin typeface="Arial" panose="020B0604020202020204" pitchFamily="34" charset="0"/>
                <a:ea typeface="+mn-lt"/>
                <a:cs typeface="Arial" panose="020B0604020202020204" pitchFamily="34" charset="0"/>
              </a:rPr>
              <a:t>  indicadores  de evaluación de la eficiencia de las campañas de gestión social aplicadas por parte de los concesionarios del servicio público de aseo</a:t>
            </a:r>
            <a:endParaRPr lang="es-CO" sz="900" dirty="0">
              <a:latin typeface="Arial" panose="020B0604020202020204" pitchFamily="34" charset="0"/>
              <a:ea typeface="+mn-lt"/>
              <a:cs typeface="Arial" panose="020B0604020202020204" pitchFamily="34" charset="0"/>
            </a:endParaRPr>
          </a:p>
        </p:txBody>
      </p:sp>
      <p:sp>
        <p:nvSpPr>
          <p:cNvPr id="13" name="Rectángulo 12">
            <a:extLst>
              <a:ext uri="{FF2B5EF4-FFF2-40B4-BE49-F238E27FC236}">
                <a16:creationId xmlns="" xmlns:a16="http://schemas.microsoft.com/office/drawing/2014/main" id="{6C4D858B-9174-AB44-A0CB-C5140CB786DC}"/>
              </a:ext>
            </a:extLst>
          </p:cNvPr>
          <p:cNvSpPr/>
          <p:nvPr/>
        </p:nvSpPr>
        <p:spPr>
          <a:xfrm>
            <a:off x="7792759" y="5057756"/>
            <a:ext cx="1363837" cy="1292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Articular </a:t>
            </a:r>
            <a:r>
              <a:rPr lang="es-ES" sz="900" dirty="0">
                <a:latin typeface="Arial" panose="020B0604020202020204" pitchFamily="34" charset="0"/>
                <a:ea typeface="+mn-lt"/>
                <a:cs typeface="Arial" panose="020B0604020202020204" pitchFamily="34" charset="0"/>
              </a:rPr>
              <a:t>la gestión  interinstitucional para la materialización de una cultura ciudadana que empodere a los usuarios del mobiliario en el espacio público del Distrito Capital</a:t>
            </a:r>
            <a:endParaRPr lang="es-CO" sz="900" dirty="0">
              <a:latin typeface="Arial" panose="020B0604020202020204" pitchFamily="34" charset="0"/>
              <a:ea typeface="+mn-lt"/>
              <a:cs typeface="Arial" panose="020B0604020202020204" pitchFamily="34" charset="0"/>
            </a:endParaRPr>
          </a:p>
        </p:txBody>
      </p:sp>
      <p:sp>
        <p:nvSpPr>
          <p:cNvPr id="14" name="Rectángulo 13">
            <a:extLst>
              <a:ext uri="{FF2B5EF4-FFF2-40B4-BE49-F238E27FC236}">
                <a16:creationId xmlns="" xmlns:a16="http://schemas.microsoft.com/office/drawing/2014/main" id="{C6976697-7CE7-7D4C-A9E6-B444F6B3FA95}"/>
              </a:ext>
            </a:extLst>
          </p:cNvPr>
          <p:cNvSpPr/>
          <p:nvPr/>
        </p:nvSpPr>
        <p:spPr>
          <a:xfrm>
            <a:off x="9712217" y="3901705"/>
            <a:ext cx="1936613" cy="7271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Lograr </a:t>
            </a:r>
            <a:r>
              <a:rPr lang="es-ES" sz="900" dirty="0">
                <a:latin typeface="Arial" panose="020B0604020202020204" pitchFamily="34" charset="0"/>
                <a:ea typeface="+mn-lt"/>
                <a:cs typeface="Arial" panose="020B0604020202020204" pitchFamily="34" charset="0"/>
              </a:rPr>
              <a:t>un adecuado nivel de precisión y exactitud posicional en la identificación de zonas objeto de barrido</a:t>
            </a:r>
            <a:endParaRPr lang="es-CO" sz="900" dirty="0">
              <a:latin typeface="Arial" panose="020B0604020202020204" pitchFamily="34" charset="0"/>
              <a:ea typeface="+mn-lt"/>
              <a:cs typeface="Arial" panose="020B0604020202020204" pitchFamily="34" charset="0"/>
            </a:endParaRPr>
          </a:p>
        </p:txBody>
      </p:sp>
      <p:sp>
        <p:nvSpPr>
          <p:cNvPr id="15" name="Rectángulo 14">
            <a:extLst>
              <a:ext uri="{FF2B5EF4-FFF2-40B4-BE49-F238E27FC236}">
                <a16:creationId xmlns="" xmlns:a16="http://schemas.microsoft.com/office/drawing/2014/main" id="{712C3061-3A68-7948-905E-56E1F660225C}"/>
              </a:ext>
            </a:extLst>
          </p:cNvPr>
          <p:cNvSpPr/>
          <p:nvPr/>
        </p:nvSpPr>
        <p:spPr>
          <a:xfrm>
            <a:off x="9547459" y="5057756"/>
            <a:ext cx="1133065" cy="12374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Fortalecimiento </a:t>
            </a:r>
            <a:r>
              <a:rPr lang="es-ES" sz="900" dirty="0">
                <a:latin typeface="Arial" panose="020B0604020202020204" pitchFamily="34" charset="0"/>
                <a:ea typeface="+mn-lt"/>
                <a:cs typeface="Arial" panose="020B0604020202020204" pitchFamily="34" charset="0"/>
              </a:rPr>
              <a:t>de la información de fuentes externas de acuerdo a las necesidades de la Entidad</a:t>
            </a:r>
            <a:endParaRPr lang="es-CO" sz="900" dirty="0">
              <a:latin typeface="Arial" panose="020B0604020202020204" pitchFamily="34" charset="0"/>
              <a:ea typeface="+mn-lt"/>
              <a:cs typeface="Arial" panose="020B0604020202020204" pitchFamily="34" charset="0"/>
            </a:endParaRPr>
          </a:p>
        </p:txBody>
      </p:sp>
      <p:sp>
        <p:nvSpPr>
          <p:cNvPr id="16" name="Rectángulo 15">
            <a:extLst>
              <a:ext uri="{FF2B5EF4-FFF2-40B4-BE49-F238E27FC236}">
                <a16:creationId xmlns="" xmlns:a16="http://schemas.microsoft.com/office/drawing/2014/main" id="{EB0B3D4B-3F4D-AC45-9683-2B53C1FF793B}"/>
              </a:ext>
            </a:extLst>
          </p:cNvPr>
          <p:cNvSpPr/>
          <p:nvPr/>
        </p:nvSpPr>
        <p:spPr>
          <a:xfrm>
            <a:off x="10774190" y="5057756"/>
            <a:ext cx="1346200" cy="138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La </a:t>
            </a:r>
            <a:r>
              <a:rPr lang="es-ES" sz="900" dirty="0">
                <a:latin typeface="Arial" panose="020B0604020202020204" pitchFamily="34" charset="0"/>
                <a:ea typeface="+mn-lt"/>
                <a:cs typeface="Arial" panose="020B0604020202020204" pitchFamily="34" charset="0"/>
              </a:rPr>
              <a:t>información cuenta con el detalle requerido por el esquema de aseo y permite determinar el cálculo exacto de los metros lineales objeto de barrido</a:t>
            </a:r>
            <a:endParaRPr lang="es-CO" sz="900" dirty="0">
              <a:latin typeface="Arial" panose="020B0604020202020204" pitchFamily="34" charset="0"/>
              <a:ea typeface="+mn-lt"/>
              <a:cs typeface="Arial" panose="020B0604020202020204" pitchFamily="34" charset="0"/>
            </a:endParaRPr>
          </a:p>
        </p:txBody>
      </p:sp>
      <p:sp>
        <p:nvSpPr>
          <p:cNvPr id="17" name="Rectángulo 16">
            <a:extLst>
              <a:ext uri="{FF2B5EF4-FFF2-40B4-BE49-F238E27FC236}">
                <a16:creationId xmlns="" xmlns:a16="http://schemas.microsoft.com/office/drawing/2014/main" id="{FE775371-CBC6-DD44-BB96-3E71EDF16945}"/>
              </a:ext>
            </a:extLst>
          </p:cNvPr>
          <p:cNvSpPr/>
          <p:nvPr/>
        </p:nvSpPr>
        <p:spPr>
          <a:xfrm>
            <a:off x="773269" y="2051349"/>
            <a:ext cx="1569809" cy="6996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cs typeface="Arial" panose="020B0604020202020204" pitchFamily="34" charset="0"/>
              </a:rPr>
              <a:t>Disminuir </a:t>
            </a:r>
            <a:r>
              <a:rPr lang="es-ES" sz="900" dirty="0">
                <a:latin typeface="Arial" panose="020B0604020202020204" pitchFamily="34" charset="0"/>
                <a:cs typeface="Arial" panose="020B0604020202020204" pitchFamily="34" charset="0"/>
              </a:rPr>
              <a:t>la acumulación de residuos que son objeto de barrido en vías y áreas públicas</a:t>
            </a:r>
            <a:endParaRPr lang="es-CO" sz="900"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 xmlns:a16="http://schemas.microsoft.com/office/drawing/2014/main" id="{E148968B-4801-D748-A63B-A1DAE930A079}"/>
              </a:ext>
            </a:extLst>
          </p:cNvPr>
          <p:cNvSpPr/>
          <p:nvPr/>
        </p:nvSpPr>
        <p:spPr>
          <a:xfrm>
            <a:off x="2937330" y="2078749"/>
            <a:ext cx="1839719" cy="6889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Cestas </a:t>
            </a:r>
            <a:r>
              <a:rPr lang="es-ES" sz="900" dirty="0">
                <a:latin typeface="Arial" panose="020B0604020202020204" pitchFamily="34" charset="0"/>
                <a:ea typeface="+mn-lt"/>
                <a:cs typeface="Arial" panose="020B0604020202020204" pitchFamily="34" charset="0"/>
              </a:rPr>
              <a:t>con residuos sólidos presentados por parte del usuario sin rebosamiento; utilizadas y atendidas eficientemente.</a:t>
            </a:r>
            <a:endParaRPr lang="es-CO" sz="900" dirty="0">
              <a:latin typeface="Arial" panose="020B0604020202020204" pitchFamily="34" charset="0"/>
              <a:cs typeface="Arial" panose="020B0604020202020204" pitchFamily="34" charset="0"/>
            </a:endParaRPr>
          </a:p>
        </p:txBody>
      </p:sp>
      <p:sp>
        <p:nvSpPr>
          <p:cNvPr id="19" name="Rectángulo 18">
            <a:extLst>
              <a:ext uri="{FF2B5EF4-FFF2-40B4-BE49-F238E27FC236}">
                <a16:creationId xmlns="" xmlns:a16="http://schemas.microsoft.com/office/drawing/2014/main" id="{C2373668-7650-4542-9EBF-69E9422601D9}"/>
              </a:ext>
            </a:extLst>
          </p:cNvPr>
          <p:cNvSpPr/>
          <p:nvPr/>
        </p:nvSpPr>
        <p:spPr>
          <a:xfrm>
            <a:off x="5744220" y="1996956"/>
            <a:ext cx="1928812" cy="803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Disminuir </a:t>
            </a:r>
            <a:r>
              <a:rPr lang="es-ES" sz="900" dirty="0">
                <a:latin typeface="Arial" panose="020B0604020202020204" pitchFamily="34" charset="0"/>
                <a:ea typeface="+mn-lt"/>
                <a:cs typeface="Arial" panose="020B0604020202020204" pitchFamily="34" charset="0"/>
              </a:rPr>
              <a:t>la </a:t>
            </a:r>
            <a:r>
              <a:rPr lang="es-ES" sz="900" dirty="0" err="1">
                <a:latin typeface="Arial" panose="020B0604020202020204" pitchFamily="34" charset="0"/>
                <a:ea typeface="+mn-lt"/>
                <a:cs typeface="Arial" panose="020B0604020202020204" pitchFamily="34" charset="0"/>
              </a:rPr>
              <a:t>vandalización</a:t>
            </a:r>
            <a:r>
              <a:rPr lang="es-ES" sz="900" dirty="0">
                <a:latin typeface="Arial" panose="020B0604020202020204" pitchFamily="34" charset="0"/>
                <a:ea typeface="+mn-lt"/>
                <a:cs typeface="Arial" panose="020B0604020202020204" pitchFamily="34" charset="0"/>
              </a:rPr>
              <a:t> y/o hurto del mobiliario urbano para la presentación de residuos sólidos</a:t>
            </a:r>
            <a:endParaRPr lang="es-CO" sz="900" dirty="0">
              <a:latin typeface="Arial" panose="020B0604020202020204" pitchFamily="34" charset="0"/>
              <a:ea typeface="+mn-lt"/>
              <a:cs typeface="Arial" panose="020B0604020202020204" pitchFamily="34" charset="0"/>
            </a:endParaRPr>
          </a:p>
        </p:txBody>
      </p:sp>
      <p:sp>
        <p:nvSpPr>
          <p:cNvPr id="20" name="Rectángulo 19">
            <a:extLst>
              <a:ext uri="{FF2B5EF4-FFF2-40B4-BE49-F238E27FC236}">
                <a16:creationId xmlns="" xmlns:a16="http://schemas.microsoft.com/office/drawing/2014/main" id="{FE439FC4-5F18-2641-9316-66DE4E7E2DFB}"/>
              </a:ext>
            </a:extLst>
          </p:cNvPr>
          <p:cNvSpPr/>
          <p:nvPr/>
        </p:nvSpPr>
        <p:spPr>
          <a:xfrm>
            <a:off x="8178191" y="1961980"/>
            <a:ext cx="2033336" cy="7984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Mitigar </a:t>
            </a:r>
            <a:r>
              <a:rPr lang="es-ES" sz="900" dirty="0">
                <a:latin typeface="Arial" panose="020B0604020202020204" pitchFamily="34" charset="0"/>
                <a:ea typeface="+mn-lt"/>
                <a:cs typeface="Arial" panose="020B0604020202020204" pitchFamily="34" charset="0"/>
              </a:rPr>
              <a:t>las alzas en la tarifa pagada por  los usuarios del servicio público de aseo</a:t>
            </a:r>
            <a:endParaRPr lang="es-CO" sz="900" dirty="0">
              <a:latin typeface="Arial" panose="020B0604020202020204" pitchFamily="34" charset="0"/>
              <a:ea typeface="+mn-lt"/>
              <a:cs typeface="Arial" panose="020B0604020202020204" pitchFamily="34" charset="0"/>
            </a:endParaRPr>
          </a:p>
        </p:txBody>
      </p:sp>
      <p:sp>
        <p:nvSpPr>
          <p:cNvPr id="21" name="Rectángulo 20">
            <a:extLst>
              <a:ext uri="{FF2B5EF4-FFF2-40B4-BE49-F238E27FC236}">
                <a16:creationId xmlns="" xmlns:a16="http://schemas.microsoft.com/office/drawing/2014/main" id="{E548992B-6C2C-8A42-B2AF-8A88F41C9FDF}"/>
              </a:ext>
            </a:extLst>
          </p:cNvPr>
          <p:cNvSpPr/>
          <p:nvPr/>
        </p:nvSpPr>
        <p:spPr>
          <a:xfrm>
            <a:off x="317639" y="600219"/>
            <a:ext cx="1210929" cy="10058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cs typeface="Arial" panose="020B0604020202020204" pitchFamily="34" charset="0"/>
              </a:rPr>
              <a:t>Disminuir </a:t>
            </a:r>
            <a:r>
              <a:rPr lang="es-ES" sz="900" dirty="0">
                <a:latin typeface="Arial" panose="020B0604020202020204" pitchFamily="34" charset="0"/>
                <a:cs typeface="Arial" panose="020B0604020202020204" pitchFamily="34" charset="0"/>
              </a:rPr>
              <a:t>los residuos sólidos que   llegan al sistema  alcantarillado de aguas lluvias y combinados la ciudad</a:t>
            </a:r>
            <a:endParaRPr lang="es-CO" sz="900"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 xmlns:a16="http://schemas.microsoft.com/office/drawing/2014/main" id="{054FE5D0-910A-4547-8DE2-8FBA98D29F18}"/>
              </a:ext>
            </a:extLst>
          </p:cNvPr>
          <p:cNvSpPr/>
          <p:nvPr/>
        </p:nvSpPr>
        <p:spPr>
          <a:xfrm>
            <a:off x="1742267" y="707009"/>
            <a:ext cx="1012133" cy="8626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Percepción </a:t>
            </a:r>
            <a:r>
              <a:rPr lang="es-ES" sz="900" dirty="0">
                <a:latin typeface="Arial" panose="020B0604020202020204" pitchFamily="34" charset="0"/>
                <a:ea typeface="+mn-lt"/>
                <a:cs typeface="Arial" panose="020B0604020202020204" pitchFamily="34" charset="0"/>
              </a:rPr>
              <a:t>positiva  de limpieza en vías y áreas públicas</a:t>
            </a:r>
            <a:endParaRPr lang="es-CO" sz="900" dirty="0">
              <a:latin typeface="Arial" panose="020B0604020202020204" pitchFamily="34" charset="0"/>
              <a:ea typeface="+mn-lt"/>
              <a:cs typeface="Arial" panose="020B0604020202020204" pitchFamily="34" charset="0"/>
            </a:endParaRPr>
          </a:p>
        </p:txBody>
      </p:sp>
      <p:sp>
        <p:nvSpPr>
          <p:cNvPr id="23" name="Rectángulo 22">
            <a:extLst>
              <a:ext uri="{FF2B5EF4-FFF2-40B4-BE49-F238E27FC236}">
                <a16:creationId xmlns="" xmlns:a16="http://schemas.microsoft.com/office/drawing/2014/main" id="{3FEE1F71-1EF9-B447-849E-6BE9729A65E9}"/>
              </a:ext>
            </a:extLst>
          </p:cNvPr>
          <p:cNvSpPr/>
          <p:nvPr/>
        </p:nvSpPr>
        <p:spPr>
          <a:xfrm>
            <a:off x="3096233" y="682986"/>
            <a:ext cx="975893" cy="892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Cumplimiento </a:t>
            </a:r>
            <a:r>
              <a:rPr lang="es-ES" sz="900" dirty="0">
                <a:latin typeface="Arial" panose="020B0604020202020204" pitchFamily="34" charset="0"/>
                <a:ea typeface="+mn-lt"/>
                <a:cs typeface="Arial" panose="020B0604020202020204" pitchFamily="34" charset="0"/>
              </a:rPr>
              <a:t>del concepto de área limpia</a:t>
            </a:r>
            <a:endParaRPr lang="es-CO" sz="900" dirty="0">
              <a:latin typeface="Arial" panose="020B0604020202020204" pitchFamily="34" charset="0"/>
              <a:ea typeface="+mn-lt"/>
              <a:cs typeface="Arial" panose="020B0604020202020204" pitchFamily="34" charset="0"/>
            </a:endParaRPr>
          </a:p>
        </p:txBody>
      </p:sp>
      <p:sp>
        <p:nvSpPr>
          <p:cNvPr id="24" name="Rectángulo 23">
            <a:extLst>
              <a:ext uri="{FF2B5EF4-FFF2-40B4-BE49-F238E27FC236}">
                <a16:creationId xmlns="" xmlns:a16="http://schemas.microsoft.com/office/drawing/2014/main" id="{5DD47AFC-19A2-1242-9B6F-38F02CD1C076}"/>
              </a:ext>
            </a:extLst>
          </p:cNvPr>
          <p:cNvSpPr/>
          <p:nvPr/>
        </p:nvSpPr>
        <p:spPr>
          <a:xfrm>
            <a:off x="4245420" y="950059"/>
            <a:ext cx="1063257" cy="63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Espacio </a:t>
            </a:r>
            <a:r>
              <a:rPr lang="es-ES" sz="900" dirty="0">
                <a:latin typeface="Arial" panose="020B0604020202020204" pitchFamily="34" charset="0"/>
                <a:ea typeface="+mn-lt"/>
                <a:cs typeface="Arial" panose="020B0604020202020204" pitchFamily="34" charset="0"/>
              </a:rPr>
              <a:t>público libre de residuos</a:t>
            </a:r>
            <a:endParaRPr lang="es-CO" sz="900" dirty="0">
              <a:latin typeface="Arial" panose="020B0604020202020204" pitchFamily="34" charset="0"/>
              <a:ea typeface="+mn-lt"/>
              <a:cs typeface="Arial" panose="020B0604020202020204" pitchFamily="34" charset="0"/>
            </a:endParaRPr>
          </a:p>
        </p:txBody>
      </p:sp>
      <p:sp>
        <p:nvSpPr>
          <p:cNvPr id="25" name="Rectángulo 24">
            <a:extLst>
              <a:ext uri="{FF2B5EF4-FFF2-40B4-BE49-F238E27FC236}">
                <a16:creationId xmlns="" xmlns:a16="http://schemas.microsoft.com/office/drawing/2014/main" id="{3D52864E-28CD-C140-864D-C1D26CA40619}"/>
              </a:ext>
            </a:extLst>
          </p:cNvPr>
          <p:cNvSpPr/>
          <p:nvPr/>
        </p:nvSpPr>
        <p:spPr>
          <a:xfrm>
            <a:off x="5627806" y="682986"/>
            <a:ext cx="1351604" cy="10572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Existencia </a:t>
            </a:r>
            <a:r>
              <a:rPr lang="es-ES" sz="900" dirty="0">
                <a:latin typeface="Arial" panose="020B0604020202020204" pitchFamily="34" charset="0"/>
                <a:ea typeface="+mn-lt"/>
                <a:cs typeface="Arial" panose="020B0604020202020204" pitchFamily="34" charset="0"/>
              </a:rPr>
              <a:t>de mobiliario que fomente la separación efectiva en la fuente de residuos que son  generados por los transeúntes</a:t>
            </a:r>
            <a:endParaRPr lang="es-CO" sz="900" dirty="0">
              <a:latin typeface="Arial" panose="020B0604020202020204" pitchFamily="34" charset="0"/>
              <a:ea typeface="+mn-lt"/>
              <a:cs typeface="Arial" panose="020B0604020202020204" pitchFamily="34" charset="0"/>
            </a:endParaRPr>
          </a:p>
        </p:txBody>
      </p:sp>
      <p:sp>
        <p:nvSpPr>
          <p:cNvPr id="26" name="Rectángulo 25">
            <a:extLst>
              <a:ext uri="{FF2B5EF4-FFF2-40B4-BE49-F238E27FC236}">
                <a16:creationId xmlns="" xmlns:a16="http://schemas.microsoft.com/office/drawing/2014/main" id="{98983D6A-BC1A-B543-80F9-DC0A822A851C}"/>
              </a:ext>
            </a:extLst>
          </p:cNvPr>
          <p:cNvSpPr/>
          <p:nvPr/>
        </p:nvSpPr>
        <p:spPr>
          <a:xfrm>
            <a:off x="7154235" y="797450"/>
            <a:ext cx="1277047" cy="960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Disminuir </a:t>
            </a:r>
            <a:r>
              <a:rPr lang="es-ES" sz="900" dirty="0">
                <a:latin typeface="Arial" panose="020B0604020202020204" pitchFamily="34" charset="0"/>
                <a:ea typeface="+mn-lt"/>
                <a:cs typeface="Arial" panose="020B0604020202020204" pitchFamily="34" charset="0"/>
              </a:rPr>
              <a:t>los costos asociados en el mantenimiento no reconocido vía tarifa y/o la reposición de cestas </a:t>
            </a:r>
            <a:endParaRPr lang="es-CO" sz="900" dirty="0">
              <a:latin typeface="Arial" panose="020B0604020202020204" pitchFamily="34" charset="0"/>
              <a:ea typeface="+mn-lt"/>
              <a:cs typeface="Arial" panose="020B0604020202020204" pitchFamily="34" charset="0"/>
            </a:endParaRPr>
          </a:p>
        </p:txBody>
      </p:sp>
      <p:sp>
        <p:nvSpPr>
          <p:cNvPr id="27" name="Rectángulo 26">
            <a:extLst>
              <a:ext uri="{FF2B5EF4-FFF2-40B4-BE49-F238E27FC236}">
                <a16:creationId xmlns="" xmlns:a16="http://schemas.microsoft.com/office/drawing/2014/main" id="{137F918E-BA27-5E47-8061-3E1914AB4124}"/>
              </a:ext>
            </a:extLst>
          </p:cNvPr>
          <p:cNvSpPr/>
          <p:nvPr/>
        </p:nvSpPr>
        <p:spPr>
          <a:xfrm>
            <a:off x="8651659" y="687556"/>
            <a:ext cx="1457325" cy="10572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Disminuir </a:t>
            </a:r>
            <a:r>
              <a:rPr lang="es-ES" sz="900" dirty="0">
                <a:latin typeface="Arial" panose="020B0604020202020204" pitchFamily="34" charset="0"/>
                <a:ea typeface="+mn-lt"/>
                <a:cs typeface="Arial" panose="020B0604020202020204" pitchFamily="34" charset="0"/>
              </a:rPr>
              <a:t>las PQR presentadas por parte de los usuarios del servicio público de aseo</a:t>
            </a:r>
            <a:endParaRPr lang="es-CO" sz="900" dirty="0">
              <a:latin typeface="Arial" panose="020B0604020202020204" pitchFamily="34" charset="0"/>
              <a:ea typeface="+mn-lt"/>
              <a:cs typeface="Arial" panose="020B0604020202020204" pitchFamily="34" charset="0"/>
            </a:endParaRPr>
          </a:p>
        </p:txBody>
      </p:sp>
      <p:sp>
        <p:nvSpPr>
          <p:cNvPr id="28" name="Rectángulo 27">
            <a:extLst>
              <a:ext uri="{FF2B5EF4-FFF2-40B4-BE49-F238E27FC236}">
                <a16:creationId xmlns="" xmlns:a16="http://schemas.microsoft.com/office/drawing/2014/main" id="{EB2CA315-CD7D-2145-ABF4-20FDA5C96912}"/>
              </a:ext>
            </a:extLst>
          </p:cNvPr>
          <p:cNvSpPr/>
          <p:nvPr/>
        </p:nvSpPr>
        <p:spPr>
          <a:xfrm>
            <a:off x="10458825" y="1961980"/>
            <a:ext cx="1605762" cy="910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Precisar</a:t>
            </a:r>
            <a:r>
              <a:rPr lang="es-ES" sz="900" dirty="0">
                <a:latin typeface="Arial" panose="020B0604020202020204" pitchFamily="34" charset="0"/>
                <a:ea typeface="+mn-lt"/>
                <a:cs typeface="Arial" panose="020B0604020202020204" pitchFamily="34" charset="0"/>
              </a:rPr>
              <a:t>  los kilómetros y elementos objeto de atención mediante barrido en la línea base del PGIRS</a:t>
            </a:r>
            <a:endParaRPr lang="es-CO" sz="900" dirty="0">
              <a:latin typeface="Arial" panose="020B0604020202020204" pitchFamily="34" charset="0"/>
              <a:ea typeface="+mn-lt"/>
              <a:cs typeface="Arial" panose="020B0604020202020204" pitchFamily="34" charset="0"/>
            </a:endParaRPr>
          </a:p>
        </p:txBody>
      </p:sp>
      <p:sp>
        <p:nvSpPr>
          <p:cNvPr id="30" name="Rectángulo 29">
            <a:extLst>
              <a:ext uri="{FF2B5EF4-FFF2-40B4-BE49-F238E27FC236}">
                <a16:creationId xmlns="" xmlns:a16="http://schemas.microsoft.com/office/drawing/2014/main" id="{C46DEDC2-8ECC-4645-9BA4-F0664ECE7AF3}"/>
              </a:ext>
            </a:extLst>
          </p:cNvPr>
          <p:cNvSpPr/>
          <p:nvPr/>
        </p:nvSpPr>
        <p:spPr>
          <a:xfrm>
            <a:off x="10458825" y="805929"/>
            <a:ext cx="1399137" cy="7066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900" dirty="0" smtClean="0">
                <a:latin typeface="Arial" panose="020B0604020202020204" pitchFamily="34" charset="0"/>
                <a:ea typeface="+mn-lt"/>
                <a:cs typeface="Arial" panose="020B0604020202020204" pitchFamily="34" charset="0"/>
              </a:rPr>
              <a:t>Fortalecimiento </a:t>
            </a:r>
            <a:r>
              <a:rPr lang="es-ES" sz="900" dirty="0">
                <a:latin typeface="Arial" panose="020B0604020202020204" pitchFamily="34" charset="0"/>
                <a:ea typeface="+mn-lt"/>
                <a:cs typeface="Arial" panose="020B0604020202020204" pitchFamily="34" charset="0"/>
              </a:rPr>
              <a:t>de la supervisión de la actividad de barrido y limpieza</a:t>
            </a:r>
            <a:endParaRPr lang="es-CO" sz="900" dirty="0">
              <a:latin typeface="Arial" panose="020B0604020202020204" pitchFamily="34" charset="0"/>
              <a:ea typeface="+mn-lt"/>
              <a:cs typeface="Arial" panose="020B0604020202020204" pitchFamily="34" charset="0"/>
            </a:endParaRPr>
          </a:p>
        </p:txBody>
      </p:sp>
      <p:cxnSp>
        <p:nvCxnSpPr>
          <p:cNvPr id="31" name="Conector angular 30"/>
          <p:cNvCxnSpPr>
            <a:stCxn id="5" idx="0"/>
            <a:endCxn id="3" idx="2"/>
          </p:cNvCxnSpPr>
          <p:nvPr/>
        </p:nvCxnSpPr>
        <p:spPr>
          <a:xfrm rot="5400000" flipH="1" flipV="1">
            <a:off x="3757274" y="1422662"/>
            <a:ext cx="279944" cy="467814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8" idx="0"/>
            <a:endCxn id="3" idx="2"/>
          </p:cNvCxnSpPr>
          <p:nvPr/>
        </p:nvCxnSpPr>
        <p:spPr>
          <a:xfrm rot="5400000" flipH="1" flipV="1">
            <a:off x="5295553" y="2923746"/>
            <a:ext cx="242749" cy="163878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11" idx="0"/>
            <a:endCxn id="3" idx="2"/>
          </p:cNvCxnSpPr>
          <p:nvPr/>
        </p:nvCxnSpPr>
        <p:spPr>
          <a:xfrm rot="16200000" flipV="1">
            <a:off x="6813415" y="3044665"/>
            <a:ext cx="305947" cy="146013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14" idx="0"/>
            <a:endCxn id="3" idx="2"/>
          </p:cNvCxnSpPr>
          <p:nvPr/>
        </p:nvCxnSpPr>
        <p:spPr>
          <a:xfrm rot="16200000" flipV="1">
            <a:off x="8318449" y="1539630"/>
            <a:ext cx="279944" cy="444420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6" idx="0"/>
            <a:endCxn id="5" idx="2"/>
          </p:cNvCxnSpPr>
          <p:nvPr/>
        </p:nvCxnSpPr>
        <p:spPr>
          <a:xfrm rot="5400000" flipH="1" flipV="1">
            <a:off x="953727" y="4608068"/>
            <a:ext cx="509067" cy="69983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7" idx="0"/>
            <a:endCxn id="5" idx="2"/>
          </p:cNvCxnSpPr>
          <p:nvPr/>
        </p:nvCxnSpPr>
        <p:spPr>
          <a:xfrm rot="16200000" flipV="1">
            <a:off x="1721129" y="4540495"/>
            <a:ext cx="505180" cy="83108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a:stCxn id="9" idx="0"/>
            <a:endCxn id="8" idx="2"/>
          </p:cNvCxnSpPr>
          <p:nvPr/>
        </p:nvCxnSpPr>
        <p:spPr>
          <a:xfrm rot="5400000" flipH="1" flipV="1">
            <a:off x="4050377" y="4665357"/>
            <a:ext cx="471872" cy="62244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p:cNvCxnSpPr>
            <a:stCxn id="10" idx="0"/>
            <a:endCxn id="8" idx="2"/>
          </p:cNvCxnSpPr>
          <p:nvPr/>
        </p:nvCxnSpPr>
        <p:spPr>
          <a:xfrm rot="16200000" flipV="1">
            <a:off x="4688272" y="4649909"/>
            <a:ext cx="494924" cy="67639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12" idx="0"/>
            <a:endCxn id="11" idx="2"/>
          </p:cNvCxnSpPr>
          <p:nvPr/>
        </p:nvCxnSpPr>
        <p:spPr>
          <a:xfrm rot="5400000" flipH="1" flipV="1">
            <a:off x="7133540" y="4494851"/>
            <a:ext cx="376098" cy="74973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13" idx="0"/>
            <a:endCxn id="11" idx="2"/>
          </p:cNvCxnSpPr>
          <p:nvPr/>
        </p:nvCxnSpPr>
        <p:spPr>
          <a:xfrm rot="16200000" flipV="1">
            <a:off x="7897525" y="4480602"/>
            <a:ext cx="376086" cy="77822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p:cNvCxnSpPr>
            <a:stCxn id="15" idx="0"/>
            <a:endCxn id="14" idx="2"/>
          </p:cNvCxnSpPr>
          <p:nvPr/>
        </p:nvCxnSpPr>
        <p:spPr>
          <a:xfrm rot="5400000" flipH="1" flipV="1">
            <a:off x="10182827" y="4560059"/>
            <a:ext cx="428863" cy="56653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16" idx="0"/>
            <a:endCxn id="14" idx="2"/>
          </p:cNvCxnSpPr>
          <p:nvPr/>
        </p:nvCxnSpPr>
        <p:spPr>
          <a:xfrm rot="16200000" flipV="1">
            <a:off x="10849476" y="4459942"/>
            <a:ext cx="428863" cy="76676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angular 58"/>
          <p:cNvCxnSpPr>
            <a:stCxn id="3" idx="0"/>
            <a:endCxn id="17" idx="2"/>
          </p:cNvCxnSpPr>
          <p:nvPr/>
        </p:nvCxnSpPr>
        <p:spPr>
          <a:xfrm rot="16200000" flipV="1">
            <a:off x="3740492" y="568722"/>
            <a:ext cx="313509" cy="46781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angular 60"/>
          <p:cNvCxnSpPr>
            <a:stCxn id="3" idx="0"/>
            <a:endCxn id="18" idx="2"/>
          </p:cNvCxnSpPr>
          <p:nvPr/>
        </p:nvCxnSpPr>
        <p:spPr>
          <a:xfrm rot="16200000" flipV="1">
            <a:off x="4898348" y="1726578"/>
            <a:ext cx="296813" cy="23791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ector angular 62"/>
          <p:cNvCxnSpPr>
            <a:stCxn id="3" idx="0"/>
            <a:endCxn id="19" idx="2"/>
          </p:cNvCxnSpPr>
          <p:nvPr/>
        </p:nvCxnSpPr>
        <p:spPr>
          <a:xfrm rot="5400000" flipH="1" flipV="1">
            <a:off x="6340319" y="2696241"/>
            <a:ext cx="264306" cy="4723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3" idx="0"/>
            <a:endCxn id="20" idx="2"/>
          </p:cNvCxnSpPr>
          <p:nvPr/>
        </p:nvCxnSpPr>
        <p:spPr>
          <a:xfrm rot="5400000" flipH="1" flipV="1">
            <a:off x="7563552" y="1433242"/>
            <a:ext cx="304072" cy="29585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p:cNvCxnSpPr>
            <a:stCxn id="3" idx="0"/>
            <a:endCxn id="28" idx="2"/>
          </p:cNvCxnSpPr>
          <p:nvPr/>
        </p:nvCxnSpPr>
        <p:spPr>
          <a:xfrm rot="5400000" flipH="1" flipV="1">
            <a:off x="8653210" y="456052"/>
            <a:ext cx="191605" cy="50253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p:cNvCxnSpPr>
            <a:stCxn id="17" idx="0"/>
            <a:endCxn id="21" idx="2"/>
          </p:cNvCxnSpPr>
          <p:nvPr/>
        </p:nvCxnSpPr>
        <p:spPr>
          <a:xfrm rot="16200000" flipV="1">
            <a:off x="1017978" y="1511153"/>
            <a:ext cx="445322" cy="6350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ctor angular 70"/>
          <p:cNvCxnSpPr>
            <a:stCxn id="17" idx="0"/>
            <a:endCxn id="22" idx="2"/>
          </p:cNvCxnSpPr>
          <p:nvPr/>
        </p:nvCxnSpPr>
        <p:spPr>
          <a:xfrm rot="5400000" flipH="1" flipV="1">
            <a:off x="1662400" y="1465415"/>
            <a:ext cx="481708" cy="6901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angular 72"/>
          <p:cNvCxnSpPr>
            <a:stCxn id="18" idx="0"/>
            <a:endCxn id="23" idx="2"/>
          </p:cNvCxnSpPr>
          <p:nvPr/>
        </p:nvCxnSpPr>
        <p:spPr>
          <a:xfrm rot="16200000" flipV="1">
            <a:off x="3469303" y="1690862"/>
            <a:ext cx="502764" cy="2730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ector angular 74"/>
          <p:cNvCxnSpPr>
            <a:stCxn id="18" idx="0"/>
            <a:endCxn id="24" idx="2"/>
          </p:cNvCxnSpPr>
          <p:nvPr/>
        </p:nvCxnSpPr>
        <p:spPr>
          <a:xfrm rot="5400000" flipH="1" flipV="1">
            <a:off x="4069107" y="1370808"/>
            <a:ext cx="496025" cy="9198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ector angular 77"/>
          <p:cNvCxnSpPr>
            <a:stCxn id="19" idx="0"/>
            <a:endCxn id="25" idx="2"/>
          </p:cNvCxnSpPr>
          <p:nvPr/>
        </p:nvCxnSpPr>
        <p:spPr>
          <a:xfrm rot="16200000" flipV="1">
            <a:off x="6377770" y="1666100"/>
            <a:ext cx="256695" cy="4050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angular 79"/>
          <p:cNvCxnSpPr>
            <a:stCxn id="19" idx="0"/>
            <a:endCxn id="26" idx="2"/>
          </p:cNvCxnSpPr>
          <p:nvPr/>
        </p:nvCxnSpPr>
        <p:spPr>
          <a:xfrm rot="5400000" flipH="1" flipV="1">
            <a:off x="7131392" y="1335590"/>
            <a:ext cx="238600" cy="10841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a:stCxn id="20" idx="0"/>
          </p:cNvCxnSpPr>
          <p:nvPr/>
        </p:nvCxnSpPr>
        <p:spPr>
          <a:xfrm flipV="1">
            <a:off x="9194859" y="1758356"/>
            <a:ext cx="0" cy="203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a:stCxn id="28" idx="0"/>
          </p:cNvCxnSpPr>
          <p:nvPr/>
        </p:nvCxnSpPr>
        <p:spPr>
          <a:xfrm flipV="1">
            <a:off x="11261706" y="1512536"/>
            <a:ext cx="0" cy="44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CuadroTexto 109">
            <a:extLst>
              <a:ext uri="{FF2B5EF4-FFF2-40B4-BE49-F238E27FC236}">
                <a16:creationId xmlns="" xmlns:a16="http://schemas.microsoft.com/office/drawing/2014/main" id="{51F1C8F7-1A5E-429C-8F9D-353D23CFBE34}"/>
              </a:ext>
            </a:extLst>
          </p:cNvPr>
          <p:cNvSpPr txBox="1"/>
          <p:nvPr/>
        </p:nvSpPr>
        <p:spPr>
          <a:xfrm rot="16200000">
            <a:off x="17014" y="4181799"/>
            <a:ext cx="664069" cy="2242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MEDIOS</a:t>
            </a:r>
          </a:p>
        </p:txBody>
      </p:sp>
      <p:sp>
        <p:nvSpPr>
          <p:cNvPr id="111" name="CuadroTexto 110">
            <a:extLst>
              <a:ext uri="{FF2B5EF4-FFF2-40B4-BE49-F238E27FC236}">
                <a16:creationId xmlns="" xmlns:a16="http://schemas.microsoft.com/office/drawing/2014/main" id="{FCAE130A-E7D7-4F1C-8A79-CE343FB6FC0E}"/>
              </a:ext>
            </a:extLst>
          </p:cNvPr>
          <p:cNvSpPr txBox="1"/>
          <p:nvPr/>
        </p:nvSpPr>
        <p:spPr>
          <a:xfrm rot="16200000">
            <a:off x="62034" y="1939234"/>
            <a:ext cx="664069" cy="2242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FINES</a:t>
            </a:r>
          </a:p>
        </p:txBody>
      </p:sp>
    </p:spTree>
    <p:extLst>
      <p:ext uri="{BB962C8B-B14F-4D97-AF65-F5344CB8AC3E}">
        <p14:creationId xmlns:p14="http://schemas.microsoft.com/office/powerpoint/2010/main" val="349390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3392" y="320040"/>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PROBLEMAS </a:t>
            </a:r>
            <a:r>
              <a:rPr lang="es-ES" sz="1200" dirty="0">
                <a:latin typeface="Arial" panose="020B0604020202020204" pitchFamily="34" charset="0"/>
                <a:cs typeface="Arial" panose="020B0604020202020204" pitchFamily="34" charset="0"/>
              </a:rPr>
              <a:t>CORTE DE CESPED Y PODA DE ARBOLES EN VIAS Y AREAS PÚBLICAS</a:t>
            </a:r>
            <a:endParaRPr lang="es-CO" sz="12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5AA1849-56EE-8842-8115-7351870CF367}"/>
              </a:ext>
            </a:extLst>
          </p:cNvPr>
          <p:cNvSpPr/>
          <p:nvPr/>
        </p:nvSpPr>
        <p:spPr>
          <a:xfrm>
            <a:off x="1664049" y="3263646"/>
            <a:ext cx="8054340" cy="39814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Deficiencias en las actividades asociadas al corte de césped y poda de árboles, que no permiten abarcar la totalidad de necesidades de la ciudadanía</a:t>
            </a:r>
            <a:endParaRPr lang="es-CO" sz="1200">
              <a:effectLst/>
              <a:latin typeface="Times New Roman" panose="02020603050405020304" pitchFamily="18" charset="0"/>
              <a:ea typeface="Times New Roman" panose="02020603050405020304" pitchFamily="18" charset="0"/>
            </a:endParaRPr>
          </a:p>
        </p:txBody>
      </p:sp>
      <p:sp>
        <p:nvSpPr>
          <p:cNvPr id="6" name="Rectángulo 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9067E67-2CC1-8B4C-97CF-B6A1312E98C9}"/>
              </a:ext>
            </a:extLst>
          </p:cNvPr>
          <p:cNvSpPr/>
          <p:nvPr/>
        </p:nvSpPr>
        <p:spPr>
          <a:xfrm>
            <a:off x="755904" y="2436761"/>
            <a:ext cx="1692910" cy="61531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Percepción de insuficiencia en la prestación de la actividad de corte de césped por parte de la ciudadanía</a:t>
            </a:r>
            <a:endParaRPr lang="es-CO" sz="1200">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BCD5C82-E4DD-BE42-AAC0-49ABCD91EE02}"/>
              </a:ext>
            </a:extLst>
          </p:cNvPr>
          <p:cNvSpPr/>
          <p:nvPr/>
        </p:nvSpPr>
        <p:spPr>
          <a:xfrm>
            <a:off x="2933693" y="1666876"/>
            <a:ext cx="1261936" cy="1322883"/>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Incertidumbre de los metros cuadrados a intervenir por parte de los concesionarios consignados en la línea base del PGIRS</a:t>
            </a:r>
            <a:endParaRPr lang="es-CO" sz="120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9BE2551-2EDA-E049-A75A-86E31FC733A5}"/>
              </a:ext>
            </a:extLst>
          </p:cNvPr>
          <p:cNvSpPr/>
          <p:nvPr/>
        </p:nvSpPr>
        <p:spPr>
          <a:xfrm>
            <a:off x="5368004" y="2579116"/>
            <a:ext cx="3680142" cy="47815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Individuos arbóreos sin intervención</a:t>
            </a:r>
            <a:endParaRPr lang="es-CO" sz="1200">
              <a:effectLst/>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385B905-74E2-5946-80E7-9D6BF14BE061}"/>
              </a:ext>
            </a:extLst>
          </p:cNvPr>
          <p:cNvSpPr/>
          <p:nvPr/>
        </p:nvSpPr>
        <p:spPr>
          <a:xfrm>
            <a:off x="10589193" y="2229116"/>
            <a:ext cx="1330104" cy="82296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Retraso en la atención de individuos arbóreos y áreas verdes</a:t>
            </a:r>
            <a:endParaRPr lang="es-CO" sz="1200">
              <a:effectLst/>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7C0E5D9-B979-6F46-B54F-C47B0C64BA17}"/>
              </a:ext>
            </a:extLst>
          </p:cNvPr>
          <p:cNvSpPr/>
          <p:nvPr/>
        </p:nvSpPr>
        <p:spPr>
          <a:xfrm>
            <a:off x="965371" y="993649"/>
            <a:ext cx="1692910" cy="415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las PQR por solicitud de corte de césped</a:t>
            </a:r>
            <a:endParaRPr lang="es-CO" sz="1200">
              <a:effectLst/>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15F5ECE-A323-8640-8E85-DAE853EB62C9}"/>
              </a:ext>
            </a:extLst>
          </p:cNvPr>
          <p:cNvSpPr/>
          <p:nvPr/>
        </p:nvSpPr>
        <p:spPr>
          <a:xfrm>
            <a:off x="941656" y="1678511"/>
            <a:ext cx="1696720" cy="47053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Áreas Públicas deterioradas y poco dispuestas para la utilización de la ciudadanía</a:t>
            </a:r>
            <a:endParaRPr lang="es-CO" sz="1200">
              <a:effectLst/>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B4A2C68-A5A6-B741-B3B6-5187EFFF8C9A}"/>
              </a:ext>
            </a:extLst>
          </p:cNvPr>
          <p:cNvSpPr/>
          <p:nvPr/>
        </p:nvSpPr>
        <p:spPr>
          <a:xfrm>
            <a:off x="2955956" y="651814"/>
            <a:ext cx="1261936" cy="790093"/>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Dificultades para el seguimiento y control por parte del ente competente</a:t>
            </a:r>
            <a:endParaRPr lang="es-CO" sz="1200" dirty="0">
              <a:effectLst/>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9D577C2-0F3D-FF45-8F22-14262E48769F}"/>
              </a:ext>
            </a:extLst>
          </p:cNvPr>
          <p:cNvSpPr/>
          <p:nvPr/>
        </p:nvSpPr>
        <p:spPr>
          <a:xfrm>
            <a:off x="9389332" y="1377359"/>
            <a:ext cx="1016079" cy="924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las PQR por solicitud de poda de árboles</a:t>
            </a:r>
            <a:endParaRPr lang="es-CO" sz="1200">
              <a:effectLst/>
              <a:latin typeface="Times New Roman" panose="02020603050405020304" pitchFamily="18" charset="0"/>
              <a:ea typeface="Times New Roman" panose="02020603050405020304" pitchFamily="18" charset="0"/>
            </a:endParaRPr>
          </a:p>
        </p:txBody>
      </p:sp>
      <p:sp>
        <p:nvSpPr>
          <p:cNvPr id="14" name="Rectángulo 1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A467640-0E80-C245-B283-F1F0BAB32A47}"/>
              </a:ext>
            </a:extLst>
          </p:cNvPr>
          <p:cNvSpPr/>
          <p:nvPr/>
        </p:nvSpPr>
        <p:spPr>
          <a:xfrm>
            <a:off x="4420680" y="1303876"/>
            <a:ext cx="1350898" cy="103140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Generación de costos en visitas de verificación de individuos que no se encuentran en la competencia del esquema de aseo</a:t>
            </a:r>
            <a:endParaRPr lang="es-CO" sz="1200" dirty="0">
              <a:effectLst/>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CE16B0D-AFDB-EC4D-9E5D-844D569272B5}"/>
              </a:ext>
            </a:extLst>
          </p:cNvPr>
          <p:cNvSpPr/>
          <p:nvPr/>
        </p:nvSpPr>
        <p:spPr>
          <a:xfrm>
            <a:off x="5974366" y="1295063"/>
            <a:ext cx="1660493" cy="1040218"/>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Aumento en los siniestros, interferencias o daños a causa no intervenir mediante la actividad de poda los individuos arbóreos</a:t>
            </a:r>
            <a:endParaRPr lang="es-CO" sz="120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F2D9286-4314-CE47-9F8D-C64151659985}"/>
              </a:ext>
            </a:extLst>
          </p:cNvPr>
          <p:cNvSpPr/>
          <p:nvPr/>
        </p:nvSpPr>
        <p:spPr>
          <a:xfrm>
            <a:off x="7834344" y="1295063"/>
            <a:ext cx="1466215" cy="967187"/>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Dificultades para el seguimiento y control de la actividad</a:t>
            </a:r>
            <a:endParaRPr lang="es-CO" sz="1200">
              <a:effectLst/>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781D25E-79A2-684E-BE27-2500544F05E2}"/>
              </a:ext>
            </a:extLst>
          </p:cNvPr>
          <p:cNvSpPr/>
          <p:nvPr/>
        </p:nvSpPr>
        <p:spPr>
          <a:xfrm>
            <a:off x="10657107" y="1173266"/>
            <a:ext cx="1194275" cy="84027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Atención inoportuna de las solicitudes de corte y poda</a:t>
            </a:r>
            <a:endParaRPr lang="es-CO" sz="1200">
              <a:effectLst/>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CF8853C-540E-4947-8146-FAD6F7229CD8}"/>
              </a:ext>
            </a:extLst>
          </p:cNvPr>
          <p:cNvSpPr/>
          <p:nvPr/>
        </p:nvSpPr>
        <p:spPr>
          <a:xfrm>
            <a:off x="485490" y="3881235"/>
            <a:ext cx="1873250" cy="87757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Falta de evidencia técnico científica para determinar la frecuencia de intervención de corte de césped de acuerdo con el crecimiento del mismo</a:t>
            </a:r>
            <a:endParaRPr lang="es-CO" sz="1200">
              <a:effectLst/>
              <a:latin typeface="Times New Roman" panose="02020603050405020304" pitchFamily="18" charset="0"/>
              <a:ea typeface="Times New Roman" panose="02020603050405020304" pitchFamily="18" charset="0"/>
            </a:endParaRPr>
          </a:p>
        </p:txBody>
      </p:sp>
      <p:sp>
        <p:nvSpPr>
          <p:cNvPr id="19" name="Rectángulo 1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2DBC2311-FC54-C541-95FB-4958EE2BD044}"/>
              </a:ext>
            </a:extLst>
          </p:cNvPr>
          <p:cNvSpPr/>
          <p:nvPr/>
        </p:nvSpPr>
        <p:spPr>
          <a:xfrm>
            <a:off x="3012375" y="3898642"/>
            <a:ext cx="1631950" cy="96837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Bajo nivel de precisión y exactitud posicional en la identificación de las zonas de espacio público con cobertura de césped</a:t>
            </a:r>
            <a:endParaRPr lang="es-CO" sz="1200">
              <a:effectLst/>
              <a:latin typeface="Times New Roman" panose="02020603050405020304" pitchFamily="18" charset="0"/>
              <a:ea typeface="Times New Roman" panose="02020603050405020304" pitchFamily="18" charset="0"/>
            </a:endParaRPr>
          </a:p>
        </p:txBody>
      </p:sp>
      <p:sp>
        <p:nvSpPr>
          <p:cNvPr id="20" name="Rectángulo 1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115FD9A-F694-4F47-B02E-76EF5B3831D9}"/>
              </a:ext>
            </a:extLst>
          </p:cNvPr>
          <p:cNvSpPr/>
          <p:nvPr/>
        </p:nvSpPr>
        <p:spPr>
          <a:xfrm>
            <a:off x="5368003" y="3921507"/>
            <a:ext cx="2764155" cy="62293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Plan de podas no ajustado a la situación actual de árboles presentes en el espacio público urbano</a:t>
            </a:r>
            <a:endParaRPr lang="es-CO" sz="1200" dirty="0">
              <a:effectLst/>
              <a:latin typeface="Times New Roman" panose="02020603050405020304" pitchFamily="18" charset="0"/>
              <a:ea typeface="Times New Roman" panose="02020603050405020304" pitchFamily="18" charset="0"/>
            </a:endParaRPr>
          </a:p>
        </p:txBody>
      </p:sp>
      <p:sp>
        <p:nvSpPr>
          <p:cNvPr id="21" name="Rectángulo 2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1D141D8-82BE-7241-A424-ED99E0BD3F80}"/>
              </a:ext>
            </a:extLst>
          </p:cNvPr>
          <p:cNvSpPr/>
          <p:nvPr/>
        </p:nvSpPr>
        <p:spPr>
          <a:xfrm>
            <a:off x="9048146" y="3998658"/>
            <a:ext cx="2871151" cy="768344"/>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Dificultades en la articulación con las entidades competentes en materia de corte de césped y poda de árboles en el espacio público urbano</a:t>
            </a:r>
            <a:endParaRPr lang="es-CO" sz="1200">
              <a:effectLst/>
              <a:latin typeface="Times New Roman" panose="02020603050405020304" pitchFamily="18" charset="0"/>
              <a:ea typeface="Times New Roman" panose="02020603050405020304" pitchFamily="18" charset="0"/>
            </a:endParaRPr>
          </a:p>
        </p:txBody>
      </p:sp>
      <p:sp>
        <p:nvSpPr>
          <p:cNvPr id="22" name="Rectángulo 2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2053859-0DE4-F945-BFAB-2D32CE50DEB8}"/>
              </a:ext>
            </a:extLst>
          </p:cNvPr>
          <p:cNvSpPr/>
          <p:nvPr/>
        </p:nvSpPr>
        <p:spPr>
          <a:xfrm>
            <a:off x="749071" y="5058804"/>
            <a:ext cx="1330325" cy="69659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Inexistencia de mediciones, documentación o estudios asociados</a:t>
            </a:r>
            <a:endParaRPr lang="es-CO" sz="1200">
              <a:effectLst/>
              <a:latin typeface="Times New Roman" panose="02020603050405020304" pitchFamily="18" charset="0"/>
              <a:ea typeface="Times New Roman" panose="02020603050405020304" pitchFamily="18" charset="0"/>
            </a:endParaRPr>
          </a:p>
        </p:txBody>
      </p:sp>
      <p:sp>
        <p:nvSpPr>
          <p:cNvPr id="23" name="Rectángulo 2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867EF4D-49E6-C64B-AB28-556333925B3F}"/>
              </a:ext>
            </a:extLst>
          </p:cNvPr>
          <p:cNvSpPr/>
          <p:nvPr/>
        </p:nvSpPr>
        <p:spPr>
          <a:xfrm>
            <a:off x="2816352" y="5043551"/>
            <a:ext cx="1901412" cy="711848"/>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Fuentes de información externas con información que fue levantada con otros propósitos</a:t>
            </a:r>
            <a:endParaRPr lang="es-CO" sz="1200">
              <a:effectLst/>
              <a:latin typeface="Times New Roman" panose="02020603050405020304" pitchFamily="18" charset="0"/>
              <a:ea typeface="Times New Roman" panose="02020603050405020304" pitchFamily="18" charset="0"/>
            </a:endParaRPr>
          </a:p>
        </p:txBody>
      </p:sp>
      <p:sp>
        <p:nvSpPr>
          <p:cNvPr id="24" name="Rectángulo 2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28685D2-320A-4448-B653-F1D12DEAC1D9}"/>
              </a:ext>
            </a:extLst>
          </p:cNvPr>
          <p:cNvSpPr/>
          <p:nvPr/>
        </p:nvSpPr>
        <p:spPr>
          <a:xfrm>
            <a:off x="2816352" y="5894451"/>
            <a:ext cx="2021427" cy="77152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La información disponible no cuenta con el detalle requerido por el esquema de aseo y no permite determinar un cálculo exacto de los metros a intervenir</a:t>
            </a:r>
            <a:endParaRPr lang="es-CO" sz="1200" dirty="0">
              <a:effectLst/>
              <a:latin typeface="Times New Roman" panose="02020603050405020304" pitchFamily="18" charset="0"/>
              <a:ea typeface="Times New Roman" panose="02020603050405020304" pitchFamily="18" charset="0"/>
            </a:endParaRPr>
          </a:p>
        </p:txBody>
      </p:sp>
      <p:sp>
        <p:nvSpPr>
          <p:cNvPr id="25" name="Rectángulo 2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C51EDF-B59D-4644-84F9-2C0676578243}"/>
              </a:ext>
            </a:extLst>
          </p:cNvPr>
          <p:cNvSpPr/>
          <p:nvPr/>
        </p:nvSpPr>
        <p:spPr>
          <a:xfrm>
            <a:off x="5442298" y="4686422"/>
            <a:ext cx="2882170" cy="430154"/>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Desactualización en el inventario utilizado para la formulación del plan de podas</a:t>
            </a:r>
            <a:endParaRPr lang="es-CO" sz="1200" dirty="0">
              <a:effectLst/>
              <a:latin typeface="Times New Roman" panose="02020603050405020304" pitchFamily="18" charset="0"/>
              <a:ea typeface="Times New Roman" panose="02020603050405020304" pitchFamily="18" charset="0"/>
            </a:endParaRPr>
          </a:p>
        </p:txBody>
      </p:sp>
      <p:sp>
        <p:nvSpPr>
          <p:cNvPr id="26" name="Rectángulo 2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84F7E2C-2E7F-DA48-B41F-A37CC19586A8}"/>
              </a:ext>
            </a:extLst>
          </p:cNvPr>
          <p:cNvSpPr/>
          <p:nvPr/>
        </p:nvSpPr>
        <p:spPr>
          <a:xfrm>
            <a:off x="5442298" y="5988239"/>
            <a:ext cx="3092481" cy="467817"/>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Dificultades para la identificación de los individuos arbóreos que son competencia de atención por parte del esquema de aseo</a:t>
            </a:r>
            <a:endParaRPr lang="es-CO" sz="1200">
              <a:effectLst/>
              <a:latin typeface="Times New Roman" panose="02020603050405020304" pitchFamily="18" charset="0"/>
              <a:ea typeface="Times New Roman" panose="02020603050405020304" pitchFamily="18" charset="0"/>
            </a:endParaRPr>
          </a:p>
        </p:txBody>
      </p:sp>
      <p:sp>
        <p:nvSpPr>
          <p:cNvPr id="27" name="Rectángulo 2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27EEE3D9-903D-5D41-B3D6-94F376193C1D}"/>
              </a:ext>
            </a:extLst>
          </p:cNvPr>
          <p:cNvSpPr/>
          <p:nvPr/>
        </p:nvSpPr>
        <p:spPr>
          <a:xfrm>
            <a:off x="9184081" y="5198162"/>
            <a:ext cx="2599280" cy="936928"/>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a:solidFill>
                  <a:srgbClr val="000000"/>
                </a:solidFill>
                <a:effectLst/>
                <a:latin typeface="Arial" panose="020B0604020202020204" pitchFamily="34" charset="0"/>
                <a:ea typeface="Times New Roman" panose="02020603050405020304" pitchFamily="18" charset="0"/>
              </a:rPr>
              <a:t>Falta de actualización, divulgación y delimitación de competencias de atención en materia de poda según la normatividad vigente para las entidades que intervienen</a:t>
            </a:r>
            <a:endParaRPr lang="es-CO" sz="1200">
              <a:effectLst/>
              <a:latin typeface="Times New Roman" panose="02020603050405020304" pitchFamily="18" charset="0"/>
              <a:ea typeface="Times New Roman" panose="02020603050405020304" pitchFamily="18" charset="0"/>
            </a:endParaRPr>
          </a:p>
        </p:txBody>
      </p:sp>
      <p:sp>
        <p:nvSpPr>
          <p:cNvPr id="28" name="CuadroTexto 112"/>
          <p:cNvSpPr txBox="1"/>
          <p:nvPr/>
        </p:nvSpPr>
        <p:spPr>
          <a:xfrm rot="16200004">
            <a:off x="29781" y="1955230"/>
            <a:ext cx="683260" cy="230505"/>
          </a:xfrm>
          <a:prstGeom prst="rect">
            <a:avLst/>
          </a:prstGeom>
          <a:solidFill>
            <a:schemeClr val="accent1">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EFECTOS</a:t>
            </a:r>
            <a:endParaRPr lang="es-CO" sz="1200">
              <a:effectLst/>
              <a:latin typeface="Times New Roman" panose="02020603050405020304" pitchFamily="18" charset="0"/>
              <a:ea typeface="Times New Roman" panose="02020603050405020304" pitchFamily="18" charset="0"/>
            </a:endParaRPr>
          </a:p>
        </p:txBody>
      </p:sp>
      <p:sp>
        <p:nvSpPr>
          <p:cNvPr id="29" name="CuadroTexto 112"/>
          <p:cNvSpPr txBox="1"/>
          <p:nvPr/>
        </p:nvSpPr>
        <p:spPr>
          <a:xfrm rot="16200004">
            <a:off x="73914" y="5349621"/>
            <a:ext cx="671830" cy="230505"/>
          </a:xfrm>
          <a:prstGeom prst="rect">
            <a:avLst/>
          </a:prstGeom>
          <a:solidFill>
            <a:schemeClr val="accent6">
              <a:lumMod val="20000"/>
              <a:lumOff val="80000"/>
            </a:schemeClr>
          </a:solidFill>
          <a:ln w="9528" cap="flat">
            <a:solidFill>
              <a:srgbClr val="000000"/>
            </a:solidFill>
            <a:prstDash val="solid"/>
            <a:miter/>
          </a:ln>
        </p:spPr>
        <p:txBody>
          <a:bodyPr vert="horz" wrap="square" lIns="91440" tIns="45720" rIns="91440" bIns="45720" anchor="t" anchorCtr="1" compatLnSpc="1">
            <a:noAutofit/>
          </a:bodyPr>
          <a:lstStyle/>
          <a:p>
            <a:pPr algn="ctr">
              <a:spcAft>
                <a:spcPts val="0"/>
              </a:spcAft>
            </a:pPr>
            <a:r>
              <a:rPr lang="es-CO" sz="800" kern="1200">
                <a:solidFill>
                  <a:srgbClr val="000000"/>
                </a:solidFill>
                <a:effectLst/>
                <a:latin typeface="Arial" panose="020B0604020202020204" pitchFamily="34" charset="0"/>
                <a:ea typeface="Times New Roman" panose="02020603050405020304" pitchFamily="18" charset="0"/>
              </a:rPr>
              <a:t>CAUSAS</a:t>
            </a:r>
            <a:endParaRPr lang="es-CO" sz="1200">
              <a:effectLst/>
              <a:latin typeface="Times New Roman" panose="02020603050405020304" pitchFamily="18" charset="0"/>
              <a:ea typeface="Times New Roman" panose="02020603050405020304" pitchFamily="18" charset="0"/>
            </a:endParaRPr>
          </a:p>
          <a:p>
            <a:pPr algn="ctr">
              <a:spcAft>
                <a:spcPts val="0"/>
              </a:spcAft>
            </a:pPr>
            <a:r>
              <a:rPr lang="es-CO" sz="1200">
                <a:effectLst/>
                <a:latin typeface="Times New Roman" panose="02020603050405020304" pitchFamily="18" charset="0"/>
                <a:ea typeface="Times New Roman" panose="02020603050405020304" pitchFamily="18" charset="0"/>
              </a:rPr>
              <a:t> </a:t>
            </a:r>
          </a:p>
        </p:txBody>
      </p:sp>
      <p:sp>
        <p:nvSpPr>
          <p:cNvPr id="30" name="Rectángulo 2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B3E5CB9-7136-114A-BD69-45131D9CACB4}"/>
              </a:ext>
            </a:extLst>
          </p:cNvPr>
          <p:cNvSpPr/>
          <p:nvPr/>
        </p:nvSpPr>
        <p:spPr>
          <a:xfrm>
            <a:off x="5442298" y="5258561"/>
            <a:ext cx="2882170" cy="587693"/>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spcAft>
                <a:spcPts val="0"/>
              </a:spcAft>
            </a:pPr>
            <a:r>
              <a:rPr lang="es-CO" sz="900" kern="1200" dirty="0">
                <a:solidFill>
                  <a:srgbClr val="000000"/>
                </a:solidFill>
                <a:effectLst/>
                <a:latin typeface="Arial" panose="020B0604020202020204" pitchFamily="34" charset="0"/>
                <a:ea typeface="Times New Roman" panose="02020603050405020304" pitchFamily="18" charset="0"/>
              </a:rPr>
              <a:t>Inexistencia de posibilidad de modificación del plan de poda, en razón de la inclusión de nuevos individuos arbóreos o tala de individuos existentes</a:t>
            </a:r>
            <a:endParaRPr lang="es-CO" sz="1200" dirty="0">
              <a:effectLst/>
              <a:latin typeface="Times New Roman" panose="02020603050405020304" pitchFamily="18" charset="0"/>
              <a:ea typeface="Times New Roman" panose="02020603050405020304" pitchFamily="18" charset="0"/>
            </a:endParaRPr>
          </a:p>
        </p:txBody>
      </p:sp>
      <p:cxnSp>
        <p:nvCxnSpPr>
          <p:cNvPr id="32" name="Conector recto 31"/>
          <p:cNvCxnSpPr/>
          <p:nvPr/>
        </p:nvCxnSpPr>
        <p:spPr>
          <a:xfrm>
            <a:off x="1422115" y="3147748"/>
            <a:ext cx="9943877" cy="36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1422115" y="3052076"/>
            <a:ext cx="0" cy="95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endCxn id="7" idx="2"/>
          </p:cNvCxnSpPr>
          <p:nvPr/>
        </p:nvCxnSpPr>
        <p:spPr>
          <a:xfrm flipV="1">
            <a:off x="3564661" y="2989759"/>
            <a:ext cx="0" cy="176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a:endCxn id="8" idx="2"/>
          </p:cNvCxnSpPr>
          <p:nvPr/>
        </p:nvCxnSpPr>
        <p:spPr>
          <a:xfrm flipV="1">
            <a:off x="7208075" y="3057271"/>
            <a:ext cx="0" cy="10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flipV="1">
            <a:off x="11365992" y="3052076"/>
            <a:ext cx="0" cy="132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41"/>
          <p:cNvCxnSpPr>
            <a:stCxn id="5" idx="0"/>
          </p:cNvCxnSpPr>
          <p:nvPr/>
        </p:nvCxnSpPr>
        <p:spPr>
          <a:xfrm flipV="1">
            <a:off x="5691219" y="3184518"/>
            <a:ext cx="0" cy="79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6" idx="1"/>
          </p:cNvCxnSpPr>
          <p:nvPr/>
        </p:nvCxnSpPr>
        <p:spPr>
          <a:xfrm flipH="1" flipV="1">
            <a:off x="644239" y="2744418"/>
            <a:ext cx="11166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615847" y="1550608"/>
            <a:ext cx="28392" cy="1193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755904" y="1187439"/>
            <a:ext cx="0" cy="726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a:endCxn id="10" idx="1"/>
          </p:cNvCxnSpPr>
          <p:nvPr/>
        </p:nvCxnSpPr>
        <p:spPr>
          <a:xfrm>
            <a:off x="759492" y="1201611"/>
            <a:ext cx="20587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endCxn id="11" idx="1"/>
          </p:cNvCxnSpPr>
          <p:nvPr/>
        </p:nvCxnSpPr>
        <p:spPr>
          <a:xfrm>
            <a:off x="767762" y="1913778"/>
            <a:ext cx="17389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640314" y="1550608"/>
            <a:ext cx="1018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a:stCxn id="7" idx="0"/>
            <a:endCxn id="12" idx="2"/>
          </p:cNvCxnSpPr>
          <p:nvPr/>
        </p:nvCxnSpPr>
        <p:spPr>
          <a:xfrm flipV="1">
            <a:off x="3564661" y="1441907"/>
            <a:ext cx="22263" cy="224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5096129" y="2478532"/>
            <a:ext cx="47062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a:endCxn id="14" idx="2"/>
          </p:cNvCxnSpPr>
          <p:nvPr/>
        </p:nvCxnSpPr>
        <p:spPr>
          <a:xfrm flipV="1">
            <a:off x="5096129" y="2335281"/>
            <a:ext cx="0" cy="143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a:endCxn id="15" idx="2"/>
          </p:cNvCxnSpPr>
          <p:nvPr/>
        </p:nvCxnSpPr>
        <p:spPr>
          <a:xfrm flipV="1">
            <a:off x="6804612" y="2335281"/>
            <a:ext cx="1" cy="143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a:endCxn id="16" idx="2"/>
          </p:cNvCxnSpPr>
          <p:nvPr/>
        </p:nvCxnSpPr>
        <p:spPr>
          <a:xfrm flipV="1">
            <a:off x="8567451" y="2262250"/>
            <a:ext cx="1" cy="216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p:cNvCxnSpPr/>
          <p:nvPr/>
        </p:nvCxnSpPr>
        <p:spPr>
          <a:xfrm flipV="1">
            <a:off x="9786379" y="2302880"/>
            <a:ext cx="0" cy="175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p:cNvCxnSpPr>
            <a:stCxn id="9" idx="0"/>
            <a:endCxn id="17" idx="2"/>
          </p:cNvCxnSpPr>
          <p:nvPr/>
        </p:nvCxnSpPr>
        <p:spPr>
          <a:xfrm flipV="1">
            <a:off x="11254245" y="2013536"/>
            <a:ext cx="0" cy="215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422115" y="3771519"/>
            <a:ext cx="906160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stCxn id="18" idx="0"/>
          </p:cNvCxnSpPr>
          <p:nvPr/>
        </p:nvCxnSpPr>
        <p:spPr>
          <a:xfrm flipV="1">
            <a:off x="1422115" y="3776472"/>
            <a:ext cx="0" cy="10476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a:stCxn id="19" idx="0"/>
          </p:cNvCxnSpPr>
          <p:nvPr/>
        </p:nvCxnSpPr>
        <p:spPr>
          <a:xfrm flipH="1" flipV="1">
            <a:off x="3827065" y="3771519"/>
            <a:ext cx="1285" cy="1271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a:stCxn id="20" idx="0"/>
          </p:cNvCxnSpPr>
          <p:nvPr/>
        </p:nvCxnSpPr>
        <p:spPr>
          <a:xfrm flipH="1" flipV="1">
            <a:off x="6750080" y="3776472"/>
            <a:ext cx="1" cy="1450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p:cNvCxnSpPr>
            <a:stCxn id="21" idx="0"/>
          </p:cNvCxnSpPr>
          <p:nvPr/>
        </p:nvCxnSpPr>
        <p:spPr>
          <a:xfrm flipH="1" flipV="1">
            <a:off x="10483721" y="3776472"/>
            <a:ext cx="1" cy="22218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86"/>
          <p:cNvCxnSpPr>
            <a:stCxn id="5" idx="2"/>
          </p:cNvCxnSpPr>
          <p:nvPr/>
        </p:nvCxnSpPr>
        <p:spPr>
          <a:xfrm>
            <a:off x="5691219" y="3661791"/>
            <a:ext cx="0" cy="10972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Conector recto de flecha 88"/>
          <p:cNvCxnSpPr>
            <a:stCxn id="22" idx="0"/>
            <a:endCxn id="18" idx="2"/>
          </p:cNvCxnSpPr>
          <p:nvPr/>
        </p:nvCxnSpPr>
        <p:spPr>
          <a:xfrm flipV="1">
            <a:off x="1414234" y="4758805"/>
            <a:ext cx="7881" cy="2999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ector recto de flecha 91"/>
          <p:cNvCxnSpPr>
            <a:stCxn id="24" idx="1"/>
          </p:cNvCxnSpPr>
          <p:nvPr/>
        </p:nvCxnSpPr>
        <p:spPr>
          <a:xfrm flipH="1">
            <a:off x="2638376" y="6280214"/>
            <a:ext cx="177976" cy="171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ector recto de flecha 93"/>
          <p:cNvCxnSpPr>
            <a:stCxn id="23" idx="1"/>
          </p:cNvCxnSpPr>
          <p:nvPr/>
        </p:nvCxnSpPr>
        <p:spPr>
          <a:xfrm flipH="1" flipV="1">
            <a:off x="2658281" y="5385816"/>
            <a:ext cx="158071" cy="1365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flipV="1">
            <a:off x="2658281" y="5385816"/>
            <a:ext cx="0" cy="89439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flipH="1">
            <a:off x="2448814" y="5800789"/>
            <a:ext cx="2094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flipV="1">
            <a:off x="2448814" y="4315968"/>
            <a:ext cx="0" cy="148482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4" name="Conector recto de flecha 103"/>
          <p:cNvCxnSpPr/>
          <p:nvPr/>
        </p:nvCxnSpPr>
        <p:spPr>
          <a:xfrm>
            <a:off x="2448814" y="4315968"/>
            <a:ext cx="563561"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p:cNvCxnSpPr>
            <a:stCxn id="26" idx="1"/>
          </p:cNvCxnSpPr>
          <p:nvPr/>
        </p:nvCxnSpPr>
        <p:spPr>
          <a:xfrm flipH="1" flipV="1">
            <a:off x="5239512" y="6199632"/>
            <a:ext cx="202786" cy="2251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p:cNvCxnSpPr>
            <a:stCxn id="30" idx="1"/>
          </p:cNvCxnSpPr>
          <p:nvPr/>
        </p:nvCxnSpPr>
        <p:spPr>
          <a:xfrm flipH="1" flipV="1">
            <a:off x="5266944" y="5550408"/>
            <a:ext cx="175354" cy="20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ector recto 109"/>
          <p:cNvCxnSpPr/>
          <p:nvPr/>
        </p:nvCxnSpPr>
        <p:spPr>
          <a:xfrm flipV="1">
            <a:off x="5239512" y="4867017"/>
            <a:ext cx="0" cy="13551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Conector recto de flecha 115"/>
          <p:cNvCxnSpPr>
            <a:stCxn id="25" idx="1"/>
          </p:cNvCxnSpPr>
          <p:nvPr/>
        </p:nvCxnSpPr>
        <p:spPr>
          <a:xfrm flipH="1" flipV="1">
            <a:off x="5239512" y="4867017"/>
            <a:ext cx="202786" cy="344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flipH="1">
            <a:off x="5096129" y="5550408"/>
            <a:ext cx="14338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Conector recto 120"/>
          <p:cNvCxnSpPr/>
          <p:nvPr/>
        </p:nvCxnSpPr>
        <p:spPr>
          <a:xfrm flipV="1">
            <a:off x="5096129" y="4315968"/>
            <a:ext cx="0" cy="123444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Conector recto de flecha 124"/>
          <p:cNvCxnSpPr/>
          <p:nvPr/>
        </p:nvCxnSpPr>
        <p:spPr>
          <a:xfrm>
            <a:off x="5096129" y="4315968"/>
            <a:ext cx="271874"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126"/>
          <p:cNvCxnSpPr>
            <a:stCxn id="27" idx="0"/>
            <a:endCxn id="21" idx="2"/>
          </p:cNvCxnSpPr>
          <p:nvPr/>
        </p:nvCxnSpPr>
        <p:spPr>
          <a:xfrm flipV="1">
            <a:off x="10483721" y="4767002"/>
            <a:ext cx="1" cy="43116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37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01775" y="243381"/>
            <a:ext cx="8567928" cy="276999"/>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ARBOL DE OBJETIVOS CORTE </a:t>
            </a:r>
            <a:r>
              <a:rPr lang="es-ES" sz="1200" dirty="0">
                <a:latin typeface="Arial" panose="020B0604020202020204" pitchFamily="34" charset="0"/>
                <a:cs typeface="Arial" panose="020B0604020202020204" pitchFamily="34" charset="0"/>
              </a:rPr>
              <a:t>DE CESPED Y PODA DE ARBOLES EN VIAS Y AREAS PÚBLICAS</a:t>
            </a:r>
            <a:endParaRPr lang="es-CO" sz="12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 xmlns:a16="http://schemas.microsoft.com/office/drawing/2014/main" id="{BB354EB7-A8E5-4B00-A201-1131137B7600}"/>
              </a:ext>
            </a:extLst>
          </p:cNvPr>
          <p:cNvSpPr/>
          <p:nvPr/>
        </p:nvSpPr>
        <p:spPr>
          <a:xfrm>
            <a:off x="1501737" y="3138876"/>
            <a:ext cx="9433687" cy="528317"/>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a:latin typeface="Arial" panose="020B0604020202020204" pitchFamily="34" charset="0"/>
                <a:ea typeface="+mn-lt"/>
                <a:cs typeface="Arial" panose="020B0604020202020204" pitchFamily="34" charset="0"/>
              </a:rPr>
              <a:t>Aumentar la eficiencia en las actividades asociadas al corte de césped y poda de árboles, que permiten abarcar la totalidad de necesidades de la ciudadanía. </a:t>
            </a:r>
            <a:endParaRPr lang="es-ES" sz="9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 xmlns:a16="http://schemas.microsoft.com/office/drawing/2014/main" id="{DEF55540-5664-441B-A0B9-690878CAF998}"/>
              </a:ext>
            </a:extLst>
          </p:cNvPr>
          <p:cNvSpPr/>
          <p:nvPr/>
        </p:nvSpPr>
        <p:spPr>
          <a:xfrm>
            <a:off x="463393" y="3944720"/>
            <a:ext cx="1678742" cy="119221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Determinar </a:t>
            </a:r>
            <a:r>
              <a:rPr lang="es-CO" sz="900" dirty="0">
                <a:latin typeface="Arial" panose="020B0604020202020204" pitchFamily="34" charset="0"/>
                <a:ea typeface="+mn-lt"/>
                <a:cs typeface="Arial" panose="020B0604020202020204" pitchFamily="34" charset="0"/>
              </a:rPr>
              <a:t>con rigurosidad técnico científica la frecuencia de intervención de corte de césped de acuerdo con el crecimiento del mismo en las diferentes zonas del Distrito</a:t>
            </a:r>
            <a:endParaRPr lang="es-CO" sz="9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 xmlns:a16="http://schemas.microsoft.com/office/drawing/2014/main" id="{BAB2DE2B-AB04-46A8-886F-82123DC5516E}"/>
              </a:ext>
            </a:extLst>
          </p:cNvPr>
          <p:cNvSpPr/>
          <p:nvPr/>
        </p:nvSpPr>
        <p:spPr>
          <a:xfrm>
            <a:off x="495182" y="5421762"/>
            <a:ext cx="1626581" cy="1060954"/>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Generación </a:t>
            </a:r>
            <a:r>
              <a:rPr lang="es-CO" sz="900" dirty="0">
                <a:latin typeface="Arial" panose="020B0604020202020204" pitchFamily="34" charset="0"/>
                <a:ea typeface="+mn-lt"/>
                <a:cs typeface="Arial" panose="020B0604020202020204" pitchFamily="34" charset="0"/>
              </a:rPr>
              <a:t>de mediciones, documentación o estudios asociados a través de la articulación de diferentes entidades con competencias en el tema</a:t>
            </a:r>
            <a:endParaRPr lang="es-CO" sz="9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 xmlns:a16="http://schemas.microsoft.com/office/drawing/2014/main" id="{B9E6AF3B-8893-49D6-9937-4ADBB582C6E7}"/>
              </a:ext>
            </a:extLst>
          </p:cNvPr>
          <p:cNvSpPr/>
          <p:nvPr/>
        </p:nvSpPr>
        <p:spPr>
          <a:xfrm>
            <a:off x="3031041" y="4073320"/>
            <a:ext cx="1540469" cy="115729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Generar </a:t>
            </a:r>
            <a:r>
              <a:rPr lang="es-CO" sz="900" dirty="0">
                <a:latin typeface="Arial" panose="020B0604020202020204" pitchFamily="34" charset="0"/>
                <a:ea typeface="+mn-lt"/>
                <a:cs typeface="Arial" panose="020B0604020202020204" pitchFamily="34" charset="0"/>
              </a:rPr>
              <a:t>adecuados niveles de precisión y exactitud posicional en la identificación de las zonas de espacio público con cobertura de césped </a:t>
            </a:r>
            <a:endParaRPr lang="es-CO" sz="9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5C01539C-C036-4C64-9B34-04B73E9A8902}"/>
              </a:ext>
            </a:extLst>
          </p:cNvPr>
          <p:cNvSpPr/>
          <p:nvPr/>
        </p:nvSpPr>
        <p:spPr>
          <a:xfrm>
            <a:off x="2323895" y="5460290"/>
            <a:ext cx="1414293" cy="963615"/>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Procesamiento </a:t>
            </a:r>
            <a:r>
              <a:rPr lang="es-CO" sz="900" dirty="0">
                <a:latin typeface="Arial" panose="020B0604020202020204" pitchFamily="34" charset="0"/>
                <a:ea typeface="+mn-lt"/>
                <a:cs typeface="Arial" panose="020B0604020202020204" pitchFamily="34" charset="0"/>
              </a:rPr>
              <a:t>de información de fuentes externas de acuerdo con las necesidades de la entidad</a:t>
            </a:r>
          </a:p>
        </p:txBody>
      </p:sp>
      <p:sp>
        <p:nvSpPr>
          <p:cNvPr id="9" name="Rectángulo 8">
            <a:extLst>
              <a:ext uri="{FF2B5EF4-FFF2-40B4-BE49-F238E27FC236}">
                <a16:creationId xmlns="" xmlns:a16="http://schemas.microsoft.com/office/drawing/2014/main" id="{946F1B0C-7F5D-45FC-9A9E-94EAA87A0FCA}"/>
              </a:ext>
            </a:extLst>
          </p:cNvPr>
          <p:cNvSpPr/>
          <p:nvPr/>
        </p:nvSpPr>
        <p:spPr>
          <a:xfrm>
            <a:off x="3895180" y="5460784"/>
            <a:ext cx="1523222" cy="1077915"/>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La </a:t>
            </a:r>
            <a:r>
              <a:rPr lang="es-CO" sz="900" dirty="0">
                <a:latin typeface="Arial" panose="020B0604020202020204" pitchFamily="34" charset="0"/>
                <a:ea typeface="+mn-lt"/>
                <a:cs typeface="Arial" panose="020B0604020202020204" pitchFamily="34" charset="0"/>
              </a:rPr>
              <a:t>información cuenta con el detalle requerido por el esquema de aseo y permite determinar con mayor aproximación la cantidad de metros a intervenir</a:t>
            </a:r>
          </a:p>
        </p:txBody>
      </p:sp>
      <p:sp>
        <p:nvSpPr>
          <p:cNvPr id="10" name="Rectángulo 9">
            <a:extLst>
              <a:ext uri="{FF2B5EF4-FFF2-40B4-BE49-F238E27FC236}">
                <a16:creationId xmlns="" xmlns:a16="http://schemas.microsoft.com/office/drawing/2014/main" id="{016C481B-73C5-4FE6-BB89-D1FA510DD964}"/>
              </a:ext>
            </a:extLst>
          </p:cNvPr>
          <p:cNvSpPr/>
          <p:nvPr/>
        </p:nvSpPr>
        <p:spPr>
          <a:xfrm>
            <a:off x="6854018" y="4182855"/>
            <a:ext cx="1491470" cy="90687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Ajustar </a:t>
            </a:r>
            <a:r>
              <a:rPr lang="es-CO" sz="900" dirty="0">
                <a:latin typeface="Arial" panose="020B0604020202020204" pitchFamily="34" charset="0"/>
                <a:ea typeface="+mn-lt"/>
                <a:cs typeface="Arial" panose="020B0604020202020204" pitchFamily="34" charset="0"/>
              </a:rPr>
              <a:t>Planes de podas al escenario actual de árboles presentes en el espacio público urbano</a:t>
            </a:r>
          </a:p>
        </p:txBody>
      </p:sp>
      <p:sp>
        <p:nvSpPr>
          <p:cNvPr id="11" name="Rectángulo 10">
            <a:extLst>
              <a:ext uri="{FF2B5EF4-FFF2-40B4-BE49-F238E27FC236}">
                <a16:creationId xmlns="" xmlns:a16="http://schemas.microsoft.com/office/drawing/2014/main" id="{38168506-6A3A-4B20-8FB3-F5F074CB3751}"/>
              </a:ext>
            </a:extLst>
          </p:cNvPr>
          <p:cNvSpPr/>
          <p:nvPr/>
        </p:nvSpPr>
        <p:spPr>
          <a:xfrm>
            <a:off x="5612569" y="5529593"/>
            <a:ext cx="1098496" cy="874715"/>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Actualización </a:t>
            </a:r>
            <a:r>
              <a:rPr lang="es-CO" sz="900" dirty="0">
                <a:latin typeface="Arial" panose="020B0604020202020204" pitchFamily="34" charset="0"/>
                <a:ea typeface="+mn-lt"/>
                <a:cs typeface="Arial" panose="020B0604020202020204" pitchFamily="34" charset="0"/>
              </a:rPr>
              <a:t>en </a:t>
            </a:r>
          </a:p>
          <a:p>
            <a:pPr algn="ctr"/>
            <a:r>
              <a:rPr lang="es-CO" sz="900" dirty="0">
                <a:latin typeface="Arial" panose="020B0604020202020204" pitchFamily="34" charset="0"/>
                <a:ea typeface="+mn-lt"/>
                <a:cs typeface="Arial" panose="020B0604020202020204" pitchFamily="34" charset="0"/>
              </a:rPr>
              <a:t>el  inventario utilizado en los Planes de Podas vigentes </a:t>
            </a:r>
            <a:endParaRPr lang="es-CO" sz="900"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 xmlns:a16="http://schemas.microsoft.com/office/drawing/2014/main" id="{80D63E07-4A7F-462D-A6C9-F5C1A4C69C8A}"/>
              </a:ext>
            </a:extLst>
          </p:cNvPr>
          <p:cNvSpPr/>
          <p:nvPr/>
        </p:nvSpPr>
        <p:spPr>
          <a:xfrm>
            <a:off x="6806395" y="5470314"/>
            <a:ext cx="1539093" cy="107791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Posibilidad </a:t>
            </a:r>
            <a:r>
              <a:rPr lang="es-CO" sz="900" dirty="0">
                <a:latin typeface="Arial" panose="020B0604020202020204" pitchFamily="34" charset="0"/>
                <a:ea typeface="+mn-lt"/>
                <a:cs typeface="Arial" panose="020B0604020202020204" pitchFamily="34" charset="0"/>
              </a:rPr>
              <a:t>de modificación de los Planes de Podas vigentes, en razón de las dinámicas y situaciones de la ciudad que tengan efecto en los individuos arbóreos a intervenir</a:t>
            </a:r>
            <a:endParaRPr lang="es-CO" sz="9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 xmlns:a16="http://schemas.microsoft.com/office/drawing/2014/main" id="{5665EE2A-51EA-4B8C-B0E7-596625E3E3BD}"/>
              </a:ext>
            </a:extLst>
          </p:cNvPr>
          <p:cNvSpPr/>
          <p:nvPr/>
        </p:nvSpPr>
        <p:spPr>
          <a:xfrm>
            <a:off x="8438133" y="5470314"/>
            <a:ext cx="1366700" cy="963617"/>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Adecuada </a:t>
            </a:r>
            <a:r>
              <a:rPr lang="es-CO" sz="900" dirty="0">
                <a:latin typeface="Arial" panose="020B0604020202020204" pitchFamily="34" charset="0"/>
                <a:ea typeface="+mn-lt"/>
                <a:cs typeface="Arial" panose="020B0604020202020204" pitchFamily="34" charset="0"/>
              </a:rPr>
              <a:t>identificación de los individuos arbóreos que son competencia de atención por parte del esquema de aseo</a:t>
            </a:r>
            <a:endParaRPr lang="es-CO" sz="9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 xmlns:a16="http://schemas.microsoft.com/office/drawing/2014/main" id="{61B666FF-F4D5-4692-B399-9399E0F04B13}"/>
              </a:ext>
            </a:extLst>
          </p:cNvPr>
          <p:cNvSpPr/>
          <p:nvPr/>
        </p:nvSpPr>
        <p:spPr>
          <a:xfrm>
            <a:off x="10073765" y="3900487"/>
            <a:ext cx="1699580" cy="118924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Propender </a:t>
            </a:r>
            <a:r>
              <a:rPr lang="es-CO" sz="900" dirty="0">
                <a:latin typeface="Arial" panose="020B0604020202020204" pitchFamily="34" charset="0"/>
                <a:ea typeface="+mn-lt"/>
                <a:cs typeface="Arial" panose="020B0604020202020204" pitchFamily="34" charset="0"/>
              </a:rPr>
              <a:t>la articulación de las entidades competentes en materia de corte de césped y poda de árboles en el espacio público urbano</a:t>
            </a:r>
          </a:p>
        </p:txBody>
      </p:sp>
      <p:sp>
        <p:nvSpPr>
          <p:cNvPr id="15" name="Rectángulo 14">
            <a:extLst>
              <a:ext uri="{FF2B5EF4-FFF2-40B4-BE49-F238E27FC236}">
                <a16:creationId xmlns="" xmlns:a16="http://schemas.microsoft.com/office/drawing/2014/main" id="{CFD55037-42FA-443B-BD90-D499F6BF9349}"/>
              </a:ext>
            </a:extLst>
          </p:cNvPr>
          <p:cNvSpPr/>
          <p:nvPr/>
        </p:nvSpPr>
        <p:spPr>
          <a:xfrm>
            <a:off x="10073765" y="5451433"/>
            <a:ext cx="1704077" cy="108726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Actualización</a:t>
            </a:r>
            <a:r>
              <a:rPr lang="es-CO" sz="900" dirty="0">
                <a:latin typeface="Arial" panose="020B0604020202020204" pitchFamily="34" charset="0"/>
                <a:ea typeface="+mn-lt"/>
                <a:cs typeface="Arial" panose="020B0604020202020204" pitchFamily="34" charset="0"/>
              </a:rPr>
              <a:t>, divulgación y delimitación de competencias de atención en materia de poda de árboles y corte de césped según la normatividad vigente para las entidades que intervienen </a:t>
            </a:r>
            <a:endParaRPr lang="es-CO" sz="9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 xmlns:a16="http://schemas.microsoft.com/office/drawing/2014/main" id="{4126BAAF-9F54-4B7E-8F1E-F7E0CDA4F6B4}"/>
              </a:ext>
            </a:extLst>
          </p:cNvPr>
          <p:cNvSpPr/>
          <p:nvPr/>
        </p:nvSpPr>
        <p:spPr>
          <a:xfrm>
            <a:off x="686256" y="2047077"/>
            <a:ext cx="2248620" cy="83333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Percepción </a:t>
            </a:r>
            <a:r>
              <a:rPr lang="es-CO" sz="900" dirty="0">
                <a:latin typeface="Arial" panose="020B0604020202020204" pitchFamily="34" charset="0"/>
                <a:ea typeface="+mn-lt"/>
                <a:cs typeface="Arial" panose="020B0604020202020204" pitchFamily="34" charset="0"/>
              </a:rPr>
              <a:t>de eficiencia en la prestación de la actividad de corte de césped por parte de la ciudadanía</a:t>
            </a:r>
          </a:p>
        </p:txBody>
      </p:sp>
      <p:sp>
        <p:nvSpPr>
          <p:cNvPr id="17" name="Rectángulo 16">
            <a:extLst>
              <a:ext uri="{FF2B5EF4-FFF2-40B4-BE49-F238E27FC236}">
                <a16:creationId xmlns="" xmlns:a16="http://schemas.microsoft.com/office/drawing/2014/main" id="{A1E4C4D0-EF27-49E2-B830-31C677B74A87}"/>
              </a:ext>
            </a:extLst>
          </p:cNvPr>
          <p:cNvSpPr/>
          <p:nvPr/>
        </p:nvSpPr>
        <p:spPr>
          <a:xfrm>
            <a:off x="657644" y="731961"/>
            <a:ext cx="1188591" cy="91461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en las PQR por solicitudes de corte de césped</a:t>
            </a:r>
          </a:p>
        </p:txBody>
      </p:sp>
      <p:sp>
        <p:nvSpPr>
          <p:cNvPr id="18" name="Rectángulo 17">
            <a:extLst>
              <a:ext uri="{FF2B5EF4-FFF2-40B4-BE49-F238E27FC236}">
                <a16:creationId xmlns="" xmlns:a16="http://schemas.microsoft.com/office/drawing/2014/main" id="{34D490FE-713F-4BA7-BF31-1697256F0616}"/>
              </a:ext>
            </a:extLst>
          </p:cNvPr>
          <p:cNvSpPr/>
          <p:nvPr/>
        </p:nvSpPr>
        <p:spPr>
          <a:xfrm>
            <a:off x="1919439" y="723035"/>
            <a:ext cx="1481706" cy="93246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Áreas </a:t>
            </a:r>
            <a:r>
              <a:rPr lang="es-CO" sz="900" dirty="0">
                <a:latin typeface="Arial" panose="020B0604020202020204" pitchFamily="34" charset="0"/>
                <a:ea typeface="+mn-lt"/>
                <a:cs typeface="Arial" panose="020B0604020202020204" pitchFamily="34" charset="0"/>
              </a:rPr>
              <a:t>públicas en óptimas condiciones de utilización, disfrute y armonización para  todos los actores sociales y ambientales  asociados a estas. </a:t>
            </a:r>
            <a:endParaRPr lang="es-CO" sz="900" dirty="0">
              <a:latin typeface="Arial" panose="020B0604020202020204" pitchFamily="34" charset="0"/>
              <a:cs typeface="Arial" panose="020B0604020202020204" pitchFamily="34" charset="0"/>
            </a:endParaRPr>
          </a:p>
        </p:txBody>
      </p:sp>
      <p:sp>
        <p:nvSpPr>
          <p:cNvPr id="19" name="Rectángulo 18">
            <a:extLst>
              <a:ext uri="{FF2B5EF4-FFF2-40B4-BE49-F238E27FC236}">
                <a16:creationId xmlns="" xmlns:a16="http://schemas.microsoft.com/office/drawing/2014/main" id="{9162B35D-9232-44C2-9078-E448E255199F}"/>
              </a:ext>
            </a:extLst>
          </p:cNvPr>
          <p:cNvSpPr/>
          <p:nvPr/>
        </p:nvSpPr>
        <p:spPr>
          <a:xfrm>
            <a:off x="3310263" y="1900249"/>
            <a:ext cx="2693055" cy="94772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Adecuada </a:t>
            </a:r>
            <a:r>
              <a:rPr lang="es-CO" sz="900" dirty="0">
                <a:latin typeface="Arial" panose="020B0604020202020204" pitchFamily="34" charset="0"/>
                <a:ea typeface="+mn-lt"/>
                <a:cs typeface="Arial" panose="020B0604020202020204" pitchFamily="34" charset="0"/>
              </a:rPr>
              <a:t>aproximación de los metros cuadrados a intervenir, a través del servicio de aseo, consignados en la línea base del PGIRS </a:t>
            </a:r>
            <a:endParaRPr lang="es-CO" sz="900" dirty="0">
              <a:latin typeface="Arial" panose="020B0604020202020204" pitchFamily="34" charset="0"/>
              <a:cs typeface="Arial" panose="020B0604020202020204" pitchFamily="34" charset="0"/>
            </a:endParaRPr>
          </a:p>
        </p:txBody>
      </p:sp>
      <p:sp>
        <p:nvSpPr>
          <p:cNvPr id="20" name="Rectángulo 19">
            <a:extLst>
              <a:ext uri="{FF2B5EF4-FFF2-40B4-BE49-F238E27FC236}">
                <a16:creationId xmlns="" xmlns:a16="http://schemas.microsoft.com/office/drawing/2014/main" id="{0CBB1068-9BBD-4301-B1AE-5234C5BDF729}"/>
              </a:ext>
            </a:extLst>
          </p:cNvPr>
          <p:cNvSpPr/>
          <p:nvPr/>
        </p:nvSpPr>
        <p:spPr>
          <a:xfrm>
            <a:off x="3801275" y="821089"/>
            <a:ext cx="1694781" cy="82103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Condiciones </a:t>
            </a:r>
            <a:r>
              <a:rPr lang="es-CO" sz="900" dirty="0">
                <a:latin typeface="Arial" panose="020B0604020202020204" pitchFamily="34" charset="0"/>
                <a:ea typeface="+mn-lt"/>
                <a:cs typeface="Arial" panose="020B0604020202020204" pitchFamily="34" charset="0"/>
              </a:rPr>
              <a:t>favorables para el seguimiento y control de la actividad de corte de césped por el ente competente</a:t>
            </a:r>
            <a:endParaRPr lang="es-ES" sz="900" dirty="0">
              <a:latin typeface="Arial" panose="020B0604020202020204" pitchFamily="34" charset="0"/>
              <a:ea typeface="+mn-lt"/>
              <a:cs typeface="Arial" panose="020B0604020202020204" pitchFamily="34" charset="0"/>
            </a:endParaRPr>
          </a:p>
        </p:txBody>
      </p:sp>
      <p:sp>
        <p:nvSpPr>
          <p:cNvPr id="21" name="Rectángulo 20">
            <a:extLst>
              <a:ext uri="{FF2B5EF4-FFF2-40B4-BE49-F238E27FC236}">
                <a16:creationId xmlns="" xmlns:a16="http://schemas.microsoft.com/office/drawing/2014/main" id="{3B50A1F2-BC97-4152-A1B6-6765C779E9DF}"/>
              </a:ext>
            </a:extLst>
          </p:cNvPr>
          <p:cNvSpPr/>
          <p:nvPr/>
        </p:nvSpPr>
        <p:spPr>
          <a:xfrm>
            <a:off x="6787926" y="1988290"/>
            <a:ext cx="2690814" cy="86200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Atención </a:t>
            </a:r>
            <a:r>
              <a:rPr lang="es-CO" sz="900" dirty="0">
                <a:latin typeface="Arial" panose="020B0604020202020204" pitchFamily="34" charset="0"/>
                <a:ea typeface="+mn-lt"/>
                <a:cs typeface="Arial" panose="020B0604020202020204" pitchFamily="34" charset="0"/>
              </a:rPr>
              <a:t>eficaz en materia de poda de los individuos arbóreos competencia de la entidad </a:t>
            </a:r>
            <a:endParaRPr lang="es-CO" sz="900"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 xmlns:a16="http://schemas.microsoft.com/office/drawing/2014/main" id="{90874490-AB9B-4907-92C4-2B9855A4E125}"/>
              </a:ext>
            </a:extLst>
          </p:cNvPr>
          <p:cNvSpPr/>
          <p:nvPr/>
        </p:nvSpPr>
        <p:spPr>
          <a:xfrm>
            <a:off x="6078797" y="744101"/>
            <a:ext cx="882658" cy="83806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en las PQR por solicitud de poda de arboles</a:t>
            </a:r>
            <a:endParaRPr lang="es-CO" sz="900"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 xmlns:a16="http://schemas.microsoft.com/office/drawing/2014/main" id="{3D987424-CB08-4E36-82B9-AA95FF8246E7}"/>
              </a:ext>
            </a:extLst>
          </p:cNvPr>
          <p:cNvSpPr/>
          <p:nvPr/>
        </p:nvSpPr>
        <p:spPr>
          <a:xfrm>
            <a:off x="7107862" y="667581"/>
            <a:ext cx="1169441" cy="1098599"/>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Disminución </a:t>
            </a:r>
            <a:r>
              <a:rPr lang="es-CO" sz="900" dirty="0">
                <a:latin typeface="Arial" panose="020B0604020202020204" pitchFamily="34" charset="0"/>
                <a:ea typeface="+mn-lt"/>
                <a:cs typeface="Arial" panose="020B0604020202020204" pitchFamily="34" charset="0"/>
              </a:rPr>
              <a:t>de las visitas de verificación de individuos árboreos que no se encuentran en la competencia del esquema de aseo</a:t>
            </a:r>
          </a:p>
        </p:txBody>
      </p:sp>
      <p:sp>
        <p:nvSpPr>
          <p:cNvPr id="24" name="Rectángulo 23">
            <a:extLst>
              <a:ext uri="{FF2B5EF4-FFF2-40B4-BE49-F238E27FC236}">
                <a16:creationId xmlns="" xmlns:a16="http://schemas.microsoft.com/office/drawing/2014/main" id="{072D1D4B-259E-49DB-86B7-4DE722536E14}"/>
              </a:ext>
            </a:extLst>
          </p:cNvPr>
          <p:cNvSpPr/>
          <p:nvPr/>
        </p:nvSpPr>
        <p:spPr>
          <a:xfrm>
            <a:off x="8345488" y="754588"/>
            <a:ext cx="1165010" cy="97272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Prevención </a:t>
            </a:r>
            <a:r>
              <a:rPr lang="es-CO" sz="900" dirty="0">
                <a:latin typeface="Arial" panose="020B0604020202020204" pitchFamily="34" charset="0"/>
                <a:ea typeface="+mn-lt"/>
                <a:cs typeface="Arial" panose="020B0604020202020204" pitchFamily="34" charset="0"/>
              </a:rPr>
              <a:t>de la probabilidad del escenario del riesgo a causa de la no poda de individuos arbóreos</a:t>
            </a:r>
          </a:p>
        </p:txBody>
      </p:sp>
      <p:sp>
        <p:nvSpPr>
          <p:cNvPr id="25" name="Rectángulo 24">
            <a:extLst>
              <a:ext uri="{FF2B5EF4-FFF2-40B4-BE49-F238E27FC236}">
                <a16:creationId xmlns="" xmlns:a16="http://schemas.microsoft.com/office/drawing/2014/main" id="{997CEDCD-B272-497C-A2A9-28DBF8ED8CDB}"/>
              </a:ext>
            </a:extLst>
          </p:cNvPr>
          <p:cNvSpPr/>
          <p:nvPr/>
        </p:nvSpPr>
        <p:spPr>
          <a:xfrm>
            <a:off x="9641971" y="716259"/>
            <a:ext cx="1071567" cy="97272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Condiciones </a:t>
            </a:r>
            <a:r>
              <a:rPr lang="es-CO" sz="900" dirty="0">
                <a:latin typeface="Arial" panose="020B0604020202020204" pitchFamily="34" charset="0"/>
                <a:ea typeface="+mn-lt"/>
                <a:cs typeface="Arial" panose="020B0604020202020204" pitchFamily="34" charset="0"/>
              </a:rPr>
              <a:t>favorables para el seguimiento y control de la actividad de poda de árboles</a:t>
            </a:r>
            <a:endParaRPr lang="es-CO" sz="900" dirty="0">
              <a:latin typeface="Arial" panose="020B0604020202020204" pitchFamily="34" charset="0"/>
              <a:cs typeface="Arial" panose="020B0604020202020204" pitchFamily="34" charset="0"/>
            </a:endParaRPr>
          </a:p>
        </p:txBody>
      </p:sp>
      <p:sp>
        <p:nvSpPr>
          <p:cNvPr id="26" name="Rectángulo 25">
            <a:extLst>
              <a:ext uri="{FF2B5EF4-FFF2-40B4-BE49-F238E27FC236}">
                <a16:creationId xmlns="" xmlns:a16="http://schemas.microsoft.com/office/drawing/2014/main" id="{752CE848-AFFF-40F0-A35E-D7A37714CB85}"/>
              </a:ext>
            </a:extLst>
          </p:cNvPr>
          <p:cNvSpPr/>
          <p:nvPr/>
        </p:nvSpPr>
        <p:spPr>
          <a:xfrm>
            <a:off x="10923555" y="1869247"/>
            <a:ext cx="1104176" cy="97873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Oportunidad </a:t>
            </a:r>
            <a:r>
              <a:rPr lang="es-CO" sz="900" dirty="0">
                <a:latin typeface="Arial" panose="020B0604020202020204" pitchFamily="34" charset="0"/>
                <a:ea typeface="+mn-lt"/>
                <a:cs typeface="Arial" panose="020B0604020202020204" pitchFamily="34" charset="0"/>
              </a:rPr>
              <a:t>en la atención de individuos arbóreos y áreas verdes</a:t>
            </a:r>
            <a:endParaRPr lang="es-CO" sz="900" dirty="0">
              <a:latin typeface="Arial" panose="020B0604020202020204" pitchFamily="34" charset="0"/>
              <a:cs typeface="Arial" panose="020B0604020202020204" pitchFamily="34" charset="0"/>
            </a:endParaRPr>
          </a:p>
        </p:txBody>
      </p:sp>
      <p:sp>
        <p:nvSpPr>
          <p:cNvPr id="27" name="Rectángulo 26">
            <a:extLst>
              <a:ext uri="{FF2B5EF4-FFF2-40B4-BE49-F238E27FC236}">
                <a16:creationId xmlns="" xmlns:a16="http://schemas.microsoft.com/office/drawing/2014/main" id="{6FAB1AB3-355B-4085-B600-BB8E6977C628}"/>
              </a:ext>
            </a:extLst>
          </p:cNvPr>
          <p:cNvSpPr/>
          <p:nvPr/>
        </p:nvSpPr>
        <p:spPr>
          <a:xfrm>
            <a:off x="10935424" y="486395"/>
            <a:ext cx="1126167" cy="10117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900" dirty="0" smtClean="0">
                <a:latin typeface="Arial" panose="020B0604020202020204" pitchFamily="34" charset="0"/>
                <a:ea typeface="+mn-lt"/>
                <a:cs typeface="Arial" panose="020B0604020202020204" pitchFamily="34" charset="0"/>
              </a:rPr>
              <a:t>Atención </a:t>
            </a:r>
            <a:r>
              <a:rPr lang="es-CO" sz="900" dirty="0">
                <a:latin typeface="Arial" panose="020B0604020202020204" pitchFamily="34" charset="0"/>
                <a:ea typeface="+mn-lt"/>
                <a:cs typeface="Arial" panose="020B0604020202020204" pitchFamily="34" charset="0"/>
              </a:rPr>
              <a:t>oportuna de las solicitudes de corte y poda de acuerdo a las competencias de cada </a:t>
            </a:r>
            <a:r>
              <a:rPr lang="es-CO" sz="900" dirty="0" smtClean="0">
                <a:latin typeface="Arial" panose="020B0604020202020204" pitchFamily="34" charset="0"/>
                <a:ea typeface="+mn-lt"/>
                <a:cs typeface="Arial" panose="020B0604020202020204" pitchFamily="34" charset="0"/>
              </a:rPr>
              <a:t>entidad</a:t>
            </a:r>
            <a:endParaRPr lang="es-CO" sz="9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 xmlns:a16="http://schemas.microsoft.com/office/drawing/2014/main" id="{51F1C8F7-1A5E-429C-8F9D-353D23CFBE34}"/>
              </a:ext>
            </a:extLst>
          </p:cNvPr>
          <p:cNvSpPr txBox="1"/>
          <p:nvPr/>
        </p:nvSpPr>
        <p:spPr>
          <a:xfrm rot="16200000">
            <a:off x="-59252" y="5309648"/>
            <a:ext cx="664069" cy="22422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MEDIOS</a:t>
            </a:r>
          </a:p>
        </p:txBody>
      </p:sp>
      <p:sp>
        <p:nvSpPr>
          <p:cNvPr id="29" name="CuadroTexto 28">
            <a:extLst>
              <a:ext uri="{FF2B5EF4-FFF2-40B4-BE49-F238E27FC236}">
                <a16:creationId xmlns="" xmlns:a16="http://schemas.microsoft.com/office/drawing/2014/main" id="{FCAE130A-E7D7-4F1C-8A79-CE343FB6FC0E}"/>
              </a:ext>
            </a:extLst>
          </p:cNvPr>
          <p:cNvSpPr txBox="1"/>
          <p:nvPr/>
        </p:nvSpPr>
        <p:spPr>
          <a:xfrm rot="16200000">
            <a:off x="58931" y="1812799"/>
            <a:ext cx="664069" cy="2242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857" dirty="0">
                <a:cs typeface="Arial" panose="020B0604020202020204" pitchFamily="34" charset="0"/>
              </a:rPr>
              <a:t>FINES</a:t>
            </a:r>
          </a:p>
        </p:txBody>
      </p:sp>
      <p:cxnSp>
        <p:nvCxnSpPr>
          <p:cNvPr id="30" name="Conector angular 29"/>
          <p:cNvCxnSpPr>
            <a:stCxn id="3" idx="0"/>
            <a:endCxn id="16" idx="2"/>
          </p:cNvCxnSpPr>
          <p:nvPr/>
        </p:nvCxnSpPr>
        <p:spPr>
          <a:xfrm rot="16200000" flipV="1">
            <a:off x="3885344" y="805638"/>
            <a:ext cx="258461" cy="44080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p:cNvCxnSpPr>
            <a:stCxn id="3" idx="0"/>
            <a:endCxn id="19" idx="2"/>
          </p:cNvCxnSpPr>
          <p:nvPr/>
        </p:nvCxnSpPr>
        <p:spPr>
          <a:xfrm rot="16200000" flipV="1">
            <a:off x="5292237" y="2212532"/>
            <a:ext cx="290899" cy="15617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stCxn id="3" idx="0"/>
            <a:endCxn id="21" idx="2"/>
          </p:cNvCxnSpPr>
          <p:nvPr/>
        </p:nvCxnSpPr>
        <p:spPr>
          <a:xfrm rot="5400000" flipH="1" flipV="1">
            <a:off x="7031666" y="2037209"/>
            <a:ext cx="288583" cy="19147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p:cNvCxnSpPr>
            <a:stCxn id="3" idx="0"/>
            <a:endCxn id="26" idx="2"/>
          </p:cNvCxnSpPr>
          <p:nvPr/>
        </p:nvCxnSpPr>
        <p:spPr>
          <a:xfrm rot="5400000" flipH="1" flipV="1">
            <a:off x="8701663" y="364896"/>
            <a:ext cx="290899" cy="52570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16" idx="0"/>
            <a:endCxn id="17" idx="2"/>
          </p:cNvCxnSpPr>
          <p:nvPr/>
        </p:nvCxnSpPr>
        <p:spPr>
          <a:xfrm rot="16200000" flipV="1">
            <a:off x="1331001" y="1567512"/>
            <a:ext cx="400504" cy="5586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16" idx="0"/>
            <a:endCxn id="18" idx="2"/>
          </p:cNvCxnSpPr>
          <p:nvPr/>
        </p:nvCxnSpPr>
        <p:spPr>
          <a:xfrm rot="5400000" flipH="1" flipV="1">
            <a:off x="2039640" y="1426425"/>
            <a:ext cx="391578" cy="8497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a:stCxn id="19" idx="0"/>
            <a:endCxn id="20" idx="2"/>
          </p:cNvCxnSpPr>
          <p:nvPr/>
        </p:nvCxnSpPr>
        <p:spPr>
          <a:xfrm flipH="1" flipV="1">
            <a:off x="4648666" y="1642123"/>
            <a:ext cx="8125" cy="25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21" idx="0"/>
            <a:endCxn id="22" idx="2"/>
          </p:cNvCxnSpPr>
          <p:nvPr/>
        </p:nvCxnSpPr>
        <p:spPr>
          <a:xfrm rot="16200000" flipV="1">
            <a:off x="7123667" y="978623"/>
            <a:ext cx="406127" cy="16132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a:stCxn id="21" idx="0"/>
            <a:endCxn id="23" idx="2"/>
          </p:cNvCxnSpPr>
          <p:nvPr/>
        </p:nvCxnSpPr>
        <p:spPr>
          <a:xfrm rot="16200000" flipV="1">
            <a:off x="7801903" y="1656860"/>
            <a:ext cx="222110" cy="4407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21" idx="0"/>
            <a:endCxn id="24" idx="2"/>
          </p:cNvCxnSpPr>
          <p:nvPr/>
        </p:nvCxnSpPr>
        <p:spPr>
          <a:xfrm rot="5400000" flipH="1" flipV="1">
            <a:off x="8400173" y="1460470"/>
            <a:ext cx="260980" cy="7946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21" idx="0"/>
            <a:endCxn id="25" idx="2"/>
          </p:cNvCxnSpPr>
          <p:nvPr/>
        </p:nvCxnSpPr>
        <p:spPr>
          <a:xfrm rot="5400000" flipH="1" flipV="1">
            <a:off x="9005890" y="816425"/>
            <a:ext cx="299309" cy="20444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26" idx="0"/>
            <a:endCxn id="27" idx="2"/>
          </p:cNvCxnSpPr>
          <p:nvPr/>
        </p:nvCxnSpPr>
        <p:spPr>
          <a:xfrm flipV="1">
            <a:off x="11475643" y="1498153"/>
            <a:ext cx="22865" cy="371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3" idx="2"/>
            <a:endCxn id="5" idx="0"/>
          </p:cNvCxnSpPr>
          <p:nvPr/>
        </p:nvCxnSpPr>
        <p:spPr>
          <a:xfrm rot="5400000">
            <a:off x="3621910" y="1348048"/>
            <a:ext cx="277527" cy="491581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p:cNvCxnSpPr/>
          <p:nvPr/>
        </p:nvCxnSpPr>
        <p:spPr>
          <a:xfrm rot="10800000" flipV="1">
            <a:off x="3801276" y="3805956"/>
            <a:ext cx="2417304" cy="267364"/>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p:cNvCxnSpPr>
            <a:stCxn id="3" idx="2"/>
            <a:endCxn id="10" idx="0"/>
          </p:cNvCxnSpPr>
          <p:nvPr/>
        </p:nvCxnSpPr>
        <p:spPr>
          <a:xfrm rot="16200000" flipH="1">
            <a:off x="6651336" y="3234438"/>
            <a:ext cx="515662" cy="138117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angular 65"/>
          <p:cNvCxnSpPr>
            <a:stCxn id="3" idx="2"/>
            <a:endCxn id="14" idx="0"/>
          </p:cNvCxnSpPr>
          <p:nvPr/>
        </p:nvCxnSpPr>
        <p:spPr>
          <a:xfrm rot="16200000" flipH="1">
            <a:off x="8454421" y="1431353"/>
            <a:ext cx="233294" cy="470497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6" idx="0"/>
            <a:endCxn id="5" idx="2"/>
          </p:cNvCxnSpPr>
          <p:nvPr/>
        </p:nvCxnSpPr>
        <p:spPr>
          <a:xfrm flipH="1" flipV="1">
            <a:off x="1302764" y="5136933"/>
            <a:ext cx="5709" cy="28482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angular 70"/>
          <p:cNvCxnSpPr>
            <a:stCxn id="8" idx="0"/>
            <a:endCxn id="7" idx="2"/>
          </p:cNvCxnSpPr>
          <p:nvPr/>
        </p:nvCxnSpPr>
        <p:spPr>
          <a:xfrm rot="5400000" flipH="1" flipV="1">
            <a:off x="3301321" y="4960335"/>
            <a:ext cx="229676" cy="77023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angular 72"/>
          <p:cNvCxnSpPr>
            <a:stCxn id="9" idx="0"/>
            <a:endCxn id="7" idx="2"/>
          </p:cNvCxnSpPr>
          <p:nvPr/>
        </p:nvCxnSpPr>
        <p:spPr>
          <a:xfrm rot="16200000" flipV="1">
            <a:off x="4113949" y="4917941"/>
            <a:ext cx="230170" cy="855515"/>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angular 74"/>
          <p:cNvCxnSpPr>
            <a:stCxn id="11" idx="0"/>
            <a:endCxn id="10" idx="2"/>
          </p:cNvCxnSpPr>
          <p:nvPr/>
        </p:nvCxnSpPr>
        <p:spPr>
          <a:xfrm rot="5400000" flipH="1" flipV="1">
            <a:off x="6660853" y="4590693"/>
            <a:ext cx="439865" cy="1437936"/>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angular 76"/>
          <p:cNvCxnSpPr>
            <a:stCxn id="12" idx="0"/>
            <a:endCxn id="10" idx="2"/>
          </p:cNvCxnSpPr>
          <p:nvPr/>
        </p:nvCxnSpPr>
        <p:spPr>
          <a:xfrm rot="5400000" flipH="1" flipV="1">
            <a:off x="7397554" y="5268116"/>
            <a:ext cx="380586" cy="23811"/>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angular 80"/>
          <p:cNvCxnSpPr>
            <a:stCxn id="13" idx="0"/>
            <a:endCxn id="10" idx="2"/>
          </p:cNvCxnSpPr>
          <p:nvPr/>
        </p:nvCxnSpPr>
        <p:spPr>
          <a:xfrm rot="16200000" flipV="1">
            <a:off x="8170325" y="4519156"/>
            <a:ext cx="380586" cy="152173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a:stCxn id="15" idx="0"/>
            <a:endCxn id="14" idx="2"/>
          </p:cNvCxnSpPr>
          <p:nvPr/>
        </p:nvCxnSpPr>
        <p:spPr>
          <a:xfrm flipH="1" flipV="1">
            <a:off x="10923555" y="5089729"/>
            <a:ext cx="2249" cy="36170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2491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883BA5EE6075647B83267605D9CEBA2" ma:contentTypeVersion="9" ma:contentTypeDescription="Crear nuevo documento." ma:contentTypeScope="" ma:versionID="b883491d6f646447b5491fbef67b6d82">
  <xsd:schema xmlns:xsd="http://www.w3.org/2001/XMLSchema" xmlns:xs="http://www.w3.org/2001/XMLSchema" xmlns:p="http://schemas.microsoft.com/office/2006/metadata/properties" xmlns:ns2="00de6283-117f-4f20-ab61-3a5e75dfe264" targetNamespace="http://schemas.microsoft.com/office/2006/metadata/properties" ma:root="true" ma:fieldsID="516abefa0b24999334d6c5df0090cf83" ns2:_="">
    <xsd:import namespace="00de6283-117f-4f20-ab61-3a5e75dfe2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e6283-117f-4f20-ab61-3a5e75dfe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262E1F-67B3-4E3D-96A8-7594E36B1FCD}"/>
</file>

<file path=customXml/itemProps2.xml><?xml version="1.0" encoding="utf-8"?>
<ds:datastoreItem xmlns:ds="http://schemas.openxmlformats.org/officeDocument/2006/customXml" ds:itemID="{B59D4E51-F467-4D11-B122-03122770BABB}"/>
</file>

<file path=customXml/itemProps3.xml><?xml version="1.0" encoding="utf-8"?>
<ds:datastoreItem xmlns:ds="http://schemas.openxmlformats.org/officeDocument/2006/customXml" ds:itemID="{2CB67BDB-7F2A-4D98-8533-BD65AEA2CE7B}"/>
</file>

<file path=docProps/app.xml><?xml version="1.0" encoding="utf-8"?>
<Properties xmlns="http://schemas.openxmlformats.org/officeDocument/2006/extended-properties" xmlns:vt="http://schemas.openxmlformats.org/officeDocument/2006/docPropsVTypes">
  <Template>TM02836342[[fn=Ion]]</Template>
  <TotalTime>2825</TotalTime>
  <Words>11776</Words>
  <Application>Microsoft Office PowerPoint</Application>
  <PresentationFormat>Panorámica</PresentationFormat>
  <Paragraphs>892</Paragraphs>
  <Slides>30</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Arial Narrow</vt:lpstr>
      <vt:lpstr>Calibri</vt:lpstr>
      <vt:lpstr>Calibri Light</vt:lpstr>
      <vt:lpstr>Times New Roman</vt:lpstr>
      <vt:lpstr>Tema de Office</vt:lpstr>
      <vt:lpstr>Presentación de PowerPoint</vt:lpstr>
      <vt:lpstr>Presentación de PowerPoint</vt:lpstr>
      <vt:lpstr>ARBOL DE OBJETIVOS INSTITUCIONAL DEL SERVICIO PUBLICO DE ASEO </vt:lpstr>
      <vt:lpstr>Presentación de PowerPoint</vt:lpstr>
      <vt:lpstr>ARBOL DE OBJETIVOS RECOLECCIÓN, TRANSPORTE Y TRANSFERENCIA DE RESIDUOS SÓLIDOS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ARBOL DE PROBLEMAS DE RURALIDAD </vt:lpstr>
      <vt:lpstr>Presentación de PowerPoint</vt:lpstr>
      <vt:lpstr>ARBOL DE PROBLEMAS DE GESTION DEL RIESGO</vt:lpstr>
      <vt:lpstr>Presentación de PowerPoint</vt:lpstr>
      <vt:lpstr>Los conocimientos, los valores, las emociones, las actitudes y las prácticas  en la gestión de residuos son inadecuadas</vt:lpstr>
      <vt:lpstr>Cambiar los comportamientos relacionados con la gestión de residuos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Alejandro Roa Sabogal</dc:creator>
  <cp:lastModifiedBy>Xiomara Mantilla</cp:lastModifiedBy>
  <cp:revision>241</cp:revision>
  <dcterms:created xsi:type="dcterms:W3CDTF">2020-01-23T16:45:13Z</dcterms:created>
  <dcterms:modified xsi:type="dcterms:W3CDTF">2020-10-21T22:00:03Z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0x0101001883BA5EE6075647B83267605D9CEBA2</vt:lpwstr>
  </property>
</Properties>
</file>